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9">
  <p:sldMasterIdLst>
    <p:sldMasterId id="2147483648" r:id="rId5"/>
    <p:sldMasterId id="2147484434" r:id="rId6"/>
    <p:sldMasterId id="2147484450" r:id="rId7"/>
    <p:sldMasterId id="2147484464" r:id="rId8"/>
    <p:sldMasterId id="2147484476" r:id="rId9"/>
    <p:sldMasterId id="2147484493" r:id="rId10"/>
    <p:sldMasterId id="2147484508" r:id="rId11"/>
  </p:sldMasterIdLst>
  <p:notesMasterIdLst>
    <p:notesMasterId r:id="rId62"/>
  </p:notesMasterIdLst>
  <p:handoutMasterIdLst>
    <p:handoutMasterId r:id="rId63"/>
  </p:handoutMasterIdLst>
  <p:sldIdLst>
    <p:sldId id="256" r:id="rId12"/>
    <p:sldId id="357" r:id="rId13"/>
    <p:sldId id="438" r:id="rId14"/>
    <p:sldId id="440" r:id="rId15"/>
    <p:sldId id="441" r:id="rId16"/>
    <p:sldId id="484" r:id="rId17"/>
    <p:sldId id="442" r:id="rId18"/>
    <p:sldId id="443" r:id="rId19"/>
    <p:sldId id="470" r:id="rId20"/>
    <p:sldId id="444" r:id="rId21"/>
    <p:sldId id="469" r:id="rId22"/>
    <p:sldId id="479" r:id="rId23"/>
    <p:sldId id="446" r:id="rId24"/>
    <p:sldId id="447" r:id="rId25"/>
    <p:sldId id="485" r:id="rId26"/>
    <p:sldId id="481" r:id="rId27"/>
    <p:sldId id="489" r:id="rId28"/>
    <p:sldId id="320" r:id="rId29"/>
    <p:sldId id="362" r:id="rId30"/>
    <p:sldId id="322" r:id="rId31"/>
    <p:sldId id="454" r:id="rId32"/>
    <p:sldId id="457" r:id="rId33"/>
    <p:sldId id="456" r:id="rId34"/>
    <p:sldId id="455" r:id="rId35"/>
    <p:sldId id="491" r:id="rId36"/>
    <p:sldId id="488" r:id="rId37"/>
    <p:sldId id="471" r:id="rId38"/>
    <p:sldId id="472" r:id="rId39"/>
    <p:sldId id="473" r:id="rId40"/>
    <p:sldId id="474" r:id="rId41"/>
    <p:sldId id="475" r:id="rId42"/>
    <p:sldId id="476" r:id="rId43"/>
    <p:sldId id="478" r:id="rId44"/>
    <p:sldId id="482" r:id="rId45"/>
    <p:sldId id="368" r:id="rId46"/>
    <p:sldId id="372" r:id="rId47"/>
    <p:sldId id="377" r:id="rId48"/>
    <p:sldId id="378" r:id="rId49"/>
    <p:sldId id="379" r:id="rId50"/>
    <p:sldId id="380" r:id="rId51"/>
    <p:sldId id="381" r:id="rId52"/>
    <p:sldId id="483" r:id="rId53"/>
    <p:sldId id="487" r:id="rId54"/>
    <p:sldId id="388" r:id="rId55"/>
    <p:sldId id="389" r:id="rId56"/>
    <p:sldId id="390" r:id="rId57"/>
    <p:sldId id="391" r:id="rId58"/>
    <p:sldId id="392" r:id="rId59"/>
    <p:sldId id="393" r:id="rId60"/>
    <p:sldId id="430" r:id="rId61"/>
  </p:sldIdLst>
  <p:sldSz cx="9144000" cy="6858000" type="screen4x3"/>
  <p:notesSz cx="7102475" cy="9388475"/>
  <p:custDataLst>
    <p:tags r:id="rId6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06827"/>
    <a:srgbClr val="4F81BD"/>
    <a:srgbClr val="F6F6F6"/>
    <a:srgbClr val="FFFF99"/>
    <a:srgbClr val="FFCC00"/>
    <a:srgbClr val="004487"/>
    <a:srgbClr val="FFCC66"/>
    <a:srgbClr val="FFFF00"/>
    <a:srgbClr val="57A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6087" autoAdjust="0"/>
  </p:normalViewPr>
  <p:slideViewPr>
    <p:cSldViewPr snapToGrid="0" snapToObjects="1">
      <p:cViewPr varScale="1">
        <p:scale>
          <a:sx n="71" d="100"/>
          <a:sy n="71" d="100"/>
        </p:scale>
        <p:origin x="-1142" y="-77"/>
      </p:cViewPr>
      <p:guideLst>
        <p:guide orient="horz" pos="33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6450"/>
    </p:cViewPr>
  </p:sorterViewPr>
  <p:notesViewPr>
    <p:cSldViewPr snapToGrid="0" snapToObjects="1" showGuides="1">
      <p:cViewPr>
        <p:scale>
          <a:sx n="90" d="100"/>
          <a:sy n="90" d="100"/>
        </p:scale>
        <p:origin x="-3732" y="-3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gs" Target="tags/tag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523" cy="469587"/>
          </a:xfrm>
          <a:prstGeom prst="rect">
            <a:avLst/>
          </a:prstGeom>
        </p:spPr>
        <p:txBody>
          <a:bodyPr vert="horz" lIns="93635" tIns="46817" rIns="93635" bIns="46817" rtlCol="0"/>
          <a:lstStyle>
            <a:lvl1pPr algn="l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331" y="1"/>
            <a:ext cx="3077523" cy="469587"/>
          </a:xfrm>
          <a:prstGeom prst="rect">
            <a:avLst/>
          </a:prstGeom>
        </p:spPr>
        <p:txBody>
          <a:bodyPr vert="horz" wrap="square" lIns="93635" tIns="46817" rIns="93635" bIns="4681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772792-3518-4606-87AA-6366FC3970E8}" type="datetime1">
              <a:rPr lang="en-US"/>
              <a:pPr>
                <a:defRPr/>
              </a:pPr>
              <a:t>5/6/2018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277"/>
            <a:ext cx="3077523" cy="469587"/>
          </a:xfrm>
          <a:prstGeom prst="rect">
            <a:avLst/>
          </a:prstGeom>
        </p:spPr>
        <p:txBody>
          <a:bodyPr vert="horz" lIns="93635" tIns="46817" rIns="93635" bIns="46817" rtlCol="0" anchor="b"/>
          <a:lstStyle>
            <a:lvl1pPr algn="l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331" y="8917277"/>
            <a:ext cx="3077523" cy="469587"/>
          </a:xfrm>
          <a:prstGeom prst="rect">
            <a:avLst/>
          </a:prstGeom>
        </p:spPr>
        <p:txBody>
          <a:bodyPr vert="horz" wrap="square" lIns="93635" tIns="46817" rIns="93635" bIns="4681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0BA04C9-9778-4B63-A87F-2397273FE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4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523" cy="469587"/>
          </a:xfrm>
          <a:prstGeom prst="rect">
            <a:avLst/>
          </a:prstGeom>
        </p:spPr>
        <p:txBody>
          <a:bodyPr vert="horz" lIns="93635" tIns="46817" rIns="93635" bIns="46817" rtlCol="0"/>
          <a:lstStyle>
            <a:lvl1pPr algn="l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331" y="1"/>
            <a:ext cx="3077523" cy="469587"/>
          </a:xfrm>
          <a:prstGeom prst="rect">
            <a:avLst/>
          </a:prstGeom>
        </p:spPr>
        <p:txBody>
          <a:bodyPr vert="horz" wrap="square" lIns="93635" tIns="46817" rIns="93635" bIns="4681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6CCD226-2327-4805-835E-3F3C6D68413C}" type="datetime1">
              <a:rPr lang="en-US"/>
              <a:pPr>
                <a:defRPr/>
              </a:pPr>
              <a:t>5/6/2018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4237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35" tIns="46817" rIns="93635" bIns="4681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3" y="4460255"/>
            <a:ext cx="5681332" cy="4224652"/>
          </a:xfrm>
          <a:prstGeom prst="rect">
            <a:avLst/>
          </a:prstGeom>
        </p:spPr>
        <p:txBody>
          <a:bodyPr vert="horz" lIns="93635" tIns="46817" rIns="93635" bIns="468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277"/>
            <a:ext cx="3077523" cy="469587"/>
          </a:xfrm>
          <a:prstGeom prst="rect">
            <a:avLst/>
          </a:prstGeom>
        </p:spPr>
        <p:txBody>
          <a:bodyPr vert="horz" lIns="93635" tIns="46817" rIns="93635" bIns="46817" rtlCol="0" anchor="b"/>
          <a:lstStyle>
            <a:lvl1pPr algn="l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331" y="8917277"/>
            <a:ext cx="3077523" cy="469587"/>
          </a:xfrm>
          <a:prstGeom prst="rect">
            <a:avLst/>
          </a:prstGeom>
        </p:spPr>
        <p:txBody>
          <a:bodyPr vert="horz" wrap="square" lIns="93635" tIns="46817" rIns="93635" bIns="4681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D6C9D52-2755-4827-83BC-736F8A8A2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DB0-7F38-824E-A172-C618A79869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4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4022886" y="8916568"/>
            <a:ext cx="3078048" cy="47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8" tIns="46404" rIns="92808" bIns="46404" anchor="b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fld id="{6477FD3D-FBC3-4FD6-AA40-841550AC07D0}" type="slidenum">
              <a:rPr lang="fr-FR" altLang="en-US" sz="1200">
                <a:latin typeface="Arial" pitchFamily="34" charset="0"/>
              </a:rPr>
              <a:pPr algn="r" eaLnBrk="1" hangingPunct="1"/>
              <a:t>10</a:t>
            </a:fld>
            <a:endParaRPr lang="fr-FR" altLang="en-US" sz="12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710113" cy="3533775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96" y="4462942"/>
            <a:ext cx="5268285" cy="42378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4" tIns="46458" rIns="92914" bIns="46458"/>
          <a:lstStyle/>
          <a:p>
            <a:pPr eaLnBrk="1" hangingPunct="1"/>
            <a:endParaRPr lang="th-TH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9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9D52-2755-4827-83BC-736F8A8A2B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(To shorten presentation, can</a:t>
            </a:r>
            <a:r>
              <a:rPr lang="en-US" b="1" baseline="0" dirty="0"/>
              <a:t> cut all single-</a:t>
            </a:r>
            <a:r>
              <a:rPr lang="en-US" b="1" baseline="0" dirty="0" err="1"/>
              <a:t>OpCo</a:t>
            </a:r>
            <a:r>
              <a:rPr lang="en-US" b="1" baseline="0" dirty="0"/>
              <a:t>-specific slides and just use overview slide – Slide 16</a:t>
            </a:r>
            <a:r>
              <a:rPr lang="en-US" b="1" dirty="0"/>
              <a:t>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Pall’s water processing technology platform leverages core technologies, such as highly permeable hollow-fiber microfiltration membranes, to meet their customer’s varied and vast needs.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needs to be approved </a:t>
            </a:r>
            <a:r>
              <a:rPr lang="en-US" baseline="0" dirty="0"/>
              <a:t>(Stock Image) </a:t>
            </a:r>
            <a:r>
              <a:rPr lang="en-US" dirty="0"/>
              <a:t>or replace</a:t>
            </a:r>
            <a:r>
              <a:rPr lang="en-US" baseline="0" dirty="0"/>
              <a:t> with alternative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DB0-7F38-824E-A172-C618A79869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F77AF9-D777-4E70-A429-ACE1FCD22480}" type="datetime1">
              <a:rPr lang="en-US" smtClean="0"/>
              <a:pPr>
                <a:defRPr/>
              </a:pPr>
              <a:t>5/6/2018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589AC0-B13C-4556-9684-D43A571F0A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370" y="199382"/>
            <a:ext cx="5676430" cy="6002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2" y="1299308"/>
            <a:ext cx="8762047" cy="4826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379065"/>
            <a:ext cx="9144000" cy="43009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rgbClr val="004487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ll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387350"/>
            <a:ext cx="2717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38750" y="1177925"/>
            <a:ext cx="3910013" cy="4398963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/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57800" y="479425"/>
            <a:ext cx="3860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006600"/>
                </a:solidFill>
                <a:ea typeface="ヒラギノ角ゴ Pro W3" pitchFamily="1" charset="-128"/>
                <a:cs typeface="Arial" charset="0"/>
              </a:rPr>
              <a:t>Better Lives. Better Planet.</a:t>
            </a:r>
            <a:r>
              <a:rPr lang="en-US" sz="800" i="1" dirty="0" smtClean="0">
                <a:solidFill>
                  <a:srgbClr val="006600"/>
                </a:solidFill>
                <a:ea typeface="ヒラギノ角ゴ Pro W3" pitchFamily="1" charset="-128"/>
                <a:cs typeface="Arial" charset="0"/>
              </a:rPr>
              <a:t>SM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51450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238750" y="2832101"/>
            <a:ext cx="3898900" cy="1498600"/>
          </a:xfrm>
        </p:spPr>
        <p:txBody>
          <a:bodyPr anchor="t"/>
          <a:lstStyle>
            <a:lvl1pPr algn="ctr" eaLnBrk="1" hangingPunct="1">
              <a:lnSpc>
                <a:spcPct val="100000"/>
              </a:lnSpc>
              <a:spcBef>
                <a:spcPct val="45000"/>
              </a:spcBef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961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8750" y="6057900"/>
            <a:ext cx="3898900" cy="800100"/>
          </a:xfrm>
          <a:effectLst>
            <a:outerShdw dist="12700" dir="2700000" algn="ctr" rotWithShape="0">
              <a:schemeClr val="bg1"/>
            </a:outerShdw>
          </a:effectLst>
        </p:spPr>
        <p:txBody>
          <a:bodyPr/>
          <a:lstStyle>
            <a:lvl1pPr marL="0" indent="0" algn="ctr" eaLnBrk="1" hangingPunct="1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09345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276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372200"/>
            <a:ext cx="4154488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06938" y="1380221"/>
            <a:ext cx="4154487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17500" y="5532539"/>
            <a:ext cx="856615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71020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95250"/>
            <a:ext cx="7277100" cy="10572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373788"/>
            <a:ext cx="4176713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275" y="2013550"/>
            <a:ext cx="4176713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97414" y="1372184"/>
            <a:ext cx="4164012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97414" y="2011946"/>
            <a:ext cx="4164012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324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96850"/>
            <a:ext cx="752157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8749" y="1381125"/>
            <a:ext cx="7432675" cy="3951271"/>
          </a:xfrm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295075" y="5522913"/>
            <a:ext cx="854710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72813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500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275" y="1381125"/>
            <a:ext cx="8566150" cy="3924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295075" y="5445913"/>
            <a:ext cx="854710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54641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215900"/>
            <a:ext cx="6302375" cy="8239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7499" y="1381125"/>
            <a:ext cx="4157663" cy="4781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381125"/>
            <a:ext cx="4164011" cy="4781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547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215900"/>
            <a:ext cx="7610475" cy="8239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7499" y="1381124"/>
            <a:ext cx="4157664" cy="478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7413" y="1381125"/>
            <a:ext cx="4164011" cy="2247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4697413" y="3915076"/>
            <a:ext cx="4164011" cy="2247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052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15900"/>
            <a:ext cx="7600950" cy="8239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5275" y="1381125"/>
            <a:ext cx="8566151" cy="47815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4" y="6616363"/>
            <a:ext cx="2794335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86319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65369"/>
            <a:ext cx="7772400" cy="703606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05692" y="1624175"/>
            <a:ext cx="7529008" cy="3281112"/>
            <a:chOff x="905692" y="1624175"/>
            <a:chExt cx="7529008" cy="3281112"/>
          </a:xfrm>
        </p:grpSpPr>
        <p:sp>
          <p:nvSpPr>
            <p:cNvPr id="6" name="Rectangle 5"/>
            <p:cNvSpPr/>
            <p:nvPr/>
          </p:nvSpPr>
          <p:spPr>
            <a:xfrm>
              <a:off x="905692" y="1624175"/>
              <a:ext cx="7529008" cy="32811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0488" y="3331350"/>
              <a:ext cx="2419258" cy="1470617"/>
            </a:xfrm>
            <a:prstGeom prst="rect">
              <a:avLst/>
            </a:prstGeom>
          </p:spPr>
        </p:pic>
        <p:pic>
          <p:nvPicPr>
            <p:cNvPr id="8" name="Picture 2" descr="http://www.wrd.org/water_quality/images/drinking-water-standards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0488" y="1761794"/>
              <a:ext cx="2364310" cy="14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98" y="3331350"/>
              <a:ext cx="2286751" cy="145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https://encrypted-tbn0.gstatic.com/images?q=tbn:ANd9GcRIw1ZqrUC1FovxCeW6m2uS2h-kOdJ-ZcaE6d4a6xgSOvz6u2gC2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99" y="1761794"/>
              <a:ext cx="2286751" cy="14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chicagopolicyreview.org/wp-content/uploads/2014/03/irrigation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03" y="1761794"/>
              <a:ext cx="2359187" cy="140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upload.wikimedia.org/wikipedia/commons/2/20/Lagoa_vermelha_na_Mina_do_Losal_05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03" y="3331350"/>
              <a:ext cx="2419255" cy="1456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882"/>
            <a:ext cx="84347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7675" y="0"/>
            <a:ext cx="7121525" cy="6397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08150" y="931863"/>
            <a:ext cx="7054850" cy="2390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08150" y="3475038"/>
            <a:ext cx="7054850" cy="23923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53988" y="6172200"/>
            <a:ext cx="1370012" cy="304800"/>
          </a:xfrm>
          <a:prstGeom prst="rect">
            <a:avLst/>
          </a:prstGeom>
        </p:spPr>
        <p:txBody>
          <a:bodyPr/>
          <a:lstStyle>
            <a:lvl1pPr algn="ctr" eaLnBrk="0" fontAlgn="ctr" hangingPunct="0">
              <a:lnSpc>
                <a:spcPct val="90000"/>
              </a:lnSpc>
              <a:defRPr sz="1200">
                <a:cs typeface="+mn-cs"/>
              </a:defRPr>
            </a:lvl1pPr>
          </a:lstStyle>
          <a:p>
            <a:pPr defTabSz="914400">
              <a:defRPr/>
            </a:pPr>
            <a:fld id="{E5860605-5D50-48C2-A35D-C66A813AF379}" type="slidenum">
              <a:rPr lang="en-US" altLang="en-US">
                <a:solidFill>
                  <a:srgbClr val="FFFFFF"/>
                </a:solidFill>
                <a:ea typeface="MS PGothic" pitchFamily="34" charset="-128"/>
              </a:rPr>
              <a:pPr defTabSz="914400">
                <a:defRPr/>
              </a:pPr>
              <a:t>‹#›</a:t>
            </a:fld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2139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5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327150"/>
            <a:ext cx="8229600" cy="498951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4038" y="64452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fontAlgn="ctr" hangingPunct="0">
              <a:lnSpc>
                <a:spcPct val="90000"/>
              </a:lnSpc>
              <a:defRPr sz="1200">
                <a:cs typeface="+mn-cs"/>
              </a:defRPr>
            </a:lvl1pPr>
          </a:lstStyle>
          <a:p>
            <a:pPr defTabSz="914400">
              <a:defRPr/>
            </a:pPr>
            <a:fld id="{D2111D96-C641-4DB6-810A-E2E8D4B22AD5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44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27150"/>
            <a:ext cx="40386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27150"/>
            <a:ext cx="40386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4038" y="64452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fontAlgn="ctr" hangingPunct="0">
              <a:lnSpc>
                <a:spcPct val="90000"/>
              </a:lnSpc>
              <a:defRPr sz="1200">
                <a:cs typeface="+mn-cs"/>
              </a:defRPr>
            </a:lvl1pPr>
          </a:lstStyle>
          <a:p>
            <a:pPr defTabSz="914400">
              <a:defRPr/>
            </a:pPr>
            <a:fld id="{35C721C3-B5A5-44C3-80AF-D65AB903BE74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3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ja-JP" sz="200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ja-JP" sz="200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291E66E-F397-48E3-A274-480FAA7AAEEC}" type="slidenum">
              <a:rPr lang="ja-JP" altLang="en-US" sz="20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pPr defTabSz="914400">
                <a:defRPr/>
              </a:pPr>
              <a:t>‹#›</a:t>
            </a:fld>
            <a:endParaRPr lang="en-US" altLang="ja-JP" sz="200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ll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18" y="387352"/>
            <a:ext cx="2717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38753" y="1177927"/>
            <a:ext cx="3910013" cy="4398963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/>
          <a:p>
            <a:pPr algn="ctr" defTabSz="914400" eaLnBrk="0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ctr" defTabSz="914400" eaLnBrk="0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57800" y="479425"/>
            <a:ext cx="3860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004480"/>
                </a:solidFill>
                <a:ea typeface="ヒラギノ角ゴ Pro W3" pitchFamily="1" charset="-128"/>
              </a:rPr>
              <a:t>Better Lives. Better Planet.</a:t>
            </a:r>
            <a:r>
              <a:rPr lang="en-US" sz="800" i="1" dirty="0" smtClean="0">
                <a:solidFill>
                  <a:srgbClr val="004480"/>
                </a:solidFill>
                <a:ea typeface="ヒラギノ角ゴ Pro W3" pitchFamily="1" charset="-128"/>
              </a:rPr>
              <a:t>SM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353" y="6098981"/>
            <a:ext cx="4319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r>
              <a:rPr lang="en-US" sz="800" b="1" i="1" dirty="0" smtClean="0">
                <a:solidFill>
                  <a:srgbClr val="000000"/>
                </a:solidFill>
              </a:rPr>
              <a:t>This presentation is the Confidential work product of Pall Corporation and no portion of this presentation may be copied, published, performed, or redistributed without the express written authority of a Pall corporate officer</a:t>
            </a:r>
          </a:p>
          <a:p>
            <a:pPr algn="ctr" defTabSz="914400" eaLnBrk="0" hangingPunct="0">
              <a:spcBef>
                <a:spcPts val="600"/>
              </a:spcBef>
              <a:defRPr/>
            </a:pPr>
            <a:r>
              <a:rPr lang="en-US" sz="800" b="1" i="1" dirty="0" smtClean="0">
                <a:solidFill>
                  <a:srgbClr val="000000"/>
                </a:solidFill>
              </a:rPr>
              <a:t>© 2014 Pall Corporation</a:t>
            </a:r>
          </a:p>
        </p:txBody>
      </p:sp>
      <p:sp>
        <p:nvSpPr>
          <p:cNvPr id="23961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238750" y="1181529"/>
            <a:ext cx="3898900" cy="4387065"/>
          </a:xfrm>
        </p:spPr>
        <p:txBody>
          <a:bodyPr anchor="ctr" anchorCtr="1"/>
          <a:lstStyle>
            <a:lvl1pPr algn="ctr" eaLnBrk="1" hangingPunct="1">
              <a:lnSpc>
                <a:spcPct val="100000"/>
              </a:lnSpc>
              <a:spcBef>
                <a:spcPct val="45000"/>
              </a:spcBef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961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8750" y="6089519"/>
            <a:ext cx="3898900" cy="768480"/>
          </a:xfrm>
          <a:effectLst>
            <a:outerShdw dist="12700" dir="2700000" algn="ctr" rotWithShape="0">
              <a:schemeClr val="bg1"/>
            </a:outerShdw>
          </a:effectLst>
        </p:spPr>
        <p:txBody>
          <a:bodyPr/>
          <a:lstStyle>
            <a:lvl1pPr marL="0" indent="0" algn="ctr" eaLnBrk="1" hangingPunct="1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9576"/>
            <a:ext cx="51480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5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8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3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85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8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372203"/>
            <a:ext cx="4102100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06938" y="1380222"/>
            <a:ext cx="4125912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9889" y="5532539"/>
            <a:ext cx="8462962" cy="63976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919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201168"/>
            <a:ext cx="7277100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88" y="1373788"/>
            <a:ext cx="4102100" cy="63976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888" y="2013550"/>
            <a:ext cx="4102100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97414" y="1372184"/>
            <a:ext cx="4135436" cy="63976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97414" y="2011946"/>
            <a:ext cx="4135436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6520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3" y="196850"/>
            <a:ext cx="752157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8752" y="1381125"/>
            <a:ext cx="7404101" cy="3951271"/>
          </a:xfrm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369887" y="5522913"/>
            <a:ext cx="8462963" cy="63976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8843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1736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4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9887" y="1395413"/>
            <a:ext cx="8462963" cy="3910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69887" y="5445913"/>
            <a:ext cx="8462963" cy="639762"/>
          </a:xfrm>
        </p:spPr>
        <p:txBody>
          <a:bodyPr anchor="ctr"/>
          <a:lstStyle>
            <a:lvl1pPr marL="0" indent="0" algn="ctr"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50782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6" y="201167"/>
            <a:ext cx="7610475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9890" y="1381130"/>
            <a:ext cx="4105275" cy="4781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7416" y="1381128"/>
            <a:ext cx="4135437" cy="224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4697414" y="3915081"/>
            <a:ext cx="4135436" cy="224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979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3" y="201167"/>
            <a:ext cx="7600950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9889" y="1395413"/>
            <a:ext cx="8462962" cy="476726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8341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sz="2500" i="1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71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53050" y="5019675"/>
            <a:ext cx="3733800" cy="762000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587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49812" y="6546850"/>
            <a:ext cx="457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eaLnBrk="0" hangingPunct="0"/>
            <a:fld id="{11076863-E26C-4D87-B269-4DF90BF6C4FC}" type="slidenum">
              <a:rPr lang="en-GB" sz="2800">
                <a:solidFill>
                  <a:srgbClr val="000000"/>
                </a:solidFill>
                <a:latin typeface="Arial" pitchFamily="34" charset="0"/>
                <a:ea typeface="+mn-ea"/>
              </a:rPr>
              <a:pPr algn="ctr" defTabSz="914400" eaLnBrk="0" hangingPunct="0"/>
              <a:t>‹#›</a:t>
            </a:fld>
            <a:endParaRPr lang="en-GB" sz="2800">
              <a:solidFill>
                <a:srgbClr val="000000"/>
              </a:solidFill>
              <a:latin typeface="Times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6359389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93892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5937" cy="1079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153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1296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ll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387350"/>
            <a:ext cx="2717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38750" y="1177925"/>
            <a:ext cx="3910013" cy="4398963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/>
          <a:p>
            <a:pPr algn="ctr" defTabSz="914400" eaLnBrk="0" fontAlgn="ctr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 defTabSz="914400" eaLnBrk="0" fontAlgn="ctr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57800" y="479425"/>
            <a:ext cx="3860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004480"/>
                </a:solidFill>
                <a:ea typeface="ヒラギノ角ゴ Pro W3" pitchFamily="1" charset="-128"/>
              </a:rPr>
              <a:t>Better Lives. Better Planet.</a:t>
            </a:r>
            <a:r>
              <a:rPr lang="en-US" sz="800" i="1" dirty="0" smtClean="0">
                <a:solidFill>
                  <a:srgbClr val="004480"/>
                </a:solidFill>
                <a:ea typeface="ヒラギノ角ゴ Pro W3" pitchFamily="1" charset="-128"/>
              </a:rPr>
              <a:t>SM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050" y="6089650"/>
            <a:ext cx="4319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0" fontAlgn="ctr" hangingPunct="0">
              <a:defRPr/>
            </a:pPr>
            <a:r>
              <a:rPr lang="en-US" sz="800" b="1" i="1" dirty="0" smtClean="0">
                <a:solidFill>
                  <a:srgbClr val="000000"/>
                </a:solidFill>
              </a:rPr>
              <a:t>This presentation is the Confidential work product of Pall Corporation and no portion of this presentation may be copied, published, performed, or redistributed without the express written authority of a Pall corporate officer</a:t>
            </a:r>
          </a:p>
          <a:p>
            <a:pPr defTabSz="914400" eaLnBrk="0" fontAlgn="ctr" hangingPunct="0">
              <a:spcBef>
                <a:spcPts val="600"/>
              </a:spcBef>
              <a:defRPr/>
            </a:pPr>
            <a:r>
              <a:rPr lang="en-US" sz="800" b="1" i="1" smtClean="0">
                <a:solidFill>
                  <a:srgbClr val="000000"/>
                </a:solidFill>
              </a:rPr>
              <a:t>© 2013 </a:t>
            </a:r>
            <a:r>
              <a:rPr lang="en-US" sz="800" b="1" i="1" dirty="0" smtClean="0">
                <a:solidFill>
                  <a:srgbClr val="000000"/>
                </a:solidFill>
              </a:rPr>
              <a:t>Pall Corporation</a:t>
            </a:r>
          </a:p>
        </p:txBody>
      </p:sp>
      <p:sp>
        <p:nvSpPr>
          <p:cNvPr id="23961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238750" y="1181528"/>
            <a:ext cx="3898900" cy="4387065"/>
          </a:xfrm>
        </p:spPr>
        <p:txBody>
          <a:bodyPr anchor="ctr" anchorCtr="1"/>
          <a:lstStyle>
            <a:lvl1pPr algn="ctr" eaLnBrk="1" hangingPunct="1">
              <a:lnSpc>
                <a:spcPct val="100000"/>
              </a:lnSpc>
              <a:spcBef>
                <a:spcPct val="45000"/>
              </a:spcBef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961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8750" y="6089519"/>
            <a:ext cx="3898900" cy="768480"/>
          </a:xfrm>
          <a:effectLst>
            <a:outerShdw dist="12700" dir="2700000" algn="ctr" rotWithShape="0">
              <a:schemeClr val="bg1"/>
            </a:outerShdw>
          </a:effectLst>
        </p:spPr>
        <p:txBody>
          <a:bodyPr/>
          <a:lstStyle>
            <a:lvl1pPr marL="0" indent="0" algn="ctr" eaLnBrk="1" hangingPunct="1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9576"/>
            <a:ext cx="5148072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9276"/>
      </p:ext>
    </p:extLst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634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372200"/>
            <a:ext cx="4102100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06938" y="1380221"/>
            <a:ext cx="4125912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9888" y="5532539"/>
            <a:ext cx="8462962" cy="63976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033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41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201168"/>
            <a:ext cx="7277100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88" y="1373788"/>
            <a:ext cx="4102100" cy="63976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888" y="2013550"/>
            <a:ext cx="4102100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97414" y="1372184"/>
            <a:ext cx="4135436" cy="63976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97414" y="2011946"/>
            <a:ext cx="4135436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4215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196850"/>
            <a:ext cx="752157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8749" y="1381125"/>
            <a:ext cx="7404101" cy="3951271"/>
          </a:xfrm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369887" y="5522913"/>
            <a:ext cx="8462963" cy="63976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5447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3473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9887" y="1395413"/>
            <a:ext cx="8462963" cy="3910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69887" y="5445913"/>
            <a:ext cx="8462963" cy="639762"/>
          </a:xfrm>
        </p:spPr>
        <p:txBody>
          <a:bodyPr anchor="ctr"/>
          <a:lstStyle>
            <a:lvl1pPr marL="0" indent="0" algn="ctr"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0819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201167"/>
            <a:ext cx="7610475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9887" y="1381124"/>
            <a:ext cx="4105275" cy="4781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7413" y="1381125"/>
            <a:ext cx="4135437" cy="224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4697414" y="3915076"/>
            <a:ext cx="4135436" cy="224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89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201167"/>
            <a:ext cx="7600950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9888" y="1395413"/>
            <a:ext cx="8462962" cy="476726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grpSp>
        <p:nvGrpSpPr>
          <p:cNvPr id="4" name="Group 1"/>
          <p:cNvGrpSpPr>
            <a:grpSpLocks/>
          </p:cNvGrpSpPr>
          <p:nvPr userDrawn="1"/>
        </p:nvGrpSpPr>
        <p:grpSpPr bwMode="auto">
          <a:xfrm>
            <a:off x="157181" y="6551071"/>
            <a:ext cx="4044950" cy="215900"/>
            <a:chOff x="187325" y="6551613"/>
            <a:chExt cx="4044950" cy="215444"/>
          </a:xfrm>
        </p:grpSpPr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 flipH="1">
              <a:off x="295275" y="6562725"/>
              <a:ext cx="113347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87325" y="6551613"/>
              <a:ext cx="40449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488" algn="l"/>
                  <a:tab pos="3033713" algn="dec"/>
                </a:tabLst>
                <a:defRPr sz="12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defTabSz="914400" fontAlgn="ctr">
                <a:lnSpc>
                  <a:spcPct val="85000"/>
                </a:lnSpc>
                <a:spcBef>
                  <a:spcPct val="35000"/>
                </a:spcBef>
              </a:pPr>
              <a:r>
                <a:rPr lang="en-US" sz="800" i="1">
                  <a:solidFill>
                    <a:srgbClr val="000000"/>
                  </a:solidFill>
                </a:rPr>
                <a:t>Dollars in millions, discussion of sales and orders changes exclude FX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560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370" y="199382"/>
            <a:ext cx="5676430" cy="6002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2" y="1299308"/>
            <a:ext cx="8762047" cy="4826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379065"/>
            <a:ext cx="9144000" cy="43009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rgbClr val="004487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9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0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3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2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372200"/>
            <a:ext cx="4102100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06938" y="1380221"/>
            <a:ext cx="4125912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9888" y="5532539"/>
            <a:ext cx="8462962" cy="63976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9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14146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92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86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8665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201168"/>
            <a:ext cx="7277100" cy="85039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88" y="1373788"/>
            <a:ext cx="4102100" cy="63976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888" y="2013550"/>
            <a:ext cx="4102100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97414" y="1372184"/>
            <a:ext cx="4135436" cy="639762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97414" y="2011946"/>
            <a:ext cx="4135436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4615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5484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9596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3427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372200"/>
            <a:ext cx="4154488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06938" y="1380221"/>
            <a:ext cx="4154487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17500" y="5532539"/>
            <a:ext cx="856615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9973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-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32491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9144000" cy="13249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7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302392"/>
            <a:ext cx="8229600" cy="84785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2200" b="1" kern="1200" dirty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332808"/>
            <a:ext cx="4102240" cy="452596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569784"/>
            <a:ext cx="453081" cy="343243"/>
          </a:xfrm>
          <a:prstGeom prst="rect">
            <a:avLst/>
          </a:prstGeom>
          <a:solidFill>
            <a:srgbClr val="396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3081" y="6130796"/>
            <a:ext cx="8217243" cy="0"/>
          </a:xfrm>
          <a:prstGeom prst="line">
            <a:avLst/>
          </a:prstGeom>
          <a:ln w="6350" cmpd="sng">
            <a:solidFill>
              <a:srgbClr val="395C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4568084" y="1332808"/>
            <a:ext cx="4102240" cy="452596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en-US" sz="1600" b="0" kern="1200" dirty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 descr="HACH-blue.ai"/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6021288"/>
            <a:ext cx="1708350" cy="972576"/>
          </a:xfrm>
          <a:prstGeom prst="rect">
            <a:avLst/>
          </a:prstGeom>
        </p:spPr>
      </p:pic>
      <p:pic>
        <p:nvPicPr>
          <p:cNvPr id="27" name="Picture 26" descr="McCrometer_Logo.eps"/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3" y="6372251"/>
            <a:ext cx="1766885" cy="270651"/>
          </a:xfrm>
          <a:prstGeom prst="rect">
            <a:avLst/>
          </a:prstGeom>
        </p:spPr>
      </p:pic>
      <p:pic>
        <p:nvPicPr>
          <p:cNvPr id="28" name="Picture 27" descr="OTT_Hydromet.ai"/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977" y="5825420"/>
            <a:ext cx="2640198" cy="1364313"/>
          </a:xfrm>
          <a:prstGeom prst="rect">
            <a:avLst/>
          </a:prstGeom>
        </p:spPr>
      </p:pic>
      <p:pic>
        <p:nvPicPr>
          <p:cNvPr id="29" name="Picture 28" descr="TT_logo_horizontal.png"/>
          <p:cNvPicPr>
            <a:picLocks noChangeAspect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88" y="6234454"/>
            <a:ext cx="1235636" cy="546245"/>
          </a:xfrm>
          <a:prstGeom prst="rect">
            <a:avLst/>
          </a:prstGeom>
        </p:spPr>
      </p:pic>
      <p:pic>
        <p:nvPicPr>
          <p:cNvPr id="30" name="Picture 29" descr="ChemTreat_Logo.eps"/>
          <p:cNvPicPr>
            <a:picLocks noChangeAspect="1"/>
          </p:cNvPicPr>
          <p:nvPr userDrawn="1"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013" y="6274438"/>
            <a:ext cx="1396211" cy="466277"/>
          </a:xfrm>
          <a:prstGeom prst="rect">
            <a:avLst/>
          </a:prstGeom>
        </p:spPr>
      </p:pic>
      <p:pic>
        <p:nvPicPr>
          <p:cNvPr id="31" name="Picture 2" descr="C:\Users\mmaxfiel\Desktop\pall_logo-comp226317.jpg"/>
          <p:cNvPicPr>
            <a:picLocks noChangeAspect="1" noChangeArrowheads="1"/>
          </p:cNvPicPr>
          <p:nvPr userDrawn="1"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680" y="6207395"/>
            <a:ext cx="990600" cy="6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5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6650" y="1443038"/>
            <a:ext cx="2143125" cy="389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175" y="1443038"/>
            <a:ext cx="2143125" cy="389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78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ll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387350"/>
            <a:ext cx="2717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38750" y="1177925"/>
            <a:ext cx="3910013" cy="4398963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/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57800" y="479425"/>
            <a:ext cx="3860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006600"/>
                </a:solidFill>
                <a:ea typeface="ヒラギノ角ゴ Pro W3" pitchFamily="1" charset="-128"/>
                <a:cs typeface="Arial" charset="0"/>
              </a:rPr>
              <a:t>Better Lives. Better Planet.</a:t>
            </a:r>
            <a:r>
              <a:rPr lang="en-US" sz="800" i="1" dirty="0" smtClean="0">
                <a:solidFill>
                  <a:srgbClr val="006600"/>
                </a:solidFill>
                <a:ea typeface="ヒラギノ角ゴ Pro W3" pitchFamily="1" charset="-128"/>
                <a:cs typeface="Arial" charset="0"/>
              </a:rPr>
              <a:t>SM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51450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238750" y="2832101"/>
            <a:ext cx="3898900" cy="1498600"/>
          </a:xfrm>
        </p:spPr>
        <p:txBody>
          <a:bodyPr anchor="t"/>
          <a:lstStyle>
            <a:lvl1pPr algn="ctr" eaLnBrk="1" hangingPunct="1">
              <a:lnSpc>
                <a:spcPct val="100000"/>
              </a:lnSpc>
              <a:spcBef>
                <a:spcPct val="45000"/>
              </a:spcBef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961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8750" y="6057900"/>
            <a:ext cx="3898900" cy="800100"/>
          </a:xfrm>
          <a:effectLst>
            <a:outerShdw dist="12700" dir="2700000" algn="ctr" rotWithShape="0">
              <a:schemeClr val="bg1"/>
            </a:outerShdw>
          </a:effectLst>
        </p:spPr>
        <p:txBody>
          <a:bodyPr/>
          <a:lstStyle>
            <a:lvl1pPr marL="0" indent="0" algn="ctr" eaLnBrk="1" hangingPunct="1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3128"/>
      </p:ext>
    </p:extLst>
  </p:cSld>
  <p:clrMapOvr>
    <a:masterClrMapping/>
  </p:clrMapOvr>
  <p:transition>
    <p:fade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3547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372200"/>
            <a:ext cx="4154488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06938" y="1380221"/>
            <a:ext cx="4154487" cy="38775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17500" y="5532539"/>
            <a:ext cx="856615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735105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95250"/>
            <a:ext cx="7277100" cy="1057275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373788"/>
            <a:ext cx="4176713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275" y="2013550"/>
            <a:ext cx="4176713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97414" y="1372184"/>
            <a:ext cx="4164012" cy="639762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97414" y="2011946"/>
            <a:ext cx="4164012" cy="3951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1938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96850"/>
            <a:ext cx="7521575" cy="850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8749" y="1381125"/>
            <a:ext cx="7432675" cy="3951271"/>
          </a:xfrm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295075" y="5522913"/>
            <a:ext cx="854710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780707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89280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275" y="1381125"/>
            <a:ext cx="8566150" cy="3924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6616363"/>
            <a:ext cx="2772110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295075" y="5445913"/>
            <a:ext cx="8547100" cy="639762"/>
          </a:xfrm>
        </p:spPr>
        <p:txBody>
          <a:bodyPr anchor="ctr"/>
          <a:lstStyle>
            <a:lvl1pPr marL="0" indent="0" algn="ctr"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050259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215900"/>
            <a:ext cx="6302375" cy="8239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7499" y="1381125"/>
            <a:ext cx="4157663" cy="4781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381125"/>
            <a:ext cx="4164011" cy="4781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556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4" y="215900"/>
            <a:ext cx="7610475" cy="8239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7499" y="1381124"/>
            <a:ext cx="4157664" cy="47815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7413" y="1381125"/>
            <a:ext cx="4164011" cy="2247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4697413" y="3915076"/>
            <a:ext cx="4164011" cy="2247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1196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295275" y="6554788"/>
            <a:ext cx="1133475" cy="0"/>
          </a:xfrm>
          <a:prstGeom prst="line">
            <a:avLst/>
          </a:prstGeom>
          <a:noFill/>
          <a:ln w="63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15900"/>
            <a:ext cx="7600950" cy="8239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5275" y="1381125"/>
            <a:ext cx="8566151" cy="47815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4" y="6616363"/>
            <a:ext cx="2794335" cy="241637"/>
          </a:xfrm>
        </p:spPr>
        <p:txBody>
          <a:bodyPr/>
          <a:lstStyle>
            <a:lvl1pPr marL="0" indent="0">
              <a:buNone/>
              <a:defRPr sz="8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59347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26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7675" y="0"/>
            <a:ext cx="7121525" cy="6397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08150" y="931863"/>
            <a:ext cx="7054850" cy="2390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08150" y="3475038"/>
            <a:ext cx="7054850" cy="23923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53988" y="6172200"/>
            <a:ext cx="1370012" cy="304800"/>
          </a:xfrm>
          <a:prstGeom prst="rect">
            <a:avLst/>
          </a:prstGeom>
        </p:spPr>
        <p:txBody>
          <a:bodyPr/>
          <a:lstStyle>
            <a:lvl1pPr algn="ctr" eaLnBrk="0" fontAlgn="ctr" hangingPunct="0">
              <a:lnSpc>
                <a:spcPct val="90000"/>
              </a:lnSpc>
              <a:defRPr sz="1200">
                <a:cs typeface="+mn-cs"/>
              </a:defRPr>
            </a:lvl1pPr>
          </a:lstStyle>
          <a:p>
            <a:pPr defTabSz="914400">
              <a:defRPr/>
            </a:pPr>
            <a:fld id="{E5860605-5D50-48C2-A35D-C66A813AF379}" type="slidenum">
              <a:rPr lang="en-US" altLang="en-US">
                <a:solidFill>
                  <a:srgbClr val="FFFFFF"/>
                </a:solidFill>
                <a:ea typeface="MS PGothic" pitchFamily="34" charset="-128"/>
              </a:rPr>
              <a:pPr defTabSz="914400">
                <a:defRPr/>
              </a:pPr>
              <a:t>‹#›</a:t>
            </a:fld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52313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27150"/>
            <a:ext cx="40386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27150"/>
            <a:ext cx="40386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4038" y="64452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fontAlgn="ctr" hangingPunct="0">
              <a:lnSpc>
                <a:spcPct val="90000"/>
              </a:lnSpc>
              <a:defRPr sz="1200">
                <a:cs typeface="+mn-cs"/>
              </a:defRPr>
            </a:lvl1pPr>
          </a:lstStyle>
          <a:p>
            <a:pPr defTabSz="914400">
              <a:defRPr/>
            </a:pPr>
            <a:fld id="{35C721C3-B5A5-44C3-80AF-D65AB903BE74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35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all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387350"/>
            <a:ext cx="2717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38750" y="1177925"/>
            <a:ext cx="3910013" cy="4398963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  <a:p>
            <a:pPr algn="ctr" defTabSz="914400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57800" y="479425"/>
            <a:ext cx="3860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006600"/>
                </a:solidFill>
                <a:ea typeface="ヒラギノ角ゴ Pro W3" pitchFamily="1" charset="-128"/>
                <a:cs typeface="Arial" charset="0"/>
              </a:rPr>
              <a:t>Better Lives. Better Planet.</a:t>
            </a:r>
            <a:r>
              <a:rPr lang="en-US" sz="800" i="1" dirty="0" smtClean="0">
                <a:solidFill>
                  <a:srgbClr val="006600"/>
                </a:solidFill>
                <a:ea typeface="ヒラギノ角ゴ Pro W3" pitchFamily="1" charset="-128"/>
                <a:cs typeface="Arial" charset="0"/>
              </a:rPr>
              <a:t>SM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050" y="6089650"/>
            <a:ext cx="4319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ctr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>
              <a:defRPr/>
            </a:pPr>
            <a:r>
              <a:rPr lang="en-US" sz="800" b="1" i="1" dirty="0" smtClean="0">
                <a:solidFill>
                  <a:srgbClr val="000000"/>
                </a:solidFill>
                <a:cs typeface="Arial" charset="0"/>
              </a:rPr>
              <a:t>This presentation is the Confidential work product of Pall Corporation and no portion of this presentation may be copied, published, performed, or redistributed without the express written authority of a Pall corporate officer</a:t>
            </a:r>
          </a:p>
          <a:p>
            <a:pPr defTabSz="914400">
              <a:spcBef>
                <a:spcPts val="600"/>
              </a:spcBef>
              <a:defRPr/>
            </a:pPr>
            <a:r>
              <a:rPr lang="en-US" sz="800" b="1" i="1" dirty="0" smtClean="0">
                <a:solidFill>
                  <a:srgbClr val="000000"/>
                </a:solidFill>
                <a:cs typeface="Arial" charset="0"/>
              </a:rPr>
              <a:t>© 2013 Pall Corporation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5148263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238750" y="2832101"/>
            <a:ext cx="3898900" cy="1498600"/>
          </a:xfrm>
        </p:spPr>
        <p:txBody>
          <a:bodyPr anchor="t"/>
          <a:lstStyle>
            <a:lvl1pPr algn="ctr" eaLnBrk="1" hangingPunct="1">
              <a:lnSpc>
                <a:spcPct val="100000"/>
              </a:lnSpc>
              <a:spcBef>
                <a:spcPct val="45000"/>
              </a:spcBef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961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38750" y="6089519"/>
            <a:ext cx="3898900" cy="768480"/>
          </a:xfrm>
          <a:effectLst>
            <a:outerShdw dist="12700" dir="2700000" algn="ctr" rotWithShape="0">
              <a:schemeClr val="bg1"/>
            </a:outerShdw>
          </a:effectLst>
        </p:spPr>
        <p:txBody>
          <a:bodyPr/>
          <a:lstStyle>
            <a:lvl1pPr marL="0" indent="0" algn="ctr" eaLnBrk="1" hangingPunct="1">
              <a:lnSpc>
                <a:spcPct val="90000"/>
              </a:lnSpc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710"/>
      </p:ext>
    </p:extLst>
  </p:cSld>
  <p:clrMapOvr>
    <a:masterClrMapping/>
  </p:clrMapOvr>
  <p:transition>
    <p:fade/>
  </p:transition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370" y="199382"/>
            <a:ext cx="5676430" cy="6002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82" y="1299308"/>
            <a:ext cx="8762047" cy="48268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379065"/>
            <a:ext cx="9144000" cy="43009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rgbClr val="004487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65369"/>
            <a:ext cx="7772400" cy="703606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05692" y="1624175"/>
            <a:ext cx="7529008" cy="3281112"/>
            <a:chOff x="905692" y="1624175"/>
            <a:chExt cx="7529008" cy="3281112"/>
          </a:xfrm>
        </p:grpSpPr>
        <p:sp>
          <p:nvSpPr>
            <p:cNvPr id="6" name="Rectangle 5"/>
            <p:cNvSpPr/>
            <p:nvPr/>
          </p:nvSpPr>
          <p:spPr>
            <a:xfrm>
              <a:off x="905692" y="1624175"/>
              <a:ext cx="7529008" cy="32811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0488" y="3331350"/>
              <a:ext cx="2419258" cy="1470617"/>
            </a:xfrm>
            <a:prstGeom prst="rect">
              <a:avLst/>
            </a:prstGeom>
          </p:spPr>
        </p:pic>
        <p:pic>
          <p:nvPicPr>
            <p:cNvPr id="8" name="Picture 2" descr="http://www.wrd.org/water_quality/images/drinking-water-standards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0488" y="1761794"/>
              <a:ext cx="2364310" cy="14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98" y="3331350"/>
              <a:ext cx="2286751" cy="145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https://encrypted-tbn0.gstatic.com/images?q=tbn:ANd9GcRIw1ZqrUC1FovxCeW6m2uS2h-kOdJ-ZcaE6d4a6xgSOvz6u2gC2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99" y="1761794"/>
              <a:ext cx="2286751" cy="143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chicagopolicyreview.org/wp-content/uploads/2014/03/irrigation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03" y="1761794"/>
              <a:ext cx="2359187" cy="140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s://upload.wikimedia.org/wikipedia/commons/2/20/Lagoa_vermelha_na_Mina_do_Losal_05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03" y="3331350"/>
              <a:ext cx="2419255" cy="1456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882"/>
            <a:ext cx="84347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14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0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6650" y="1443038"/>
            <a:ext cx="2143125" cy="389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175" y="1443038"/>
            <a:ext cx="2143125" cy="389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58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77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02300"/>
      </p:ext>
    </p:extLst>
  </p:cSld>
  <p:clrMapOvr>
    <a:masterClrMapping/>
  </p:clrMapOvr>
  <p:transition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50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77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6034"/>
      </p:ext>
    </p:extLst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196850"/>
            <a:ext cx="7464425" cy="850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381126"/>
            <a:ext cx="7432675" cy="4781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718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15900"/>
            <a:ext cx="7442200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76650" y="1443038"/>
            <a:ext cx="2143125" cy="3890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175" y="1443038"/>
            <a:ext cx="2143125" cy="3890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26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47.xml"/><Relationship Id="rId16" Type="http://schemas.openxmlformats.org/officeDocument/2006/relationships/vmlDrawing" Target="../drawings/vmlDrawing2.v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2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ags" Target="../tags/tag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vmlDrawing" Target="../drawings/vmlDrawing3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38257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15" descr="topbanner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bottombanner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4925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4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46838"/>
            <a:ext cx="906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1">
                <a:solidFill>
                  <a:srgbClr val="004487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31" y="308479"/>
            <a:ext cx="1588876" cy="445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32" r:id="rId7"/>
    <p:sldLayoutId id="2147484433" r:id="rId8"/>
    <p:sldLayoutId id="214748452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rgbClr val="004487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5588" indent="-163513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b="1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557213" indent="-190500" algn="l" defTabSz="457200" rtl="0" eaLnBrk="0" fontAlgn="base" hangingPunct="0">
        <a:spcBef>
          <a:spcPct val="20000"/>
        </a:spcBef>
        <a:spcAft>
          <a:spcPct val="0"/>
        </a:spcAft>
        <a:buSzPct val="116000"/>
        <a:buBlip>
          <a:blip r:embed="rId18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2pPr>
      <a:lvl3pPr marL="868363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3pPr>
      <a:lvl4pPr marL="1143000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4pPr>
      <a:lvl5pPr marL="1416050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0225" y="6575425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>
              <a:defRPr/>
            </a:pPr>
            <a:fld id="{5813FCED-2AA0-4532-A3E4-ED5AF1ED87A8}" type="slidenum">
              <a:rPr lang="en-US" sz="1000" b="1" smtClean="0">
                <a:solidFill>
                  <a:srgbClr val="004480"/>
                </a:solidFill>
                <a:cs typeface="Arial" charset="0"/>
              </a:rPr>
              <a:pPr algn="ctr" defTabSz="914400">
                <a:defRPr/>
              </a:pPr>
              <a:t>‹#›</a:t>
            </a:fld>
            <a:endParaRPr lang="en-US" sz="1000" b="1" dirty="0" smtClean="0">
              <a:solidFill>
                <a:srgbClr val="004480"/>
              </a:solidFill>
              <a:cs typeface="Arial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9700"/>
            <a:ext cx="68453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0" y="1381125"/>
            <a:ext cx="74549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1325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  <a:cs typeface="Arial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41325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  <a:cs typeface="Arial" charset="0"/>
            </a:endParaRPr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276350" y="0"/>
            <a:ext cx="7875588" cy="1143000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/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3" name="Picture 3" descr="Pall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6489700"/>
            <a:ext cx="171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9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Geneva" pitchFamily="80" charset="-128"/>
          <a:cs typeface="Geneva" pitchFamily="80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tx2"/>
        </a:buClr>
        <a:buSzPct val="90000"/>
        <a:buFont typeface="55 Helvetica Roman"/>
        <a:buChar char="•"/>
        <a:defRPr>
          <a:solidFill>
            <a:schemeClr val="tx1"/>
          </a:solidFill>
          <a:latin typeface="+mj-lt"/>
          <a:ea typeface="Geneva" pitchFamily="80" charset="-128"/>
          <a:cs typeface="Geneva" pitchFamily="80" charset="-128"/>
        </a:defRPr>
      </a:lvl1pPr>
      <a:lvl2pPr marL="403225" indent="-228600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2pPr>
      <a:lvl3pPr marL="577850" indent="-174625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•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3pPr>
      <a:lvl4pPr marL="806450" indent="-228600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4pPr>
      <a:lvl5pPr marL="1035050" indent="-228600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»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5pPr>
      <a:lvl6pPr marL="14922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6pPr>
      <a:lvl7pPr marL="19494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7pPr>
      <a:lvl8pPr marL="24066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8pPr>
      <a:lvl9pPr marL="28638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0225" y="6575425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>
              <a:defRPr/>
            </a:pPr>
            <a:fld id="{0DE4819E-9808-4271-8532-2D2F469CD175}" type="slidenum">
              <a:rPr lang="en-US" sz="1000" b="1" smtClean="0">
                <a:solidFill>
                  <a:srgbClr val="004480"/>
                </a:solidFill>
              </a:rPr>
              <a:pPr algn="ctr" defTabSz="914400">
                <a:defRPr/>
              </a:pPr>
              <a:t>‹#›</a:t>
            </a:fld>
            <a:endParaRPr lang="en-US" sz="1000" b="1" dirty="0" smtClean="0">
              <a:solidFill>
                <a:srgbClr val="004480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9700"/>
            <a:ext cx="6845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1" y="1381125"/>
            <a:ext cx="7394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1326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41326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1268412" y="-1"/>
            <a:ext cx="7875588" cy="1152000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</a:endParaRPr>
          </a:p>
          <a:p>
            <a:pPr algn="ctr" defTabSz="914400" eaLnBrk="0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032" name="Picture 3" descr="Pall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6489700"/>
            <a:ext cx="171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Geneva" pitchFamily="80" charset="-128"/>
          <a:cs typeface="Geneva" pitchFamily="80" charset="-128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9pPr>
    </p:titleStyle>
    <p:bodyStyle>
      <a:lvl1pPr marL="174625" indent="-17462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j-lt"/>
          <a:ea typeface="Geneva" pitchFamily="80" charset="-128"/>
          <a:cs typeface="Geneva" pitchFamily="80" charset="-128"/>
        </a:defRPr>
      </a:lvl1pPr>
      <a:lvl2pPr marL="403225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55 Helvetica Roman" pitchFamily="80" charset="0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2pPr>
      <a:lvl3pPr marL="577850" indent="-1746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3pPr>
      <a:lvl4pPr marL="80645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55 Helvetica Roman" pitchFamily="80" charset="0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4pPr>
      <a:lvl5pPr marL="103505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55 Helvetica Roman" pitchFamily="80" charset="0"/>
        <a:buChar char="»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5pPr>
      <a:lvl6pPr marL="14922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6pPr>
      <a:lvl7pPr marL="19494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7pPr>
      <a:lvl8pPr marL="24066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8pPr>
      <a:lvl9pPr marL="28638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0225" y="6575425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>
              <a:defRPr/>
            </a:pPr>
            <a:fld id="{0DE4819E-9808-4271-8532-2D2F469CD175}" type="slidenum">
              <a:rPr lang="en-US" sz="1000" b="1" smtClean="0">
                <a:solidFill>
                  <a:srgbClr val="004480"/>
                </a:solidFill>
              </a:rPr>
              <a:pPr algn="ctr" defTabSz="914400">
                <a:defRPr/>
              </a:pPr>
              <a:t>‹#›</a:t>
            </a:fld>
            <a:endParaRPr lang="en-US" sz="1000" b="1" dirty="0" smtClean="0">
              <a:solidFill>
                <a:srgbClr val="004480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9700"/>
            <a:ext cx="6845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0" y="1381125"/>
            <a:ext cx="7394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1325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41325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1276350" y="0"/>
            <a:ext cx="7875588" cy="1143000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ctr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  <a:p>
            <a:pPr algn="ctr" defTabSz="914400" eaLnBrk="0" fontAlgn="ctr" hangingPunct="0">
              <a:lnSpc>
                <a:spcPct val="90000"/>
              </a:lnSpc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32" name="Picture 3" descr="Pall.eps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6489700"/>
            <a:ext cx="171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Geneva" pitchFamily="80" charset="-128"/>
          <a:cs typeface="Geneva" pitchFamily="80" charset="-128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9pPr>
    </p:titleStyle>
    <p:bodyStyle>
      <a:lvl1pPr marL="174625" indent="-17462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j-lt"/>
          <a:ea typeface="Geneva" pitchFamily="80" charset="-128"/>
          <a:cs typeface="Geneva" pitchFamily="80" charset="-128"/>
        </a:defRPr>
      </a:lvl1pPr>
      <a:lvl2pPr marL="403225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55 Helvetica Roman" pitchFamily="80" charset="0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2pPr>
      <a:lvl3pPr marL="577850" indent="-1746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3pPr>
      <a:lvl4pPr marL="80645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55 Helvetica Roman" pitchFamily="80" charset="0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4pPr>
      <a:lvl5pPr marL="103505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55 Helvetica Roman" pitchFamily="80" charset="0"/>
        <a:buChar char="»"/>
        <a:defRPr>
          <a:solidFill>
            <a:schemeClr val="tx1"/>
          </a:solidFill>
          <a:latin typeface="+mj-lt"/>
          <a:ea typeface="Geneva" pitchFamily="80" charset="-128"/>
          <a:cs typeface="Geneva" pitchFamily="96" charset="0"/>
        </a:defRPr>
      </a:lvl5pPr>
      <a:lvl6pPr marL="14922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6pPr>
      <a:lvl7pPr marL="19494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7pPr>
      <a:lvl8pPr marL="24066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8pPr>
      <a:lvl9pPr marL="28638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176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15" descr="topbanner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bottombanner.pn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4925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4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46838"/>
            <a:ext cx="906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1">
                <a:solidFill>
                  <a:srgbClr val="004487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31" y="308479"/>
            <a:ext cx="1588876" cy="4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7" r:id="rId10"/>
    <p:sldLayoutId id="2147484489" r:id="rId11"/>
    <p:sldLayoutId id="2147484490" r:id="rId12"/>
    <p:sldLayoutId id="2147484491" r:id="rId13"/>
    <p:sldLayoutId id="214748449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rgbClr val="004487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5588" indent="-163513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sz="2000" b="1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557213" indent="-190500" algn="l" defTabSz="457200" rtl="0" eaLnBrk="0" fontAlgn="base" hangingPunct="0">
        <a:spcBef>
          <a:spcPct val="20000"/>
        </a:spcBef>
        <a:spcAft>
          <a:spcPct val="0"/>
        </a:spcAft>
        <a:buSzPct val="116000"/>
        <a:buBlip>
          <a:blip r:embed="rId23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2pPr>
      <a:lvl3pPr marL="868363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3pPr>
      <a:lvl4pPr marL="1143000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4pPr>
      <a:lvl5pPr marL="1416050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0225" y="6575425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>
              <a:defRPr/>
            </a:pPr>
            <a:fld id="{5813FCED-2AA0-4532-A3E4-ED5AF1ED87A8}" type="slidenum">
              <a:rPr lang="en-US" sz="1000" b="1" smtClean="0">
                <a:solidFill>
                  <a:srgbClr val="004480"/>
                </a:solidFill>
                <a:cs typeface="Arial" charset="0"/>
              </a:rPr>
              <a:pPr algn="ctr" defTabSz="914400">
                <a:defRPr/>
              </a:pPr>
              <a:t>‹#›</a:t>
            </a:fld>
            <a:endParaRPr lang="en-US" sz="1000" b="1" dirty="0" smtClean="0">
              <a:solidFill>
                <a:srgbClr val="004480"/>
              </a:solidFill>
              <a:cs typeface="Arial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9700"/>
            <a:ext cx="68453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0" y="1381125"/>
            <a:ext cx="74549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41325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  <a:cs typeface="Arial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41325" y="5567363"/>
            <a:ext cx="821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ctr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0" hangingPunct="0">
              <a:defRPr/>
            </a:pPr>
            <a:endParaRPr lang="en-US" sz="2400" smtClean="0">
              <a:solidFill>
                <a:srgbClr val="000000"/>
              </a:solidFill>
              <a:latin typeface="55 Helvetica Roman" pitchFamily="80" charset="0"/>
              <a:cs typeface="Arial" charset="0"/>
            </a:endParaRPr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276350" y="0"/>
            <a:ext cx="7875588" cy="1143000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/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  <a:p>
            <a:pPr algn="ctr" defTabSz="914400" eaLnBrk="0" fontAlgn="ctr" hangingPunct="0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3" name="Picture 3" descr="Pall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6489700"/>
            <a:ext cx="171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  <p:sldLayoutId id="2147484506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Geneva" pitchFamily="80" charset="-128"/>
          <a:cs typeface="Geneva" pitchFamily="80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Geneva" pitchFamily="80" charset="-128"/>
          <a:cs typeface="Geneva" pitchFamily="80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chemeClr val="tx2"/>
        </a:buClr>
        <a:buSzPct val="90000"/>
        <a:buFont typeface="55 Helvetica Roman"/>
        <a:buChar char="•"/>
        <a:defRPr>
          <a:solidFill>
            <a:schemeClr val="tx1"/>
          </a:solidFill>
          <a:latin typeface="+mj-lt"/>
          <a:ea typeface="Geneva" pitchFamily="80" charset="-128"/>
          <a:cs typeface="Geneva" pitchFamily="80" charset="-128"/>
        </a:defRPr>
      </a:lvl1pPr>
      <a:lvl2pPr marL="403225" indent="-228600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2pPr>
      <a:lvl3pPr marL="577850" indent="-174625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•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3pPr>
      <a:lvl4pPr marL="806450" indent="-228600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–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4pPr>
      <a:lvl5pPr marL="1035050" indent="-228600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chemeClr val="tx2"/>
        </a:buClr>
        <a:buFont typeface="55 Helvetica Roman"/>
        <a:buChar char="»"/>
        <a:defRPr>
          <a:solidFill>
            <a:schemeClr val="tx1"/>
          </a:solidFill>
          <a:latin typeface="+mj-lt"/>
          <a:ea typeface="Geneva" pitchFamily="80" charset="-128"/>
          <a:cs typeface="Geneva"/>
        </a:defRPr>
      </a:lvl5pPr>
      <a:lvl6pPr marL="14922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6pPr>
      <a:lvl7pPr marL="19494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7pPr>
      <a:lvl8pPr marL="24066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8pPr>
      <a:lvl9pPr marL="286385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55 Helvetica Roman" charset="0"/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137093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15" descr="topbanner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bottombanner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4925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46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46838"/>
            <a:ext cx="906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b="1">
                <a:solidFill>
                  <a:srgbClr val="004487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31" y="308479"/>
            <a:ext cx="1588876" cy="4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rgbClr val="004487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r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r" defTabSz="457200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004487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5588" indent="-163513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b="1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557213" indent="-190500" algn="l" defTabSz="457200" rtl="0" eaLnBrk="0" fontAlgn="base" hangingPunct="0">
        <a:spcBef>
          <a:spcPct val="20000"/>
        </a:spcBef>
        <a:spcAft>
          <a:spcPct val="0"/>
        </a:spcAft>
        <a:buSzPct val="116000"/>
        <a:buBlip>
          <a:blip r:embed="rId19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2pPr>
      <a:lvl3pPr marL="868363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3pPr>
      <a:lvl4pPr marL="1143000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4pPr>
      <a:lvl5pPr marL="1416050" indent="-13652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b="1" kern="1200">
          <a:solidFill>
            <a:srgbClr val="404040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microsoft.com/office/2007/relationships/hdphoto" Target="../media/hdphoto1.wdp"/><Relationship Id="rId7" Type="http://schemas.openxmlformats.org/officeDocument/2006/relationships/image" Target="../media/image80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microsoft.com/office/2007/relationships/hdphoto" Target="../media/hdphoto2.wdp"/><Relationship Id="rId10" Type="http://schemas.openxmlformats.org/officeDocument/2006/relationships/image" Target="../media/image83.jpeg"/><Relationship Id="rId4" Type="http://schemas.openxmlformats.org/officeDocument/2006/relationships/image" Target="../media/image78.png"/><Relationship Id="rId9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w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algn="ctr">
              <a:lnSpc>
                <a:spcPct val="75000"/>
              </a:lnSpc>
              <a:buFont typeface="55 Helvetica Roman" pitchFamily="96" charset="0"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Pall Ultrafiltration Technology in Water Filtration </a:t>
            </a:r>
          </a:p>
          <a:p>
            <a:pPr marL="0" indent="0" algn="ctr">
              <a:lnSpc>
                <a:spcPct val="75000"/>
              </a:lnSpc>
              <a:buFont typeface="55 Helvetica Roman" pitchFamily="96" charset="0"/>
              <a:buNone/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 </a:t>
            </a:r>
            <a:endParaRPr lang="en-US" altLang="en-US" sz="1400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75000"/>
              </a:lnSpc>
              <a:buFont typeface="55 Helvetica Roman" pitchFamily="96" charset="0"/>
              <a:buNone/>
            </a:pPr>
            <a:endParaRPr lang="en-GB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4653" y="222166"/>
            <a:ext cx="6413500" cy="641350"/>
          </a:xfrm>
        </p:spPr>
        <p:txBody>
          <a:bodyPr lIns="91432" tIns="45716" rIns="91432" bIns="45716" anchor="t"/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</a:rPr>
              <a:t>Relative Sizes of Small Particles</a:t>
            </a:r>
          </a:p>
        </p:txBody>
      </p:sp>
      <p:pic>
        <p:nvPicPr>
          <p:cNvPr id="1976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243013"/>
            <a:ext cx="86264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127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ChangeArrowheads="1"/>
          </p:cNvSpPr>
          <p:nvPr/>
        </p:nvSpPr>
        <p:spPr bwMode="auto">
          <a:xfrm>
            <a:off x="2695720" y="1270659"/>
            <a:ext cx="3099438" cy="509529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8691" name="Picture 3" descr="kiso_img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93" y="1467963"/>
            <a:ext cx="2125683" cy="4149066"/>
          </a:xfrm>
          <a:prstGeom prst="rect">
            <a:avLst/>
          </a:prstGeom>
          <a:noFill/>
        </p:spPr>
      </p:pic>
      <p:sp>
        <p:nvSpPr>
          <p:cNvPr id="1138693" name="Text Box 5"/>
          <p:cNvSpPr txBox="1">
            <a:spLocks noChangeArrowheads="1"/>
          </p:cNvSpPr>
          <p:nvPr/>
        </p:nvSpPr>
        <p:spPr bwMode="auto">
          <a:xfrm>
            <a:off x="159750" y="551656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  <a:latin typeface="Calibri" panose="020F0502020204030204" pitchFamily="34" charset="0"/>
              </a:rPr>
              <a:t>Hollow Fiber</a:t>
            </a:r>
          </a:p>
        </p:txBody>
      </p:sp>
      <p:sp>
        <p:nvSpPr>
          <p:cNvPr id="1138694" name="Text Box 6"/>
          <p:cNvSpPr txBox="1">
            <a:spLocks noChangeArrowheads="1"/>
          </p:cNvSpPr>
          <p:nvPr/>
        </p:nvSpPr>
        <p:spPr bwMode="auto">
          <a:xfrm>
            <a:off x="2881224" y="1237130"/>
            <a:ext cx="275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  <a:latin typeface="Calibri" panose="020F0502020204030204" pitchFamily="34" charset="0"/>
              </a:rPr>
              <a:t>Permeate water</a:t>
            </a:r>
          </a:p>
        </p:txBody>
      </p:sp>
      <p:sp>
        <p:nvSpPr>
          <p:cNvPr id="1138695" name="Text Box 7"/>
          <p:cNvSpPr txBox="1">
            <a:spLocks noChangeArrowheads="1"/>
          </p:cNvSpPr>
          <p:nvPr/>
        </p:nvSpPr>
        <p:spPr bwMode="auto">
          <a:xfrm>
            <a:off x="5890166" y="1214288"/>
            <a:ext cx="3075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  <a:latin typeface="Calibri" panose="020F0502020204030204" pitchFamily="34" charset="0"/>
              </a:rPr>
              <a:t>Concentrated water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35850" y="1529925"/>
            <a:ext cx="1790700" cy="3429000"/>
            <a:chOff x="384" y="115"/>
            <a:chExt cx="212" cy="391"/>
          </a:xfrm>
        </p:grpSpPr>
        <p:sp>
          <p:nvSpPr>
            <p:cNvPr id="1138697" name="Rectangle 9"/>
            <p:cNvSpPr>
              <a:spLocks noChangeArrowheads="1"/>
            </p:cNvSpPr>
            <p:nvPr/>
          </p:nvSpPr>
          <p:spPr bwMode="auto">
            <a:xfrm flipV="1">
              <a:off x="458" y="166"/>
              <a:ext cx="55" cy="32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98" name="Line 10"/>
            <p:cNvSpPr>
              <a:spLocks noChangeShapeType="1"/>
            </p:cNvSpPr>
            <p:nvPr/>
          </p:nvSpPr>
          <p:spPr bwMode="auto">
            <a:xfrm>
              <a:off x="451" y="16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99" name="Line 11"/>
            <p:cNvSpPr>
              <a:spLocks noChangeShapeType="1"/>
            </p:cNvSpPr>
            <p:nvPr/>
          </p:nvSpPr>
          <p:spPr bwMode="auto">
            <a:xfrm>
              <a:off x="519" y="164"/>
              <a:ext cx="0" cy="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00" name="Arc 12"/>
            <p:cNvSpPr>
              <a:spLocks/>
            </p:cNvSpPr>
            <p:nvPr/>
          </p:nvSpPr>
          <p:spPr bwMode="auto">
            <a:xfrm flipV="1">
              <a:off x="451" y="486"/>
              <a:ext cx="68" cy="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01" name="Line 13"/>
            <p:cNvSpPr>
              <a:spLocks noChangeShapeType="1"/>
            </p:cNvSpPr>
            <p:nvPr/>
          </p:nvSpPr>
          <p:spPr bwMode="auto">
            <a:xfrm>
              <a:off x="458" y="167"/>
              <a:ext cx="0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02" name="Line 14"/>
            <p:cNvSpPr>
              <a:spLocks noChangeShapeType="1"/>
            </p:cNvSpPr>
            <p:nvPr/>
          </p:nvSpPr>
          <p:spPr bwMode="auto">
            <a:xfrm>
              <a:off x="513" y="167"/>
              <a:ext cx="0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40" y="201"/>
              <a:ext cx="28" cy="270"/>
              <a:chOff x="280" y="201"/>
              <a:chExt cx="28" cy="270"/>
            </a:xfrm>
          </p:grpSpPr>
          <p:sp>
            <p:nvSpPr>
              <p:cNvPr id="1138704" name="Line 16"/>
              <p:cNvSpPr>
                <a:spLocks noChangeShapeType="1"/>
              </p:cNvSpPr>
              <p:nvPr/>
            </p:nvSpPr>
            <p:spPr bwMode="auto">
              <a:xfrm flipV="1">
                <a:off x="281" y="471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05" name="Line 17"/>
              <p:cNvSpPr>
                <a:spLocks noChangeShapeType="1"/>
              </p:cNvSpPr>
              <p:nvPr/>
            </p:nvSpPr>
            <p:spPr bwMode="auto">
              <a:xfrm flipV="1">
                <a:off x="281" y="453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06" name="Line 18"/>
              <p:cNvSpPr>
                <a:spLocks noChangeShapeType="1"/>
              </p:cNvSpPr>
              <p:nvPr/>
            </p:nvSpPr>
            <p:spPr bwMode="auto">
              <a:xfrm flipV="1">
                <a:off x="281" y="435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07" name="Line 19"/>
              <p:cNvSpPr>
                <a:spLocks noChangeShapeType="1"/>
              </p:cNvSpPr>
              <p:nvPr/>
            </p:nvSpPr>
            <p:spPr bwMode="auto">
              <a:xfrm flipV="1">
                <a:off x="281" y="381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08" name="Line 20"/>
              <p:cNvSpPr>
                <a:spLocks noChangeShapeType="1"/>
              </p:cNvSpPr>
              <p:nvPr/>
            </p:nvSpPr>
            <p:spPr bwMode="auto">
              <a:xfrm flipV="1">
                <a:off x="281" y="417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09" name="Line 21"/>
              <p:cNvSpPr>
                <a:spLocks noChangeShapeType="1"/>
              </p:cNvSpPr>
              <p:nvPr/>
            </p:nvSpPr>
            <p:spPr bwMode="auto">
              <a:xfrm flipV="1">
                <a:off x="280" y="39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0" name="Line 22"/>
              <p:cNvSpPr>
                <a:spLocks noChangeShapeType="1"/>
              </p:cNvSpPr>
              <p:nvPr/>
            </p:nvSpPr>
            <p:spPr bwMode="auto">
              <a:xfrm flipV="1">
                <a:off x="280" y="237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1" name="Line 23"/>
              <p:cNvSpPr>
                <a:spLocks noChangeShapeType="1"/>
              </p:cNvSpPr>
              <p:nvPr/>
            </p:nvSpPr>
            <p:spPr bwMode="auto">
              <a:xfrm flipV="1">
                <a:off x="281" y="219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2" name="Line 24"/>
              <p:cNvSpPr>
                <a:spLocks noChangeShapeType="1"/>
              </p:cNvSpPr>
              <p:nvPr/>
            </p:nvSpPr>
            <p:spPr bwMode="auto">
              <a:xfrm flipV="1">
                <a:off x="280" y="20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3" name="Line 25"/>
              <p:cNvSpPr>
                <a:spLocks noChangeShapeType="1"/>
              </p:cNvSpPr>
              <p:nvPr/>
            </p:nvSpPr>
            <p:spPr bwMode="auto">
              <a:xfrm flipV="1">
                <a:off x="281" y="291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4" name="Line 26"/>
              <p:cNvSpPr>
                <a:spLocks noChangeShapeType="1"/>
              </p:cNvSpPr>
              <p:nvPr/>
            </p:nvSpPr>
            <p:spPr bwMode="auto">
              <a:xfrm flipV="1">
                <a:off x="281" y="273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5" name="Line 27"/>
              <p:cNvSpPr>
                <a:spLocks noChangeShapeType="1"/>
              </p:cNvSpPr>
              <p:nvPr/>
            </p:nvSpPr>
            <p:spPr bwMode="auto">
              <a:xfrm flipV="1">
                <a:off x="280" y="25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6" name="Line 28"/>
              <p:cNvSpPr>
                <a:spLocks noChangeShapeType="1"/>
              </p:cNvSpPr>
              <p:nvPr/>
            </p:nvSpPr>
            <p:spPr bwMode="auto">
              <a:xfrm flipV="1">
                <a:off x="281" y="363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7" name="Line 29"/>
              <p:cNvSpPr>
                <a:spLocks noChangeShapeType="1"/>
              </p:cNvSpPr>
              <p:nvPr/>
            </p:nvSpPr>
            <p:spPr bwMode="auto">
              <a:xfrm flipV="1">
                <a:off x="281" y="345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8" name="Line 30"/>
              <p:cNvSpPr>
                <a:spLocks noChangeShapeType="1"/>
              </p:cNvSpPr>
              <p:nvPr/>
            </p:nvSpPr>
            <p:spPr bwMode="auto">
              <a:xfrm flipV="1">
                <a:off x="281" y="326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19" name="Line 31"/>
              <p:cNvSpPr>
                <a:spLocks noChangeShapeType="1"/>
              </p:cNvSpPr>
              <p:nvPr/>
            </p:nvSpPr>
            <p:spPr bwMode="auto">
              <a:xfrm flipV="1">
                <a:off x="281" y="309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498" y="201"/>
              <a:ext cx="29" cy="270"/>
              <a:chOff x="208" y="201"/>
              <a:chExt cx="29" cy="270"/>
            </a:xfrm>
          </p:grpSpPr>
          <p:sp>
            <p:nvSpPr>
              <p:cNvPr id="1138721" name="Line 33"/>
              <p:cNvSpPr>
                <a:spLocks noChangeShapeType="1"/>
              </p:cNvSpPr>
              <p:nvPr/>
            </p:nvSpPr>
            <p:spPr bwMode="auto">
              <a:xfrm flipH="1" flipV="1">
                <a:off x="209" y="47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2" name="Line 34"/>
              <p:cNvSpPr>
                <a:spLocks noChangeShapeType="1"/>
              </p:cNvSpPr>
              <p:nvPr/>
            </p:nvSpPr>
            <p:spPr bwMode="auto">
              <a:xfrm flipH="1" flipV="1">
                <a:off x="209" y="453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3" name="Line 35"/>
              <p:cNvSpPr>
                <a:spLocks noChangeShapeType="1"/>
              </p:cNvSpPr>
              <p:nvPr/>
            </p:nvSpPr>
            <p:spPr bwMode="auto">
              <a:xfrm flipH="1" flipV="1">
                <a:off x="209" y="43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4" name="Line 36"/>
              <p:cNvSpPr>
                <a:spLocks noChangeShapeType="1"/>
              </p:cNvSpPr>
              <p:nvPr/>
            </p:nvSpPr>
            <p:spPr bwMode="auto">
              <a:xfrm flipH="1" flipV="1">
                <a:off x="209" y="38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5" name="Line 37"/>
              <p:cNvSpPr>
                <a:spLocks noChangeShapeType="1"/>
              </p:cNvSpPr>
              <p:nvPr/>
            </p:nvSpPr>
            <p:spPr bwMode="auto">
              <a:xfrm flipH="1" flipV="1">
                <a:off x="209" y="417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6" name="Line 38"/>
              <p:cNvSpPr>
                <a:spLocks noChangeShapeType="1"/>
              </p:cNvSpPr>
              <p:nvPr/>
            </p:nvSpPr>
            <p:spPr bwMode="auto">
              <a:xfrm flipH="1" flipV="1">
                <a:off x="208" y="39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7" name="Line 39"/>
              <p:cNvSpPr>
                <a:spLocks noChangeShapeType="1"/>
              </p:cNvSpPr>
              <p:nvPr/>
            </p:nvSpPr>
            <p:spPr bwMode="auto">
              <a:xfrm flipH="1" flipV="1">
                <a:off x="208" y="237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8" name="Line 40"/>
              <p:cNvSpPr>
                <a:spLocks noChangeShapeType="1"/>
              </p:cNvSpPr>
              <p:nvPr/>
            </p:nvSpPr>
            <p:spPr bwMode="auto">
              <a:xfrm flipH="1" flipV="1">
                <a:off x="209" y="21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29" name="Line 41"/>
              <p:cNvSpPr>
                <a:spLocks noChangeShapeType="1"/>
              </p:cNvSpPr>
              <p:nvPr/>
            </p:nvSpPr>
            <p:spPr bwMode="auto">
              <a:xfrm flipH="1" flipV="1">
                <a:off x="208" y="20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0" name="Line 42"/>
              <p:cNvSpPr>
                <a:spLocks noChangeShapeType="1"/>
              </p:cNvSpPr>
              <p:nvPr/>
            </p:nvSpPr>
            <p:spPr bwMode="auto">
              <a:xfrm flipH="1" flipV="1">
                <a:off x="209" y="29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1" name="Line 43"/>
              <p:cNvSpPr>
                <a:spLocks noChangeShapeType="1"/>
              </p:cNvSpPr>
              <p:nvPr/>
            </p:nvSpPr>
            <p:spPr bwMode="auto">
              <a:xfrm flipH="1" flipV="1">
                <a:off x="209" y="273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2" name="Line 44"/>
              <p:cNvSpPr>
                <a:spLocks noChangeShapeType="1"/>
              </p:cNvSpPr>
              <p:nvPr/>
            </p:nvSpPr>
            <p:spPr bwMode="auto">
              <a:xfrm flipH="1" flipV="1">
                <a:off x="208" y="25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3" name="Line 45"/>
              <p:cNvSpPr>
                <a:spLocks noChangeShapeType="1"/>
              </p:cNvSpPr>
              <p:nvPr/>
            </p:nvSpPr>
            <p:spPr bwMode="auto">
              <a:xfrm flipH="1" flipV="1">
                <a:off x="209" y="363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4" name="Line 46"/>
              <p:cNvSpPr>
                <a:spLocks noChangeShapeType="1"/>
              </p:cNvSpPr>
              <p:nvPr/>
            </p:nvSpPr>
            <p:spPr bwMode="auto">
              <a:xfrm flipH="1" flipV="1">
                <a:off x="209" y="34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5" name="Line 47"/>
              <p:cNvSpPr>
                <a:spLocks noChangeShapeType="1"/>
              </p:cNvSpPr>
              <p:nvPr/>
            </p:nvSpPr>
            <p:spPr bwMode="auto">
              <a:xfrm flipH="1" flipV="1">
                <a:off x="209" y="326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36" name="Line 48"/>
              <p:cNvSpPr>
                <a:spLocks noChangeShapeType="1"/>
              </p:cNvSpPr>
              <p:nvPr/>
            </p:nvSpPr>
            <p:spPr bwMode="auto">
              <a:xfrm flipH="1" flipV="1">
                <a:off x="209" y="30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8737" name="Oval 49"/>
            <p:cNvSpPr>
              <a:spLocks noChangeArrowheads="1"/>
            </p:cNvSpPr>
            <p:nvPr/>
          </p:nvSpPr>
          <p:spPr bwMode="auto">
            <a:xfrm flipV="1">
              <a:off x="453" y="147"/>
              <a:ext cx="61" cy="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38" name="AutoShape 50"/>
            <p:cNvSpPr>
              <a:spLocks noChangeArrowheads="1"/>
            </p:cNvSpPr>
            <p:nvPr/>
          </p:nvSpPr>
          <p:spPr bwMode="auto">
            <a:xfrm flipV="1">
              <a:off x="451" y="144"/>
              <a:ext cx="69" cy="39"/>
            </a:xfrm>
            <a:custGeom>
              <a:avLst/>
              <a:gdLst>
                <a:gd name="G0" fmla="+- 2016 0 0"/>
                <a:gd name="G1" fmla="+- 21600 0 2016"/>
                <a:gd name="G2" fmla="+- 21600 0 201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16" y="10800"/>
                  </a:moveTo>
                  <a:cubicBezTo>
                    <a:pt x="2016" y="15651"/>
                    <a:pt x="5949" y="19584"/>
                    <a:pt x="10800" y="19584"/>
                  </a:cubicBezTo>
                  <a:cubicBezTo>
                    <a:pt x="15651" y="19584"/>
                    <a:pt x="19584" y="15651"/>
                    <a:pt x="19584" y="10800"/>
                  </a:cubicBezTo>
                  <a:cubicBezTo>
                    <a:pt x="19584" y="5949"/>
                    <a:pt x="15651" y="2016"/>
                    <a:pt x="10800" y="2016"/>
                  </a:cubicBezTo>
                  <a:cubicBezTo>
                    <a:pt x="5949" y="2016"/>
                    <a:pt x="2016" y="5949"/>
                    <a:pt x="2016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 flipV="1">
              <a:off x="478" y="189"/>
              <a:ext cx="13" cy="51"/>
              <a:chOff x="478" y="71"/>
              <a:chExt cx="13" cy="51"/>
            </a:xfrm>
          </p:grpSpPr>
          <p:sp>
            <p:nvSpPr>
              <p:cNvPr id="1138740" name="Rectangle 52"/>
              <p:cNvSpPr>
                <a:spLocks noChangeArrowheads="1"/>
              </p:cNvSpPr>
              <p:nvPr/>
            </p:nvSpPr>
            <p:spPr bwMode="auto">
              <a:xfrm flipV="1">
                <a:off x="478" y="71"/>
                <a:ext cx="13" cy="2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41" name="Rectangle 53"/>
              <p:cNvSpPr>
                <a:spLocks noChangeArrowheads="1"/>
              </p:cNvSpPr>
              <p:nvPr/>
            </p:nvSpPr>
            <p:spPr bwMode="auto">
              <a:xfrm flipV="1">
                <a:off x="478" y="115"/>
                <a:ext cx="13" cy="7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42" name="Rectangle 54"/>
              <p:cNvSpPr>
                <a:spLocks noChangeArrowheads="1"/>
              </p:cNvSpPr>
              <p:nvPr/>
            </p:nvSpPr>
            <p:spPr bwMode="auto">
              <a:xfrm flipV="1">
                <a:off x="478" y="99"/>
                <a:ext cx="13" cy="11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8743" name="Oval 55"/>
            <p:cNvSpPr>
              <a:spLocks noChangeArrowheads="1"/>
            </p:cNvSpPr>
            <p:nvPr/>
          </p:nvSpPr>
          <p:spPr bwMode="auto">
            <a:xfrm flipV="1">
              <a:off x="537" y="271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44" name="Oval 56"/>
            <p:cNvSpPr>
              <a:spLocks noChangeArrowheads="1"/>
            </p:cNvSpPr>
            <p:nvPr/>
          </p:nvSpPr>
          <p:spPr bwMode="auto">
            <a:xfrm flipV="1">
              <a:off x="546" y="367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45" name="Oval 57"/>
            <p:cNvSpPr>
              <a:spLocks noChangeArrowheads="1"/>
            </p:cNvSpPr>
            <p:nvPr/>
          </p:nvSpPr>
          <p:spPr bwMode="auto">
            <a:xfrm flipV="1">
              <a:off x="416" y="222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46" name="Oval 58"/>
            <p:cNvSpPr>
              <a:spLocks noChangeArrowheads="1"/>
            </p:cNvSpPr>
            <p:nvPr/>
          </p:nvSpPr>
          <p:spPr bwMode="auto">
            <a:xfrm flipV="1">
              <a:off x="536" y="198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47" name="Oval 59"/>
            <p:cNvSpPr>
              <a:spLocks noChangeArrowheads="1"/>
            </p:cNvSpPr>
            <p:nvPr/>
          </p:nvSpPr>
          <p:spPr bwMode="auto">
            <a:xfrm flipV="1">
              <a:off x="572" y="392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48" name="Oval 60"/>
            <p:cNvSpPr>
              <a:spLocks noChangeArrowheads="1"/>
            </p:cNvSpPr>
            <p:nvPr/>
          </p:nvSpPr>
          <p:spPr bwMode="auto">
            <a:xfrm flipV="1">
              <a:off x="427" y="404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49" name="Oval 61"/>
            <p:cNvSpPr>
              <a:spLocks noChangeArrowheads="1"/>
            </p:cNvSpPr>
            <p:nvPr/>
          </p:nvSpPr>
          <p:spPr bwMode="auto">
            <a:xfrm flipV="1">
              <a:off x="532" y="444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0" name="Oval 62"/>
            <p:cNvSpPr>
              <a:spLocks noChangeArrowheads="1"/>
            </p:cNvSpPr>
            <p:nvPr/>
          </p:nvSpPr>
          <p:spPr bwMode="auto">
            <a:xfrm flipV="1">
              <a:off x="398" y="329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1" name="Oval 63"/>
            <p:cNvSpPr>
              <a:spLocks noChangeArrowheads="1"/>
            </p:cNvSpPr>
            <p:nvPr/>
          </p:nvSpPr>
          <p:spPr bwMode="auto">
            <a:xfrm flipV="1">
              <a:off x="401" y="374"/>
              <a:ext cx="11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2" name="Oval 64"/>
            <p:cNvSpPr>
              <a:spLocks noChangeArrowheads="1"/>
            </p:cNvSpPr>
            <p:nvPr/>
          </p:nvSpPr>
          <p:spPr bwMode="auto">
            <a:xfrm flipV="1">
              <a:off x="557" y="282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3" name="Oval 65"/>
            <p:cNvSpPr>
              <a:spLocks noChangeArrowheads="1"/>
            </p:cNvSpPr>
            <p:nvPr/>
          </p:nvSpPr>
          <p:spPr bwMode="auto">
            <a:xfrm flipV="1">
              <a:off x="586" y="423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4" name="Oval 66"/>
            <p:cNvSpPr>
              <a:spLocks noChangeArrowheads="1"/>
            </p:cNvSpPr>
            <p:nvPr/>
          </p:nvSpPr>
          <p:spPr bwMode="auto">
            <a:xfrm flipV="1">
              <a:off x="566" y="345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5" name="Oval 67"/>
            <p:cNvSpPr>
              <a:spLocks noChangeArrowheads="1"/>
            </p:cNvSpPr>
            <p:nvPr/>
          </p:nvSpPr>
          <p:spPr bwMode="auto">
            <a:xfrm flipV="1">
              <a:off x="395" y="410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6" name="Oval 68"/>
            <p:cNvSpPr>
              <a:spLocks noChangeArrowheads="1"/>
            </p:cNvSpPr>
            <p:nvPr/>
          </p:nvSpPr>
          <p:spPr bwMode="auto">
            <a:xfrm flipV="1">
              <a:off x="412" y="466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7" name="Oval 69"/>
            <p:cNvSpPr>
              <a:spLocks noChangeArrowheads="1"/>
            </p:cNvSpPr>
            <p:nvPr/>
          </p:nvSpPr>
          <p:spPr bwMode="auto">
            <a:xfrm flipV="1">
              <a:off x="405" y="351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8" name="Oval 70"/>
            <p:cNvSpPr>
              <a:spLocks noChangeArrowheads="1"/>
            </p:cNvSpPr>
            <p:nvPr/>
          </p:nvSpPr>
          <p:spPr bwMode="auto">
            <a:xfrm flipV="1">
              <a:off x="558" y="437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59" name="Oval 71"/>
            <p:cNvSpPr>
              <a:spLocks noChangeArrowheads="1"/>
            </p:cNvSpPr>
            <p:nvPr/>
          </p:nvSpPr>
          <p:spPr bwMode="auto">
            <a:xfrm flipV="1">
              <a:off x="548" y="266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0" name="Oval 72"/>
            <p:cNvSpPr>
              <a:spLocks noChangeArrowheads="1"/>
            </p:cNvSpPr>
            <p:nvPr/>
          </p:nvSpPr>
          <p:spPr bwMode="auto">
            <a:xfrm flipV="1">
              <a:off x="403" y="182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1" name="Oval 73"/>
            <p:cNvSpPr>
              <a:spLocks noChangeArrowheads="1"/>
            </p:cNvSpPr>
            <p:nvPr/>
          </p:nvSpPr>
          <p:spPr bwMode="auto">
            <a:xfrm flipV="1">
              <a:off x="416" y="448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2" name="Oval 74"/>
            <p:cNvSpPr>
              <a:spLocks noChangeArrowheads="1"/>
            </p:cNvSpPr>
            <p:nvPr/>
          </p:nvSpPr>
          <p:spPr bwMode="auto">
            <a:xfrm flipV="1">
              <a:off x="581" y="283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3" name="Oval 75"/>
            <p:cNvSpPr>
              <a:spLocks noChangeArrowheads="1"/>
            </p:cNvSpPr>
            <p:nvPr/>
          </p:nvSpPr>
          <p:spPr bwMode="auto">
            <a:xfrm flipV="1">
              <a:off x="581" y="219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4" name="Oval 76"/>
            <p:cNvSpPr>
              <a:spLocks noChangeArrowheads="1"/>
            </p:cNvSpPr>
            <p:nvPr/>
          </p:nvSpPr>
          <p:spPr bwMode="auto">
            <a:xfrm flipV="1">
              <a:off x="399" y="248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5" name="Oval 77"/>
            <p:cNvSpPr>
              <a:spLocks noChangeArrowheads="1"/>
            </p:cNvSpPr>
            <p:nvPr/>
          </p:nvSpPr>
          <p:spPr bwMode="auto">
            <a:xfrm flipV="1">
              <a:off x="396" y="362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6" name="Oval 78"/>
            <p:cNvSpPr>
              <a:spLocks noChangeArrowheads="1"/>
            </p:cNvSpPr>
            <p:nvPr/>
          </p:nvSpPr>
          <p:spPr bwMode="auto">
            <a:xfrm flipV="1">
              <a:off x="403" y="277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7" name="Oval 79"/>
            <p:cNvSpPr>
              <a:spLocks noChangeArrowheads="1"/>
            </p:cNvSpPr>
            <p:nvPr/>
          </p:nvSpPr>
          <p:spPr bwMode="auto">
            <a:xfrm flipV="1">
              <a:off x="572" y="218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8" name="Oval 80"/>
            <p:cNvSpPr>
              <a:spLocks noChangeArrowheads="1"/>
            </p:cNvSpPr>
            <p:nvPr/>
          </p:nvSpPr>
          <p:spPr bwMode="auto">
            <a:xfrm flipV="1">
              <a:off x="400" y="294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69" name="Oval 81"/>
            <p:cNvSpPr>
              <a:spLocks noChangeArrowheads="1"/>
            </p:cNvSpPr>
            <p:nvPr/>
          </p:nvSpPr>
          <p:spPr bwMode="auto">
            <a:xfrm flipV="1">
              <a:off x="583" y="331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0" name="Oval 82"/>
            <p:cNvSpPr>
              <a:spLocks noChangeArrowheads="1"/>
            </p:cNvSpPr>
            <p:nvPr/>
          </p:nvSpPr>
          <p:spPr bwMode="auto">
            <a:xfrm flipV="1">
              <a:off x="403" y="239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1" name="Oval 83"/>
            <p:cNvSpPr>
              <a:spLocks noChangeArrowheads="1"/>
            </p:cNvSpPr>
            <p:nvPr/>
          </p:nvSpPr>
          <p:spPr bwMode="auto">
            <a:xfrm flipV="1">
              <a:off x="398" y="314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2" name="Oval 84"/>
            <p:cNvSpPr>
              <a:spLocks noChangeArrowheads="1"/>
            </p:cNvSpPr>
            <p:nvPr/>
          </p:nvSpPr>
          <p:spPr bwMode="auto">
            <a:xfrm flipV="1">
              <a:off x="533" y="223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3" name="Oval 85"/>
            <p:cNvSpPr>
              <a:spLocks noChangeArrowheads="1"/>
            </p:cNvSpPr>
            <p:nvPr/>
          </p:nvSpPr>
          <p:spPr bwMode="auto">
            <a:xfrm flipV="1">
              <a:off x="590" y="244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4" name="Oval 86"/>
            <p:cNvSpPr>
              <a:spLocks noChangeArrowheads="1"/>
            </p:cNvSpPr>
            <p:nvPr/>
          </p:nvSpPr>
          <p:spPr bwMode="auto">
            <a:xfrm flipV="1">
              <a:off x="418" y="360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5" name="Oval 87"/>
            <p:cNvSpPr>
              <a:spLocks noChangeArrowheads="1"/>
            </p:cNvSpPr>
            <p:nvPr/>
          </p:nvSpPr>
          <p:spPr bwMode="auto">
            <a:xfrm flipV="1">
              <a:off x="552" y="420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6" name="Oval 88"/>
            <p:cNvSpPr>
              <a:spLocks noChangeArrowheads="1"/>
            </p:cNvSpPr>
            <p:nvPr/>
          </p:nvSpPr>
          <p:spPr bwMode="auto">
            <a:xfrm flipV="1">
              <a:off x="540" y="399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7" name="Oval 89"/>
            <p:cNvSpPr>
              <a:spLocks noChangeArrowheads="1"/>
            </p:cNvSpPr>
            <p:nvPr/>
          </p:nvSpPr>
          <p:spPr bwMode="auto">
            <a:xfrm flipV="1">
              <a:off x="395" y="270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8" name="Oval 90"/>
            <p:cNvSpPr>
              <a:spLocks noChangeArrowheads="1"/>
            </p:cNvSpPr>
            <p:nvPr/>
          </p:nvSpPr>
          <p:spPr bwMode="auto">
            <a:xfrm flipV="1">
              <a:off x="545" y="308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79" name="Oval 91"/>
            <p:cNvSpPr>
              <a:spLocks noChangeArrowheads="1"/>
            </p:cNvSpPr>
            <p:nvPr/>
          </p:nvSpPr>
          <p:spPr bwMode="auto">
            <a:xfrm flipV="1">
              <a:off x="391" y="195"/>
              <a:ext cx="10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0" name="Oval 92"/>
            <p:cNvSpPr>
              <a:spLocks noChangeArrowheads="1"/>
            </p:cNvSpPr>
            <p:nvPr/>
          </p:nvSpPr>
          <p:spPr bwMode="auto">
            <a:xfrm flipV="1">
              <a:off x="413" y="304"/>
              <a:ext cx="11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1" name="Oval 93"/>
            <p:cNvSpPr>
              <a:spLocks noChangeArrowheads="1"/>
            </p:cNvSpPr>
            <p:nvPr/>
          </p:nvSpPr>
          <p:spPr bwMode="auto">
            <a:xfrm flipV="1">
              <a:off x="424" y="419"/>
              <a:ext cx="11" cy="11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2" name="Oval 94"/>
            <p:cNvSpPr>
              <a:spLocks noChangeArrowheads="1"/>
            </p:cNvSpPr>
            <p:nvPr/>
          </p:nvSpPr>
          <p:spPr bwMode="auto">
            <a:xfrm flipV="1">
              <a:off x="543" y="380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3" name="Oval 95"/>
            <p:cNvSpPr>
              <a:spLocks noChangeArrowheads="1"/>
            </p:cNvSpPr>
            <p:nvPr/>
          </p:nvSpPr>
          <p:spPr bwMode="auto">
            <a:xfrm flipV="1">
              <a:off x="425" y="386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4" name="Oval 96"/>
            <p:cNvSpPr>
              <a:spLocks noChangeArrowheads="1"/>
            </p:cNvSpPr>
            <p:nvPr/>
          </p:nvSpPr>
          <p:spPr bwMode="auto">
            <a:xfrm flipV="1">
              <a:off x="577" y="390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5" name="Oval 97"/>
            <p:cNvSpPr>
              <a:spLocks noChangeArrowheads="1"/>
            </p:cNvSpPr>
            <p:nvPr/>
          </p:nvSpPr>
          <p:spPr bwMode="auto">
            <a:xfrm flipV="1">
              <a:off x="577" y="352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6" name="Oval 98"/>
            <p:cNvSpPr>
              <a:spLocks noChangeArrowheads="1"/>
            </p:cNvSpPr>
            <p:nvPr/>
          </p:nvSpPr>
          <p:spPr bwMode="auto">
            <a:xfrm flipV="1">
              <a:off x="399" y="442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7" name="Oval 99"/>
            <p:cNvSpPr>
              <a:spLocks noChangeArrowheads="1"/>
            </p:cNvSpPr>
            <p:nvPr/>
          </p:nvSpPr>
          <p:spPr bwMode="auto">
            <a:xfrm flipV="1">
              <a:off x="413" y="341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8" name="Oval 100"/>
            <p:cNvSpPr>
              <a:spLocks noChangeArrowheads="1"/>
            </p:cNvSpPr>
            <p:nvPr/>
          </p:nvSpPr>
          <p:spPr bwMode="auto">
            <a:xfrm flipV="1">
              <a:off x="409" y="430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89" name="Oval 101"/>
            <p:cNvSpPr>
              <a:spLocks noChangeArrowheads="1"/>
            </p:cNvSpPr>
            <p:nvPr/>
          </p:nvSpPr>
          <p:spPr bwMode="auto">
            <a:xfrm flipV="1">
              <a:off x="393" y="294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0" name="Oval 102"/>
            <p:cNvSpPr>
              <a:spLocks noChangeArrowheads="1"/>
            </p:cNvSpPr>
            <p:nvPr/>
          </p:nvSpPr>
          <p:spPr bwMode="auto">
            <a:xfrm flipV="1">
              <a:off x="540" y="461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1" name="Oval 103"/>
            <p:cNvSpPr>
              <a:spLocks noChangeArrowheads="1"/>
            </p:cNvSpPr>
            <p:nvPr/>
          </p:nvSpPr>
          <p:spPr bwMode="auto">
            <a:xfrm flipV="1">
              <a:off x="563" y="214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2" name="Oval 104"/>
            <p:cNvSpPr>
              <a:spLocks noChangeArrowheads="1"/>
            </p:cNvSpPr>
            <p:nvPr/>
          </p:nvSpPr>
          <p:spPr bwMode="auto">
            <a:xfrm flipV="1">
              <a:off x="403" y="403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3" name="Oval 105"/>
            <p:cNvSpPr>
              <a:spLocks noChangeArrowheads="1"/>
            </p:cNvSpPr>
            <p:nvPr/>
          </p:nvSpPr>
          <p:spPr bwMode="auto">
            <a:xfrm flipV="1">
              <a:off x="571" y="250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4" name="Oval 106"/>
            <p:cNvSpPr>
              <a:spLocks noChangeArrowheads="1"/>
            </p:cNvSpPr>
            <p:nvPr/>
          </p:nvSpPr>
          <p:spPr bwMode="auto">
            <a:xfrm flipV="1">
              <a:off x="399" y="221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5" name="Oval 107"/>
            <p:cNvSpPr>
              <a:spLocks noChangeArrowheads="1"/>
            </p:cNvSpPr>
            <p:nvPr/>
          </p:nvSpPr>
          <p:spPr bwMode="auto">
            <a:xfrm flipV="1">
              <a:off x="568" y="299"/>
              <a:ext cx="6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6" name="Oval 108"/>
            <p:cNvSpPr>
              <a:spLocks noChangeArrowheads="1"/>
            </p:cNvSpPr>
            <p:nvPr/>
          </p:nvSpPr>
          <p:spPr bwMode="auto">
            <a:xfrm flipV="1">
              <a:off x="572" y="283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7" name="Oval 109"/>
            <p:cNvSpPr>
              <a:spLocks noChangeArrowheads="1"/>
            </p:cNvSpPr>
            <p:nvPr/>
          </p:nvSpPr>
          <p:spPr bwMode="auto">
            <a:xfrm flipV="1">
              <a:off x="421" y="205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8" name="Oval 110"/>
            <p:cNvSpPr>
              <a:spLocks noChangeArrowheads="1"/>
            </p:cNvSpPr>
            <p:nvPr/>
          </p:nvSpPr>
          <p:spPr bwMode="auto">
            <a:xfrm flipV="1">
              <a:off x="573" y="334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99" name="Oval 111"/>
            <p:cNvSpPr>
              <a:spLocks noChangeArrowheads="1"/>
            </p:cNvSpPr>
            <p:nvPr/>
          </p:nvSpPr>
          <p:spPr bwMode="auto">
            <a:xfrm flipV="1">
              <a:off x="384" y="255"/>
              <a:ext cx="7" cy="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0" name="Oval 112"/>
            <p:cNvSpPr>
              <a:spLocks noChangeArrowheads="1"/>
            </p:cNvSpPr>
            <p:nvPr/>
          </p:nvSpPr>
          <p:spPr bwMode="auto">
            <a:xfrm flipV="1">
              <a:off x="535" y="348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1" name="Oval 113"/>
            <p:cNvSpPr>
              <a:spLocks noChangeArrowheads="1"/>
            </p:cNvSpPr>
            <p:nvPr/>
          </p:nvSpPr>
          <p:spPr bwMode="auto">
            <a:xfrm flipV="1">
              <a:off x="536" y="430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2" name="Oval 114"/>
            <p:cNvSpPr>
              <a:spLocks noChangeArrowheads="1"/>
            </p:cNvSpPr>
            <p:nvPr/>
          </p:nvSpPr>
          <p:spPr bwMode="auto">
            <a:xfrm flipV="1">
              <a:off x="414" y="286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3" name="Oval 115"/>
            <p:cNvSpPr>
              <a:spLocks noChangeArrowheads="1"/>
            </p:cNvSpPr>
            <p:nvPr/>
          </p:nvSpPr>
          <p:spPr bwMode="auto">
            <a:xfrm flipV="1">
              <a:off x="545" y="246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4" name="Oval 116"/>
            <p:cNvSpPr>
              <a:spLocks noChangeArrowheads="1"/>
            </p:cNvSpPr>
            <p:nvPr/>
          </p:nvSpPr>
          <p:spPr bwMode="auto">
            <a:xfrm flipV="1">
              <a:off x="414" y="237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5" name="Oval 117"/>
            <p:cNvSpPr>
              <a:spLocks noChangeArrowheads="1"/>
            </p:cNvSpPr>
            <p:nvPr/>
          </p:nvSpPr>
          <p:spPr bwMode="auto">
            <a:xfrm flipV="1">
              <a:off x="532" y="247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6" name="Oval 118"/>
            <p:cNvSpPr>
              <a:spLocks noChangeArrowheads="1"/>
            </p:cNvSpPr>
            <p:nvPr/>
          </p:nvSpPr>
          <p:spPr bwMode="auto">
            <a:xfrm flipV="1">
              <a:off x="409" y="397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7" name="Oval 119"/>
            <p:cNvSpPr>
              <a:spLocks noChangeArrowheads="1"/>
            </p:cNvSpPr>
            <p:nvPr/>
          </p:nvSpPr>
          <p:spPr bwMode="auto">
            <a:xfrm flipV="1">
              <a:off x="538" y="322"/>
              <a:ext cx="10" cy="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08" name="AutoShape 120"/>
            <p:cNvSpPr>
              <a:spLocks noChangeArrowheads="1"/>
            </p:cNvSpPr>
            <p:nvPr/>
          </p:nvSpPr>
          <p:spPr bwMode="auto">
            <a:xfrm>
              <a:off x="472" y="115"/>
              <a:ext cx="25" cy="60"/>
            </a:xfrm>
            <a:prstGeom prst="upArrow">
              <a:avLst>
                <a:gd name="adj1" fmla="val 51352"/>
                <a:gd name="adj2" fmla="val 96844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6196438" y="1541800"/>
            <a:ext cx="936625" cy="3390900"/>
            <a:chOff x="731" y="117"/>
            <a:chExt cx="108" cy="391"/>
          </a:xfrm>
        </p:grpSpPr>
        <p:sp>
          <p:nvSpPr>
            <p:cNvPr id="1138810" name="Rectangle 122"/>
            <p:cNvSpPr>
              <a:spLocks noChangeArrowheads="1"/>
            </p:cNvSpPr>
            <p:nvPr/>
          </p:nvSpPr>
          <p:spPr bwMode="auto">
            <a:xfrm flipV="1">
              <a:off x="757" y="168"/>
              <a:ext cx="55" cy="324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1" name="Line 123"/>
            <p:cNvSpPr>
              <a:spLocks noChangeShapeType="1"/>
            </p:cNvSpPr>
            <p:nvPr/>
          </p:nvSpPr>
          <p:spPr bwMode="auto">
            <a:xfrm>
              <a:off x="750" y="169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2" name="Line 124"/>
            <p:cNvSpPr>
              <a:spLocks noChangeShapeType="1"/>
            </p:cNvSpPr>
            <p:nvPr/>
          </p:nvSpPr>
          <p:spPr bwMode="auto">
            <a:xfrm>
              <a:off x="818" y="166"/>
              <a:ext cx="0" cy="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3" name="Arc 125"/>
            <p:cNvSpPr>
              <a:spLocks/>
            </p:cNvSpPr>
            <p:nvPr/>
          </p:nvSpPr>
          <p:spPr bwMode="auto">
            <a:xfrm flipV="1">
              <a:off x="750" y="488"/>
              <a:ext cx="68" cy="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4" name="Line 126"/>
            <p:cNvSpPr>
              <a:spLocks noChangeShapeType="1"/>
            </p:cNvSpPr>
            <p:nvPr/>
          </p:nvSpPr>
          <p:spPr bwMode="auto">
            <a:xfrm>
              <a:off x="757" y="169"/>
              <a:ext cx="0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5" name="Line 127"/>
            <p:cNvSpPr>
              <a:spLocks noChangeShapeType="1"/>
            </p:cNvSpPr>
            <p:nvPr/>
          </p:nvSpPr>
          <p:spPr bwMode="auto">
            <a:xfrm>
              <a:off x="812" y="169"/>
              <a:ext cx="0" cy="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6" name="Oval 128"/>
            <p:cNvSpPr>
              <a:spLocks noChangeArrowheads="1"/>
            </p:cNvSpPr>
            <p:nvPr/>
          </p:nvSpPr>
          <p:spPr bwMode="auto">
            <a:xfrm flipV="1">
              <a:off x="752" y="149"/>
              <a:ext cx="61" cy="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17" name="AutoShape 129"/>
            <p:cNvSpPr>
              <a:spLocks noChangeArrowheads="1"/>
            </p:cNvSpPr>
            <p:nvPr/>
          </p:nvSpPr>
          <p:spPr bwMode="auto">
            <a:xfrm flipV="1">
              <a:off x="750" y="146"/>
              <a:ext cx="69" cy="39"/>
            </a:xfrm>
            <a:custGeom>
              <a:avLst/>
              <a:gdLst>
                <a:gd name="G0" fmla="+- 2016 0 0"/>
                <a:gd name="G1" fmla="+- 21600 0 2016"/>
                <a:gd name="G2" fmla="+- 21600 0 201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16" y="10800"/>
                  </a:moveTo>
                  <a:cubicBezTo>
                    <a:pt x="2016" y="15651"/>
                    <a:pt x="5949" y="19584"/>
                    <a:pt x="10800" y="19584"/>
                  </a:cubicBezTo>
                  <a:cubicBezTo>
                    <a:pt x="15651" y="19584"/>
                    <a:pt x="19584" y="15651"/>
                    <a:pt x="19584" y="10800"/>
                  </a:cubicBezTo>
                  <a:cubicBezTo>
                    <a:pt x="19584" y="5949"/>
                    <a:pt x="15651" y="2016"/>
                    <a:pt x="10800" y="2016"/>
                  </a:cubicBezTo>
                  <a:cubicBezTo>
                    <a:pt x="5949" y="2016"/>
                    <a:pt x="2016" y="5949"/>
                    <a:pt x="2016" y="1080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30"/>
            <p:cNvGrpSpPr>
              <a:grpSpLocks/>
            </p:cNvGrpSpPr>
            <p:nvPr/>
          </p:nvGrpSpPr>
          <p:grpSpPr bwMode="auto">
            <a:xfrm flipV="1">
              <a:off x="777" y="191"/>
              <a:ext cx="13" cy="51"/>
              <a:chOff x="478" y="71"/>
              <a:chExt cx="13" cy="51"/>
            </a:xfrm>
          </p:grpSpPr>
          <p:sp>
            <p:nvSpPr>
              <p:cNvPr id="1138819" name="Rectangle 131"/>
              <p:cNvSpPr>
                <a:spLocks noChangeArrowheads="1"/>
              </p:cNvSpPr>
              <p:nvPr/>
            </p:nvSpPr>
            <p:spPr bwMode="auto">
              <a:xfrm flipV="1">
                <a:off x="478" y="71"/>
                <a:ext cx="13" cy="24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0" name="Rectangle 132"/>
              <p:cNvSpPr>
                <a:spLocks noChangeArrowheads="1"/>
              </p:cNvSpPr>
              <p:nvPr/>
            </p:nvSpPr>
            <p:spPr bwMode="auto">
              <a:xfrm flipV="1">
                <a:off x="478" y="115"/>
                <a:ext cx="13" cy="7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1" name="Rectangle 133"/>
              <p:cNvSpPr>
                <a:spLocks noChangeArrowheads="1"/>
              </p:cNvSpPr>
              <p:nvPr/>
            </p:nvSpPr>
            <p:spPr bwMode="auto">
              <a:xfrm flipV="1">
                <a:off x="478" y="99"/>
                <a:ext cx="13" cy="11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4"/>
            <p:cNvGrpSpPr>
              <a:grpSpLocks/>
            </p:cNvGrpSpPr>
            <p:nvPr/>
          </p:nvGrpSpPr>
          <p:grpSpPr bwMode="auto">
            <a:xfrm>
              <a:off x="758" y="184"/>
              <a:ext cx="53" cy="291"/>
              <a:chOff x="683" y="184"/>
              <a:chExt cx="53" cy="291"/>
            </a:xfrm>
          </p:grpSpPr>
          <p:sp>
            <p:nvSpPr>
              <p:cNvPr id="1138823" name="Oval 135"/>
              <p:cNvSpPr>
                <a:spLocks noChangeArrowheads="1"/>
              </p:cNvSpPr>
              <p:nvPr/>
            </p:nvSpPr>
            <p:spPr bwMode="auto">
              <a:xfrm flipV="1">
                <a:off x="715" y="224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4" name="Oval 136"/>
              <p:cNvSpPr>
                <a:spLocks noChangeArrowheads="1"/>
              </p:cNvSpPr>
              <p:nvPr/>
            </p:nvSpPr>
            <p:spPr bwMode="auto">
              <a:xfrm flipV="1">
                <a:off x="726" y="406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5" name="Oval 137"/>
              <p:cNvSpPr>
                <a:spLocks noChangeArrowheads="1"/>
              </p:cNvSpPr>
              <p:nvPr/>
            </p:nvSpPr>
            <p:spPr bwMode="auto">
              <a:xfrm flipV="1">
                <a:off x="697" y="331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6" name="Oval 138"/>
              <p:cNvSpPr>
                <a:spLocks noChangeArrowheads="1"/>
              </p:cNvSpPr>
              <p:nvPr/>
            </p:nvSpPr>
            <p:spPr bwMode="auto">
              <a:xfrm flipV="1">
                <a:off x="700" y="376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7" name="Oval 139"/>
              <p:cNvSpPr>
                <a:spLocks noChangeArrowheads="1"/>
              </p:cNvSpPr>
              <p:nvPr/>
            </p:nvSpPr>
            <p:spPr bwMode="auto">
              <a:xfrm flipV="1">
                <a:off x="694" y="412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8" name="Oval 140"/>
              <p:cNvSpPr>
                <a:spLocks noChangeArrowheads="1"/>
              </p:cNvSpPr>
              <p:nvPr/>
            </p:nvSpPr>
            <p:spPr bwMode="auto">
              <a:xfrm flipV="1">
                <a:off x="711" y="468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29" name="Oval 141"/>
              <p:cNvSpPr>
                <a:spLocks noChangeArrowheads="1"/>
              </p:cNvSpPr>
              <p:nvPr/>
            </p:nvSpPr>
            <p:spPr bwMode="auto">
              <a:xfrm flipV="1">
                <a:off x="704" y="353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0" name="Oval 142"/>
              <p:cNvSpPr>
                <a:spLocks noChangeArrowheads="1"/>
              </p:cNvSpPr>
              <p:nvPr/>
            </p:nvSpPr>
            <p:spPr bwMode="auto">
              <a:xfrm flipV="1">
                <a:off x="702" y="18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1" name="Oval 143"/>
              <p:cNvSpPr>
                <a:spLocks noChangeArrowheads="1"/>
              </p:cNvSpPr>
              <p:nvPr/>
            </p:nvSpPr>
            <p:spPr bwMode="auto">
              <a:xfrm flipV="1">
                <a:off x="715" y="450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2" name="Oval 144"/>
              <p:cNvSpPr>
                <a:spLocks noChangeArrowheads="1"/>
              </p:cNvSpPr>
              <p:nvPr/>
            </p:nvSpPr>
            <p:spPr bwMode="auto">
              <a:xfrm flipV="1">
                <a:off x="698" y="250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3" name="Oval 145"/>
              <p:cNvSpPr>
                <a:spLocks noChangeArrowheads="1"/>
              </p:cNvSpPr>
              <p:nvPr/>
            </p:nvSpPr>
            <p:spPr bwMode="auto">
              <a:xfrm flipV="1">
                <a:off x="695" y="364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4" name="Oval 146"/>
              <p:cNvSpPr>
                <a:spLocks noChangeArrowheads="1"/>
              </p:cNvSpPr>
              <p:nvPr/>
            </p:nvSpPr>
            <p:spPr bwMode="auto">
              <a:xfrm flipV="1">
                <a:off x="702" y="279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5" name="Oval 147"/>
              <p:cNvSpPr>
                <a:spLocks noChangeArrowheads="1"/>
              </p:cNvSpPr>
              <p:nvPr/>
            </p:nvSpPr>
            <p:spPr bwMode="auto">
              <a:xfrm flipV="1">
                <a:off x="699" y="296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6" name="Oval 148"/>
              <p:cNvSpPr>
                <a:spLocks noChangeArrowheads="1"/>
              </p:cNvSpPr>
              <p:nvPr/>
            </p:nvSpPr>
            <p:spPr bwMode="auto">
              <a:xfrm flipV="1">
                <a:off x="702" y="241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7" name="Oval 149"/>
              <p:cNvSpPr>
                <a:spLocks noChangeArrowheads="1"/>
              </p:cNvSpPr>
              <p:nvPr/>
            </p:nvSpPr>
            <p:spPr bwMode="auto">
              <a:xfrm flipV="1">
                <a:off x="697" y="316"/>
                <a:ext cx="10" cy="1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8" name="Oval 150"/>
              <p:cNvSpPr>
                <a:spLocks noChangeArrowheads="1"/>
              </p:cNvSpPr>
              <p:nvPr/>
            </p:nvSpPr>
            <p:spPr bwMode="auto">
              <a:xfrm flipV="1">
                <a:off x="717" y="362"/>
                <a:ext cx="10" cy="1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39" name="Oval 151"/>
              <p:cNvSpPr>
                <a:spLocks noChangeArrowheads="1"/>
              </p:cNvSpPr>
              <p:nvPr/>
            </p:nvSpPr>
            <p:spPr bwMode="auto">
              <a:xfrm flipV="1">
                <a:off x="694" y="272"/>
                <a:ext cx="10" cy="1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0" name="Oval 152"/>
              <p:cNvSpPr>
                <a:spLocks noChangeArrowheads="1"/>
              </p:cNvSpPr>
              <p:nvPr/>
            </p:nvSpPr>
            <p:spPr bwMode="auto">
              <a:xfrm flipV="1">
                <a:off x="690" y="197"/>
                <a:ext cx="10" cy="1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1" name="Oval 153"/>
              <p:cNvSpPr>
                <a:spLocks noChangeArrowheads="1"/>
              </p:cNvSpPr>
              <p:nvPr/>
            </p:nvSpPr>
            <p:spPr bwMode="auto">
              <a:xfrm flipV="1">
                <a:off x="712" y="306"/>
                <a:ext cx="11" cy="1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2" name="Oval 154"/>
              <p:cNvSpPr>
                <a:spLocks noChangeArrowheads="1"/>
              </p:cNvSpPr>
              <p:nvPr/>
            </p:nvSpPr>
            <p:spPr bwMode="auto">
              <a:xfrm flipV="1">
                <a:off x="723" y="421"/>
                <a:ext cx="11" cy="1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3" name="Oval 155"/>
              <p:cNvSpPr>
                <a:spLocks noChangeArrowheads="1"/>
              </p:cNvSpPr>
              <p:nvPr/>
            </p:nvSpPr>
            <p:spPr bwMode="auto">
              <a:xfrm flipV="1">
                <a:off x="724" y="388"/>
                <a:ext cx="6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4" name="Oval 156"/>
              <p:cNvSpPr>
                <a:spLocks noChangeArrowheads="1"/>
              </p:cNvSpPr>
              <p:nvPr/>
            </p:nvSpPr>
            <p:spPr bwMode="auto">
              <a:xfrm flipV="1">
                <a:off x="698" y="444"/>
                <a:ext cx="6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5" name="Oval 157"/>
              <p:cNvSpPr>
                <a:spLocks noChangeArrowheads="1"/>
              </p:cNvSpPr>
              <p:nvPr/>
            </p:nvSpPr>
            <p:spPr bwMode="auto">
              <a:xfrm flipV="1">
                <a:off x="712" y="343"/>
                <a:ext cx="7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6" name="Oval 158"/>
              <p:cNvSpPr>
                <a:spLocks noChangeArrowheads="1"/>
              </p:cNvSpPr>
              <p:nvPr/>
            </p:nvSpPr>
            <p:spPr bwMode="auto">
              <a:xfrm flipV="1">
                <a:off x="708" y="432"/>
                <a:ext cx="7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7" name="Oval 159"/>
              <p:cNvSpPr>
                <a:spLocks noChangeArrowheads="1"/>
              </p:cNvSpPr>
              <p:nvPr/>
            </p:nvSpPr>
            <p:spPr bwMode="auto">
              <a:xfrm flipV="1">
                <a:off x="692" y="296"/>
                <a:ext cx="7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8" name="Oval 160"/>
              <p:cNvSpPr>
                <a:spLocks noChangeArrowheads="1"/>
              </p:cNvSpPr>
              <p:nvPr/>
            </p:nvSpPr>
            <p:spPr bwMode="auto">
              <a:xfrm flipV="1">
                <a:off x="702" y="405"/>
                <a:ext cx="6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49" name="Oval 161"/>
              <p:cNvSpPr>
                <a:spLocks noChangeArrowheads="1"/>
              </p:cNvSpPr>
              <p:nvPr/>
            </p:nvSpPr>
            <p:spPr bwMode="auto">
              <a:xfrm flipV="1">
                <a:off x="698" y="223"/>
                <a:ext cx="6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0" name="Oval 162"/>
              <p:cNvSpPr>
                <a:spLocks noChangeArrowheads="1"/>
              </p:cNvSpPr>
              <p:nvPr/>
            </p:nvSpPr>
            <p:spPr bwMode="auto">
              <a:xfrm flipV="1">
                <a:off x="720" y="207"/>
                <a:ext cx="7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1" name="Oval 163"/>
              <p:cNvSpPr>
                <a:spLocks noChangeArrowheads="1"/>
              </p:cNvSpPr>
              <p:nvPr/>
            </p:nvSpPr>
            <p:spPr bwMode="auto">
              <a:xfrm flipV="1">
                <a:off x="683" y="257"/>
                <a:ext cx="7" cy="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2" name="Oval 164"/>
              <p:cNvSpPr>
                <a:spLocks noChangeArrowheads="1"/>
              </p:cNvSpPr>
              <p:nvPr/>
            </p:nvSpPr>
            <p:spPr bwMode="auto">
              <a:xfrm flipV="1">
                <a:off x="713" y="288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3" name="Oval 165"/>
              <p:cNvSpPr>
                <a:spLocks noChangeArrowheads="1"/>
              </p:cNvSpPr>
              <p:nvPr/>
            </p:nvSpPr>
            <p:spPr bwMode="auto">
              <a:xfrm flipV="1">
                <a:off x="713" y="239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4" name="Oval 166"/>
              <p:cNvSpPr>
                <a:spLocks noChangeArrowheads="1"/>
              </p:cNvSpPr>
              <p:nvPr/>
            </p:nvSpPr>
            <p:spPr bwMode="auto">
              <a:xfrm flipV="1">
                <a:off x="708" y="399"/>
                <a:ext cx="10" cy="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8855" name="AutoShape 167"/>
            <p:cNvSpPr>
              <a:spLocks noChangeArrowheads="1"/>
            </p:cNvSpPr>
            <p:nvPr/>
          </p:nvSpPr>
          <p:spPr bwMode="auto">
            <a:xfrm>
              <a:off x="771" y="117"/>
              <a:ext cx="25" cy="60"/>
            </a:xfrm>
            <a:prstGeom prst="upArrow">
              <a:avLst>
                <a:gd name="adj1" fmla="val 51352"/>
                <a:gd name="adj2" fmla="val 96844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68"/>
            <p:cNvGrpSpPr>
              <a:grpSpLocks/>
            </p:cNvGrpSpPr>
            <p:nvPr/>
          </p:nvGrpSpPr>
          <p:grpSpPr bwMode="auto">
            <a:xfrm>
              <a:off x="731" y="216"/>
              <a:ext cx="35" cy="270"/>
              <a:chOff x="208" y="201"/>
              <a:chExt cx="29" cy="270"/>
            </a:xfrm>
          </p:grpSpPr>
          <p:sp>
            <p:nvSpPr>
              <p:cNvPr id="1138857" name="Line 169"/>
              <p:cNvSpPr>
                <a:spLocks noChangeShapeType="1"/>
              </p:cNvSpPr>
              <p:nvPr/>
            </p:nvSpPr>
            <p:spPr bwMode="auto">
              <a:xfrm flipH="1" flipV="1">
                <a:off x="209" y="47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8" name="Line 170"/>
              <p:cNvSpPr>
                <a:spLocks noChangeShapeType="1"/>
              </p:cNvSpPr>
              <p:nvPr/>
            </p:nvSpPr>
            <p:spPr bwMode="auto">
              <a:xfrm flipH="1" flipV="1">
                <a:off x="209" y="453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59" name="Line 171"/>
              <p:cNvSpPr>
                <a:spLocks noChangeShapeType="1"/>
              </p:cNvSpPr>
              <p:nvPr/>
            </p:nvSpPr>
            <p:spPr bwMode="auto">
              <a:xfrm flipH="1" flipV="1">
                <a:off x="209" y="43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0" name="Line 172"/>
              <p:cNvSpPr>
                <a:spLocks noChangeShapeType="1"/>
              </p:cNvSpPr>
              <p:nvPr/>
            </p:nvSpPr>
            <p:spPr bwMode="auto">
              <a:xfrm flipH="1" flipV="1">
                <a:off x="209" y="38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1" name="Line 173"/>
              <p:cNvSpPr>
                <a:spLocks noChangeShapeType="1"/>
              </p:cNvSpPr>
              <p:nvPr/>
            </p:nvSpPr>
            <p:spPr bwMode="auto">
              <a:xfrm flipH="1" flipV="1">
                <a:off x="209" y="417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2" name="Line 174"/>
              <p:cNvSpPr>
                <a:spLocks noChangeShapeType="1"/>
              </p:cNvSpPr>
              <p:nvPr/>
            </p:nvSpPr>
            <p:spPr bwMode="auto">
              <a:xfrm flipH="1" flipV="1">
                <a:off x="208" y="39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3" name="Line 175"/>
              <p:cNvSpPr>
                <a:spLocks noChangeShapeType="1"/>
              </p:cNvSpPr>
              <p:nvPr/>
            </p:nvSpPr>
            <p:spPr bwMode="auto">
              <a:xfrm flipH="1" flipV="1">
                <a:off x="208" y="237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4" name="Line 176"/>
              <p:cNvSpPr>
                <a:spLocks noChangeShapeType="1"/>
              </p:cNvSpPr>
              <p:nvPr/>
            </p:nvSpPr>
            <p:spPr bwMode="auto">
              <a:xfrm flipH="1" flipV="1">
                <a:off x="209" y="21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5" name="Line 177"/>
              <p:cNvSpPr>
                <a:spLocks noChangeShapeType="1"/>
              </p:cNvSpPr>
              <p:nvPr/>
            </p:nvSpPr>
            <p:spPr bwMode="auto">
              <a:xfrm flipH="1" flipV="1">
                <a:off x="208" y="20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6" name="Line 178"/>
              <p:cNvSpPr>
                <a:spLocks noChangeShapeType="1"/>
              </p:cNvSpPr>
              <p:nvPr/>
            </p:nvSpPr>
            <p:spPr bwMode="auto">
              <a:xfrm flipH="1" flipV="1">
                <a:off x="209" y="29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7" name="Line 179"/>
              <p:cNvSpPr>
                <a:spLocks noChangeShapeType="1"/>
              </p:cNvSpPr>
              <p:nvPr/>
            </p:nvSpPr>
            <p:spPr bwMode="auto">
              <a:xfrm flipH="1" flipV="1">
                <a:off x="209" y="273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8" name="Line 180"/>
              <p:cNvSpPr>
                <a:spLocks noChangeShapeType="1"/>
              </p:cNvSpPr>
              <p:nvPr/>
            </p:nvSpPr>
            <p:spPr bwMode="auto">
              <a:xfrm flipH="1" flipV="1">
                <a:off x="208" y="25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69" name="Line 181"/>
              <p:cNvSpPr>
                <a:spLocks noChangeShapeType="1"/>
              </p:cNvSpPr>
              <p:nvPr/>
            </p:nvSpPr>
            <p:spPr bwMode="auto">
              <a:xfrm flipH="1" flipV="1">
                <a:off x="209" y="363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0" name="Line 182"/>
              <p:cNvSpPr>
                <a:spLocks noChangeShapeType="1"/>
              </p:cNvSpPr>
              <p:nvPr/>
            </p:nvSpPr>
            <p:spPr bwMode="auto">
              <a:xfrm flipH="1" flipV="1">
                <a:off x="209" y="34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1" name="Line 183"/>
              <p:cNvSpPr>
                <a:spLocks noChangeShapeType="1"/>
              </p:cNvSpPr>
              <p:nvPr/>
            </p:nvSpPr>
            <p:spPr bwMode="auto">
              <a:xfrm flipH="1" flipV="1">
                <a:off x="209" y="326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2" name="Line 184"/>
              <p:cNvSpPr>
                <a:spLocks noChangeShapeType="1"/>
              </p:cNvSpPr>
              <p:nvPr/>
            </p:nvSpPr>
            <p:spPr bwMode="auto">
              <a:xfrm flipH="1" flipV="1">
                <a:off x="209" y="30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85"/>
            <p:cNvGrpSpPr>
              <a:grpSpLocks/>
            </p:cNvGrpSpPr>
            <p:nvPr/>
          </p:nvGrpSpPr>
          <p:grpSpPr bwMode="auto">
            <a:xfrm>
              <a:off x="803" y="217"/>
              <a:ext cx="36" cy="270"/>
              <a:chOff x="280" y="201"/>
              <a:chExt cx="28" cy="270"/>
            </a:xfrm>
          </p:grpSpPr>
          <p:sp>
            <p:nvSpPr>
              <p:cNvPr id="1138874" name="Line 186"/>
              <p:cNvSpPr>
                <a:spLocks noChangeShapeType="1"/>
              </p:cNvSpPr>
              <p:nvPr/>
            </p:nvSpPr>
            <p:spPr bwMode="auto">
              <a:xfrm flipV="1">
                <a:off x="281" y="471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5" name="Line 187"/>
              <p:cNvSpPr>
                <a:spLocks noChangeShapeType="1"/>
              </p:cNvSpPr>
              <p:nvPr/>
            </p:nvSpPr>
            <p:spPr bwMode="auto">
              <a:xfrm flipV="1">
                <a:off x="281" y="453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6" name="Line 188"/>
              <p:cNvSpPr>
                <a:spLocks noChangeShapeType="1"/>
              </p:cNvSpPr>
              <p:nvPr/>
            </p:nvSpPr>
            <p:spPr bwMode="auto">
              <a:xfrm flipV="1">
                <a:off x="281" y="435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7" name="Line 189"/>
              <p:cNvSpPr>
                <a:spLocks noChangeShapeType="1"/>
              </p:cNvSpPr>
              <p:nvPr/>
            </p:nvSpPr>
            <p:spPr bwMode="auto">
              <a:xfrm flipV="1">
                <a:off x="281" y="381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8" name="Line 190"/>
              <p:cNvSpPr>
                <a:spLocks noChangeShapeType="1"/>
              </p:cNvSpPr>
              <p:nvPr/>
            </p:nvSpPr>
            <p:spPr bwMode="auto">
              <a:xfrm flipV="1">
                <a:off x="281" y="417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79" name="Line 191"/>
              <p:cNvSpPr>
                <a:spLocks noChangeShapeType="1"/>
              </p:cNvSpPr>
              <p:nvPr/>
            </p:nvSpPr>
            <p:spPr bwMode="auto">
              <a:xfrm flipV="1">
                <a:off x="280" y="399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0" name="Line 192"/>
              <p:cNvSpPr>
                <a:spLocks noChangeShapeType="1"/>
              </p:cNvSpPr>
              <p:nvPr/>
            </p:nvSpPr>
            <p:spPr bwMode="auto">
              <a:xfrm flipV="1">
                <a:off x="280" y="237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1" name="Line 193"/>
              <p:cNvSpPr>
                <a:spLocks noChangeShapeType="1"/>
              </p:cNvSpPr>
              <p:nvPr/>
            </p:nvSpPr>
            <p:spPr bwMode="auto">
              <a:xfrm flipV="1">
                <a:off x="281" y="219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2" name="Line 194"/>
              <p:cNvSpPr>
                <a:spLocks noChangeShapeType="1"/>
              </p:cNvSpPr>
              <p:nvPr/>
            </p:nvSpPr>
            <p:spPr bwMode="auto">
              <a:xfrm flipV="1">
                <a:off x="280" y="201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3" name="Line 195"/>
              <p:cNvSpPr>
                <a:spLocks noChangeShapeType="1"/>
              </p:cNvSpPr>
              <p:nvPr/>
            </p:nvSpPr>
            <p:spPr bwMode="auto">
              <a:xfrm flipV="1">
                <a:off x="281" y="291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4" name="Line 196"/>
              <p:cNvSpPr>
                <a:spLocks noChangeShapeType="1"/>
              </p:cNvSpPr>
              <p:nvPr/>
            </p:nvSpPr>
            <p:spPr bwMode="auto">
              <a:xfrm flipV="1">
                <a:off x="281" y="273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5" name="Line 197"/>
              <p:cNvSpPr>
                <a:spLocks noChangeShapeType="1"/>
              </p:cNvSpPr>
              <p:nvPr/>
            </p:nvSpPr>
            <p:spPr bwMode="auto">
              <a:xfrm flipV="1">
                <a:off x="280" y="255"/>
                <a:ext cx="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6" name="Line 198"/>
              <p:cNvSpPr>
                <a:spLocks noChangeShapeType="1"/>
              </p:cNvSpPr>
              <p:nvPr/>
            </p:nvSpPr>
            <p:spPr bwMode="auto">
              <a:xfrm flipV="1">
                <a:off x="281" y="363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7" name="Line 199"/>
              <p:cNvSpPr>
                <a:spLocks noChangeShapeType="1"/>
              </p:cNvSpPr>
              <p:nvPr/>
            </p:nvSpPr>
            <p:spPr bwMode="auto">
              <a:xfrm flipV="1">
                <a:off x="281" y="345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8" name="Line 200"/>
              <p:cNvSpPr>
                <a:spLocks noChangeShapeType="1"/>
              </p:cNvSpPr>
              <p:nvPr/>
            </p:nvSpPr>
            <p:spPr bwMode="auto">
              <a:xfrm flipV="1">
                <a:off x="281" y="326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89" name="Line 201"/>
              <p:cNvSpPr>
                <a:spLocks noChangeShapeType="1"/>
              </p:cNvSpPr>
              <p:nvPr/>
            </p:nvSpPr>
            <p:spPr bwMode="auto">
              <a:xfrm flipV="1">
                <a:off x="281" y="309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8890" name="Text Box 202"/>
          <p:cNvSpPr txBox="1">
            <a:spLocks noChangeArrowheads="1"/>
          </p:cNvSpPr>
          <p:nvPr/>
        </p:nvSpPr>
        <p:spPr bwMode="auto">
          <a:xfrm>
            <a:off x="2780589" y="5061370"/>
            <a:ext cx="3134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</a:rPr>
              <a:t>Outside In </a:t>
            </a:r>
            <a:r>
              <a:rPr kumimoji="1" lang="en-US" altLang="ja-JP" sz="2400" dirty="0" smtClean="0">
                <a:solidFill>
                  <a:srgbClr val="292929"/>
                </a:solidFill>
                <a:latin typeface="Calibri" panose="020F0502020204030204" pitchFamily="34" charset="0"/>
              </a:rPr>
              <a:t>Filtration</a:t>
            </a:r>
            <a:endParaRPr kumimoji="1" lang="en-US" altLang="ja-JP" sz="2400" dirty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sp>
        <p:nvSpPr>
          <p:cNvPr id="1138891" name="Text Box 203"/>
          <p:cNvSpPr txBox="1">
            <a:spLocks noChangeArrowheads="1"/>
          </p:cNvSpPr>
          <p:nvPr/>
        </p:nvSpPr>
        <p:spPr bwMode="auto">
          <a:xfrm>
            <a:off x="5969329" y="4980698"/>
            <a:ext cx="2996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  <a:latin typeface="Calibri" panose="020F0502020204030204" pitchFamily="34" charset="0"/>
              </a:rPr>
              <a:t>Inside Out </a:t>
            </a:r>
            <a:r>
              <a:rPr kumimoji="1" lang="en-US" altLang="ja-JP" sz="2400" dirty="0" smtClean="0">
                <a:solidFill>
                  <a:srgbClr val="292929"/>
                </a:solidFill>
                <a:latin typeface="Calibri" panose="020F0502020204030204" pitchFamily="34" charset="0"/>
              </a:rPr>
              <a:t>Filtration</a:t>
            </a:r>
            <a:endParaRPr kumimoji="1" lang="en-US" altLang="ja-JP" sz="2400" dirty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sp>
        <p:nvSpPr>
          <p:cNvPr id="1138892" name="Text Box 204"/>
          <p:cNvSpPr txBox="1">
            <a:spLocks noChangeArrowheads="1"/>
          </p:cNvSpPr>
          <p:nvPr/>
        </p:nvSpPr>
        <p:spPr bwMode="auto">
          <a:xfrm>
            <a:off x="2708750" y="3125863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  <a:latin typeface="Calibri" panose="020F0502020204030204" pitchFamily="34" charset="0"/>
              </a:rPr>
              <a:t>Raw     water</a:t>
            </a:r>
          </a:p>
        </p:txBody>
      </p:sp>
      <p:sp>
        <p:nvSpPr>
          <p:cNvPr id="1138893" name="Text Box 205"/>
          <p:cNvSpPr txBox="1">
            <a:spLocks noChangeArrowheads="1"/>
          </p:cNvSpPr>
          <p:nvPr/>
        </p:nvSpPr>
        <p:spPr bwMode="auto">
          <a:xfrm>
            <a:off x="7192612" y="2684524"/>
            <a:ext cx="1678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400" dirty="0">
                <a:solidFill>
                  <a:srgbClr val="292929"/>
                </a:solidFill>
                <a:latin typeface="Calibri" panose="020F0502020204030204" pitchFamily="34" charset="0"/>
              </a:rPr>
              <a:t>Permeate water</a:t>
            </a:r>
          </a:p>
        </p:txBody>
      </p:sp>
      <p:sp>
        <p:nvSpPr>
          <p:cNvPr id="208" name="Rectangle 2"/>
          <p:cNvSpPr txBox="1">
            <a:spLocks/>
          </p:cNvSpPr>
          <p:nvPr/>
        </p:nvSpPr>
        <p:spPr>
          <a:xfrm>
            <a:off x="2015424" y="310900"/>
            <a:ext cx="6822251" cy="5678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rgbClr val="004487"/>
                </a:solidFill>
                <a:latin typeface="+mj-lt"/>
                <a:cs typeface="ＭＳ Ｐゴシック" charset="-128"/>
              </a:rPr>
              <a:t>           </a:t>
            </a:r>
            <a:r>
              <a:rPr lang="en-GB" sz="2800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Outside – </a:t>
            </a:r>
            <a:r>
              <a:rPr lang="en-GB" sz="2800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inside Filtration</a:t>
            </a:r>
            <a:endParaRPr lang="en-US" sz="2800" dirty="0">
              <a:solidFill>
                <a:srgbClr val="004487"/>
              </a:solidFill>
              <a:latin typeface="Calibri" panose="020F0502020204030204" pitchFamily="34" charset="0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27576" y="982639"/>
            <a:ext cx="3587162" cy="5826627"/>
          </a:xfrm>
          <a:prstGeom prst="ellipse">
            <a:avLst/>
          </a:prstGeom>
          <a:noFill/>
          <a:ln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ctr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5638" y="6165895"/>
            <a:ext cx="722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Pall</a:t>
            </a:r>
            <a:endParaRPr 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9628214" flipV="1">
            <a:off x="2320338" y="5868537"/>
            <a:ext cx="560886" cy="297358"/>
          </a:xfrm>
          <a:prstGeom prst="rightArrow">
            <a:avLst/>
          </a:prstGeom>
          <a:gradFill rotWithShape="0">
            <a:gsLst>
              <a:gs pos="0">
                <a:srgbClr val="1A8EEE"/>
              </a:gs>
              <a:gs pos="100000">
                <a:srgbClr val="003366">
                  <a:alpha val="99001"/>
                </a:srgbClr>
              </a:gs>
            </a:gsLst>
            <a:path path="rect">
              <a:fillToRect l="50000" t="50000" r="50000" b="50000"/>
            </a:path>
          </a:gra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ctr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1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5400" dirty="0" smtClean="0"/>
          </a:p>
          <a:p>
            <a:pPr algn="ctr" eaLnBrk="1" hangingPunct="1">
              <a:buFontTx/>
              <a:buNone/>
            </a:pPr>
            <a:endParaRPr lang="en-US" altLang="en-US" sz="3200" dirty="0" smtClean="0"/>
          </a:p>
          <a:p>
            <a:pPr algn="ctr" eaLnBrk="1" hangingPunct="1">
              <a:buFontTx/>
              <a:buNone/>
            </a:pPr>
            <a:r>
              <a:rPr lang="en-US" altLang="en-US" sz="3200" b="0" dirty="0" smtClean="0">
                <a:solidFill>
                  <a:srgbClr val="004487"/>
                </a:solidFill>
                <a:latin typeface="Calibri" panose="020F0502020204030204" pitchFamily="34" charset="0"/>
              </a:rPr>
              <a:t>Compact Layouts </a:t>
            </a:r>
            <a:endParaRPr lang="en-US" altLang="en-US" sz="3200" dirty="0">
              <a:solidFill>
                <a:srgbClr val="004487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0496" y="430522"/>
            <a:ext cx="6161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Membrane Filtration </a:t>
            </a:r>
            <a:r>
              <a:rPr lang="en-US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vs</a:t>
            </a: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Conventional Filtration</a:t>
            </a:r>
          </a:p>
        </p:txBody>
      </p:sp>
    </p:spTree>
    <p:extLst>
      <p:ext uri="{BB962C8B-B14F-4D97-AF65-F5344CB8AC3E}">
        <p14:creationId xmlns:p14="http://schemas.microsoft.com/office/powerpoint/2010/main" val="13363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79525"/>
            <a:ext cx="88804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8844" y="149643"/>
            <a:ext cx="6659562" cy="81288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Compact layouts, typical for 750 m</a:t>
            </a:r>
            <a:r>
              <a:rPr lang="en-US" altLang="en-US" sz="3200" baseline="30000" dirty="0" smtClean="0">
                <a:latin typeface="Calibri" panose="020F0502020204030204" pitchFamily="34" charset="0"/>
              </a:rPr>
              <a:t>3</a:t>
            </a:r>
            <a:r>
              <a:rPr lang="en-US" altLang="en-US" sz="3200" dirty="0" smtClean="0">
                <a:latin typeface="Calibri" panose="020F0502020204030204" pitchFamily="34" charset="0"/>
              </a:rPr>
              <a:t>/</a:t>
            </a:r>
            <a:r>
              <a:rPr lang="en-US" altLang="en-US" sz="3200" dirty="0" err="1" smtClean="0">
                <a:latin typeface="Calibri" panose="020F0502020204030204" pitchFamily="34" charset="0"/>
              </a:rPr>
              <a:t>hr</a:t>
            </a:r>
            <a:r>
              <a:rPr lang="en-US" altLang="en-US" sz="3200" dirty="0" smtClean="0">
                <a:latin typeface="Calibri" panose="020F0502020204030204" pitchFamily="34" charset="0"/>
              </a:rPr>
              <a:t/>
            </a:r>
            <a:br>
              <a:rPr lang="en-US" altLang="en-US" sz="3200" dirty="0" smtClean="0">
                <a:latin typeface="Calibri" panose="020F0502020204030204" pitchFamily="34" charset="0"/>
              </a:rPr>
            </a:br>
            <a:r>
              <a:rPr lang="en-US" altLang="en-US" sz="3200" dirty="0" smtClean="0">
                <a:latin typeface="Calibri" panose="020F0502020204030204" pitchFamily="34" charset="0"/>
              </a:rPr>
              <a:t/>
            </a:r>
            <a:br>
              <a:rPr lang="en-US" altLang="en-US" sz="3200" dirty="0" smtClean="0">
                <a:latin typeface="Calibri" panose="020F0502020204030204" pitchFamily="34" charset="0"/>
              </a:rPr>
            </a:br>
            <a:r>
              <a:rPr lang="en-US" altLang="en-US" sz="3200" dirty="0" smtClean="0">
                <a:latin typeface="Calibri" panose="020F0502020204030204" pitchFamily="34" charset="0"/>
              </a:rPr>
              <a:t>3 x 250 m</a:t>
            </a:r>
            <a:r>
              <a:rPr lang="en-US" altLang="en-US" sz="3200" baseline="30000" dirty="0" smtClean="0">
                <a:latin typeface="Calibri" panose="020F0502020204030204" pitchFamily="34" charset="0"/>
              </a:rPr>
              <a:t>3</a:t>
            </a:r>
            <a:r>
              <a:rPr lang="en-US" altLang="en-US" sz="3200" dirty="0" smtClean="0">
                <a:latin typeface="Calibri" panose="020F0502020204030204" pitchFamily="34" charset="0"/>
              </a:rPr>
              <a:t>/</a:t>
            </a:r>
            <a:r>
              <a:rPr lang="en-US" altLang="en-US" sz="3200" dirty="0" err="1" smtClean="0">
                <a:latin typeface="Calibri" panose="020F0502020204030204" pitchFamily="34" charset="0"/>
              </a:rPr>
              <a:t>hr</a:t>
            </a:r>
            <a:r>
              <a:rPr lang="en-US" altLang="en-US" sz="3200" dirty="0" smtClean="0">
                <a:latin typeface="Calibri" panose="020F0502020204030204" pitchFamily="34" charset="0"/>
              </a:rPr>
              <a:t> “18,000 m3/d”</a:t>
            </a: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4787900" y="3716338"/>
            <a:ext cx="2520950" cy="15128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5508625" y="3068638"/>
            <a:ext cx="1800225" cy="21605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6300788" y="2781300"/>
            <a:ext cx="1008062" cy="24479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7164388" y="5445125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Module racks &amp; Valve racks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6877050" y="1412875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Backwash tank with pumps</a:t>
            </a:r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H="1">
            <a:off x="7956550" y="2133600"/>
            <a:ext cx="287338" cy="4318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2303463" y="1217665"/>
            <a:ext cx="30464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Air Blower/ Compressor with  receiver</a:t>
            </a: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H="1">
            <a:off x="3348038" y="2205038"/>
            <a:ext cx="144462" cy="576262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 flipV="1">
            <a:off x="2987675" y="2205038"/>
            <a:ext cx="504825" cy="71913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0" y="2420938"/>
            <a:ext cx="230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NaOCl</a:t>
            </a: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 / Caustic cleaning tank</a:t>
            </a: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323850" y="5949950"/>
            <a:ext cx="2303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Acid cleaning tank</a:t>
            </a:r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 flipH="1">
            <a:off x="1619250" y="4868863"/>
            <a:ext cx="1873250" cy="11525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 flipH="1" flipV="1">
            <a:off x="1547813" y="2781300"/>
            <a:ext cx="720725" cy="8636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179387" y="1330325"/>
            <a:ext cx="1728787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Dimensions: 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15 m x 12 m</a:t>
            </a:r>
          </a:p>
        </p:txBody>
      </p:sp>
    </p:spTree>
    <p:extLst>
      <p:ext uri="{BB962C8B-B14F-4D97-AF65-F5344CB8AC3E}">
        <p14:creationId xmlns:p14="http://schemas.microsoft.com/office/powerpoint/2010/main" val="39773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1300163"/>
            <a:ext cx="909002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3650" y="252413"/>
            <a:ext cx="788035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latin typeface="Calibri" panose="020F0502020204030204" pitchFamily="34" charset="0"/>
              </a:rPr>
              <a:t>100,000 </a:t>
            </a:r>
            <a:r>
              <a:rPr lang="en-US" sz="3200" dirty="0">
                <a:latin typeface="Calibri" panose="020F0502020204030204" pitchFamily="34" charset="0"/>
              </a:rPr>
              <a:t>m3/day layout system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1452563"/>
            <a:ext cx="1439862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Dimensions: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Arial" charset="0"/>
              </a:rPr>
              <a:t>35 m x 30 m (approx.)</a:t>
            </a:r>
          </a:p>
        </p:txBody>
      </p:sp>
    </p:spTree>
    <p:extLst>
      <p:ext uri="{BB962C8B-B14F-4D97-AF65-F5344CB8AC3E}">
        <p14:creationId xmlns:p14="http://schemas.microsoft.com/office/powerpoint/2010/main" val="39582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84" y="1160213"/>
            <a:ext cx="8434316" cy="5038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3650" y="252413"/>
            <a:ext cx="788035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</a:rPr>
              <a:t>Foot Print, Membranes </a:t>
            </a:r>
            <a:r>
              <a:rPr lang="en-US" dirty="0" err="1">
                <a:latin typeface="Calibri" panose="020F0502020204030204" pitchFamily="34" charset="0"/>
              </a:rPr>
              <a:t>vs</a:t>
            </a:r>
            <a:r>
              <a:rPr lang="en-US" dirty="0">
                <a:latin typeface="Calibri" panose="020F0502020204030204" pitchFamily="34" charset="0"/>
              </a:rPr>
              <a:t> Conventional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006220" y="6438311"/>
            <a:ext cx="7084763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rgbClr val="004487"/>
                </a:solidFill>
                <a:latin typeface="Calibri" panose="020F0502020204030204" pitchFamily="34" charset="0"/>
              </a:rPr>
              <a:t>                        Compact, Smallest Foot Print</a:t>
            </a:r>
          </a:p>
        </p:txBody>
      </p:sp>
    </p:spTree>
    <p:extLst>
      <p:ext uri="{BB962C8B-B14F-4D97-AF65-F5344CB8AC3E}">
        <p14:creationId xmlns:p14="http://schemas.microsoft.com/office/powerpoint/2010/main" val="27494697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5400" dirty="0" smtClean="0"/>
          </a:p>
          <a:p>
            <a:pPr algn="ctr" eaLnBrk="1" hangingPunct="1">
              <a:buFontTx/>
              <a:buNone/>
            </a:pPr>
            <a:endParaRPr lang="en-US" altLang="en-US" sz="3200" dirty="0" smtClean="0"/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PALL Products </a:t>
            </a:r>
            <a:r>
              <a:rPr lang="en-US" altLang="en-US" sz="2800" dirty="0">
                <a:solidFill>
                  <a:srgbClr val="004487"/>
                </a:solidFill>
                <a:latin typeface="Calibri" panose="020F0502020204030204" pitchFamily="34" charset="0"/>
              </a:rPr>
              <a:t>&amp; Systems</a:t>
            </a:r>
          </a:p>
        </p:txBody>
      </p:sp>
    </p:spTree>
    <p:extLst>
      <p:ext uri="{BB962C8B-B14F-4D97-AF65-F5344CB8AC3E}">
        <p14:creationId xmlns:p14="http://schemas.microsoft.com/office/powerpoint/2010/main" val="13363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maxfiel\Desktop\pall_logo-comp2263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380" y="1371600"/>
            <a:ext cx="1627828" cy="9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74613"/>
            <a:ext cx="8229600" cy="73168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Pall — Filtration, Separation, and Purification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8741" y="2358162"/>
            <a:ext cx="4597401" cy="2413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1600" b="0" kern="1200" dirty="0" smtClean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1600" b="0" kern="1200" dirty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Providing filtration, separation, and purification solutions for all fluid management needs.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190" y="990600"/>
            <a:ext cx="2821579" cy="3162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943719"/>
            <a:ext cx="4941982" cy="20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146300" y="161568"/>
            <a:ext cx="6845300" cy="850900"/>
          </a:xfrm>
        </p:spPr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Pall Products &amp; Systems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3794" y="1012468"/>
            <a:ext cx="7141821" cy="5439509"/>
            <a:chOff x="1202128" y="1289505"/>
            <a:chExt cx="6671024" cy="516410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451186" y="1289505"/>
              <a:ext cx="5495246" cy="348557"/>
            </a:xfrm>
            <a:prstGeom prst="rect">
              <a:avLst/>
            </a:prstGeom>
            <a:gradFill rotWithShape="0">
              <a:gsLst>
                <a:gs pos="0">
                  <a:srgbClr val="1A8EEE"/>
                </a:gs>
                <a:gs pos="100000">
                  <a:srgbClr val="003366">
                    <a:alpha val="99001"/>
                  </a:srgbClr>
                </a:gs>
              </a:gsLst>
              <a:path path="rect">
                <a:fillToRect l="50000" t="50000" r="50000" b="50000"/>
              </a:path>
            </a:gra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Landbased systems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845" y="1703378"/>
              <a:ext cx="5458587" cy="1905266"/>
            </a:xfrm>
            <a:prstGeom prst="rect">
              <a:avLst/>
            </a:prstGeom>
          </p:spPr>
        </p:pic>
        <p:sp>
          <p:nvSpPr>
            <p:cNvPr id="7" name="Down Arrow 6"/>
            <p:cNvSpPr/>
            <p:nvPr/>
          </p:nvSpPr>
          <p:spPr bwMode="auto">
            <a:xfrm>
              <a:off x="3377926" y="4067451"/>
              <a:ext cx="206860" cy="391192"/>
            </a:xfrm>
            <a:prstGeom prst="downArrow">
              <a:avLst/>
            </a:prstGeom>
            <a:gradFill rotWithShape="0">
              <a:gsLst>
                <a:gs pos="0">
                  <a:srgbClr val="1A8EEE"/>
                </a:gs>
                <a:gs pos="100000">
                  <a:srgbClr val="003366">
                    <a:alpha val="99001"/>
                  </a:srgbClr>
                </a:gs>
              </a:gsLst>
              <a:path path="rect">
                <a:fillToRect l="50000" t="50000" r="50000" b="50000"/>
              </a:path>
            </a:gra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1943145" y="4144770"/>
              <a:ext cx="217715" cy="394496"/>
            </a:xfrm>
            <a:prstGeom prst="downArrow">
              <a:avLst/>
            </a:prstGeom>
            <a:gradFill rotWithShape="0">
              <a:gsLst>
                <a:gs pos="0">
                  <a:srgbClr val="1A8EEE"/>
                </a:gs>
                <a:gs pos="100000">
                  <a:srgbClr val="003366">
                    <a:alpha val="99001"/>
                  </a:srgbClr>
                </a:gs>
              </a:gsLst>
              <a:path path="rect">
                <a:fillToRect l="50000" t="50000" r="50000" b="50000"/>
              </a:path>
            </a:gra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4790412" y="4121611"/>
              <a:ext cx="326767" cy="1508321"/>
            </a:xfrm>
            <a:prstGeom prst="downArrow">
              <a:avLst/>
            </a:prstGeom>
            <a:gradFill rotWithShape="0">
              <a:gsLst>
                <a:gs pos="0">
                  <a:srgbClr val="1A8EEE"/>
                </a:gs>
                <a:gs pos="100000">
                  <a:srgbClr val="003366">
                    <a:alpha val="99001"/>
                  </a:srgbClr>
                </a:gs>
              </a:gsLst>
              <a:path path="rect">
                <a:fillToRect l="50000" t="50000" r="50000" b="50000"/>
              </a:path>
            </a:gra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>
              <a:off x="6279172" y="4093185"/>
              <a:ext cx="206829" cy="391192"/>
            </a:xfrm>
            <a:prstGeom prst="downArrow">
              <a:avLst/>
            </a:prstGeom>
            <a:gradFill rotWithShape="0">
              <a:gsLst>
                <a:gs pos="0">
                  <a:srgbClr val="1A8EEE"/>
                </a:gs>
                <a:gs pos="100000">
                  <a:srgbClr val="003366">
                    <a:alpha val="99001"/>
                  </a:srgbClr>
                </a:gs>
              </a:gsLst>
              <a:path path="rect">
                <a:fillToRect l="50000" t="50000" r="50000" b="50000"/>
              </a:path>
            </a:gra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2" name="Text Box 1032"/>
            <p:cNvSpPr txBox="1">
              <a:spLocks noChangeArrowheads="1"/>
            </p:cNvSpPr>
            <p:nvPr/>
          </p:nvSpPr>
          <p:spPr bwMode="auto">
            <a:xfrm>
              <a:off x="1661856" y="3746360"/>
              <a:ext cx="8178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nl-BE" sz="1800" dirty="0" smtClean="0">
                  <a:latin typeface="Calibri" panose="020F0502020204030204" pitchFamily="34" charset="0"/>
                  <a:hlinkClick r:id="rId3" action="ppaction://hlinksldjump" tooltip="hier"/>
                </a:rPr>
                <a:t>AriaFit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 Box 1032"/>
            <p:cNvSpPr txBox="1">
              <a:spLocks noChangeArrowheads="1"/>
            </p:cNvSpPr>
            <p:nvPr/>
          </p:nvSpPr>
          <p:spPr bwMode="auto">
            <a:xfrm>
              <a:off x="2983228" y="3733696"/>
              <a:ext cx="9553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nl-BE" sz="1800" dirty="0" smtClean="0">
                  <a:latin typeface="Calibri" panose="020F0502020204030204" pitchFamily="34" charset="0"/>
                  <a:hlinkClick r:id="rId4" action="ppaction://hlinksldjump"/>
                </a:rPr>
                <a:t>AriaFlex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 Box 1032"/>
            <p:cNvSpPr txBox="1">
              <a:spLocks noChangeArrowheads="1"/>
            </p:cNvSpPr>
            <p:nvPr/>
          </p:nvSpPr>
          <p:spPr bwMode="auto">
            <a:xfrm>
              <a:off x="4361969" y="3747565"/>
              <a:ext cx="95808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nl-BE" sz="1800" dirty="0" smtClean="0">
                  <a:latin typeface="Calibri" panose="020F0502020204030204" pitchFamily="34" charset="0"/>
                  <a:hlinkClick r:id="rId5" action="ppaction://hlinksldjump"/>
                </a:rPr>
                <a:t>AriaFast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 Box 1032"/>
            <p:cNvSpPr txBox="1">
              <a:spLocks noChangeArrowheads="1"/>
            </p:cNvSpPr>
            <p:nvPr/>
          </p:nvSpPr>
          <p:spPr bwMode="auto">
            <a:xfrm>
              <a:off x="5833105" y="3744476"/>
              <a:ext cx="10060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nl-BE" sz="1800" dirty="0" smtClean="0">
                  <a:latin typeface="Calibri" panose="020F0502020204030204" pitchFamily="34" charset="0"/>
                  <a:hlinkClick r:id="rId6" action="ppaction://hlinksldjump"/>
                </a:rPr>
                <a:t>AriaCare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2128" y="5236139"/>
              <a:ext cx="1620100" cy="961318"/>
            </a:xfrm>
            <a:prstGeom prst="rect">
              <a:avLst/>
            </a:prstGeom>
            <a:noFill/>
          </p:spPr>
          <p:txBody>
            <a:bodyPr wrap="square" lIns="91440" tIns="64008" rIns="91440" bIns="4572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0 – 450 m³/h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Packaged systems</a:t>
              </a: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92463" y="4548339"/>
              <a:ext cx="1809914" cy="724641"/>
            </a:xfrm>
            <a:prstGeom prst="rect">
              <a:avLst/>
            </a:prstGeom>
            <a:noFill/>
          </p:spPr>
          <p:txBody>
            <a:bodyPr wrap="none" lIns="91440" tIns="64008" rIns="91440" bIns="4572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250 – 50 000  m³/h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Flexible systems</a:t>
              </a: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29850" y="5728970"/>
              <a:ext cx="2283369" cy="724641"/>
            </a:xfrm>
            <a:prstGeom prst="rect">
              <a:avLst/>
            </a:prstGeom>
            <a:noFill/>
          </p:spPr>
          <p:txBody>
            <a:bodyPr wrap="none" lIns="91440" tIns="64008" rIns="91440" bIns="4572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0 –  multiple 200 m³/h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Flexible mobile  systems</a:t>
              </a:r>
              <a:endParaRPr lang="en-US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51780" y="4484377"/>
              <a:ext cx="2421372" cy="961318"/>
            </a:xfrm>
            <a:prstGeom prst="rect">
              <a:avLst/>
            </a:prstGeom>
            <a:noFill/>
          </p:spPr>
          <p:txBody>
            <a:bodyPr wrap="square" lIns="91440" tIns="64008" rIns="91440" bIns="4572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Services 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nl-BE" dirty="0" smtClean="0">
                  <a:latin typeface="Calibri" panose="020F0502020204030204" pitchFamily="34" charset="0"/>
                </a:rPr>
                <a:t>for all Aria Water treatment systems</a:t>
              </a:r>
            </a:p>
          </p:txBody>
        </p:sp>
      </p:grpSp>
      <p:sp>
        <p:nvSpPr>
          <p:cNvPr id="21" name="Footer Placeholder 3"/>
          <p:cNvSpPr txBox="1">
            <a:spLocks/>
          </p:cNvSpPr>
          <p:nvPr/>
        </p:nvSpPr>
        <p:spPr>
          <a:xfrm>
            <a:off x="23184" y="6438311"/>
            <a:ext cx="9067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0" hangingPunct="0">
              <a:spcBef>
                <a:spcPct val="20000"/>
              </a:spcBef>
              <a:buSzPct val="100000"/>
              <a:defRPr/>
            </a:pPr>
            <a:r>
              <a:rPr lang="en-US" sz="2000" dirty="0">
                <a:solidFill>
                  <a:srgbClr val="004487"/>
                </a:solidFill>
                <a:latin typeface="Calibri" panose="020F0502020204030204" pitchFamily="34" charset="0"/>
              </a:rPr>
              <a:t>Meets all range of capacities </a:t>
            </a:r>
          </a:p>
        </p:txBody>
      </p:sp>
    </p:spTree>
    <p:extLst>
      <p:ext uri="{BB962C8B-B14F-4D97-AF65-F5344CB8AC3E}">
        <p14:creationId xmlns:p14="http://schemas.microsoft.com/office/powerpoint/2010/main" val="3046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137070" y="6472052"/>
            <a:ext cx="1910852" cy="385948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ctr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21411" y="3992056"/>
            <a:ext cx="2929904" cy="2713221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80" charset="-128"/>
              </a:defRPr>
            </a:lvl1pPr>
            <a:lvl2pPr marL="403225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–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2pPr>
            <a:lvl3pPr marL="577850" indent="-1746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3pPr>
            <a:lvl4pPr marL="80645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–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4pPr>
            <a:lvl5pPr marL="103505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»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5pPr>
            <a:lvl6pPr marL="14922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19494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24066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28638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Flexible</a:t>
            </a: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:</a:t>
            </a:r>
          </a:p>
          <a:p>
            <a:pPr marL="5143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Custom configured </a:t>
            </a:r>
            <a:r>
              <a:rPr lang="en-US" sz="1600" dirty="0" smtClean="0">
                <a:latin typeface="Calibri" panose="020F0502020204030204" pitchFamily="34" charset="0"/>
              </a:rPr>
              <a:t>design for  5 m</a:t>
            </a:r>
            <a:r>
              <a:rPr lang="en-US" sz="1600" baseline="30000" dirty="0" smtClean="0">
                <a:latin typeface="Calibri" panose="020F0502020204030204" pitchFamily="34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en-US" sz="1600" dirty="0" err="1" smtClean="0">
                <a:latin typeface="Calibri" panose="020F0502020204030204" pitchFamily="34" charset="0"/>
              </a:rPr>
              <a:t>hr</a:t>
            </a:r>
            <a:r>
              <a:rPr lang="en-US" sz="1600" dirty="0" smtClean="0">
                <a:latin typeface="Calibri" panose="020F0502020204030204" pitchFamily="34" charset="0"/>
              </a:rPr>
              <a:t> to  450 m</a:t>
            </a:r>
            <a:r>
              <a:rPr lang="en-US" sz="1600" baseline="30000" dirty="0" smtClean="0">
                <a:latin typeface="Calibri" panose="020F0502020204030204" pitchFamily="34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en-US" sz="1600" dirty="0" err="1" smtClean="0">
                <a:latin typeface="Calibri" panose="020F0502020204030204" pitchFamily="34" charset="0"/>
              </a:rPr>
              <a:t>hr</a:t>
            </a:r>
            <a:endParaRPr lang="en-US" sz="1600" dirty="0">
              <a:latin typeface="Calibri" panose="020F0502020204030204" pitchFamily="34" charset="0"/>
            </a:endParaRPr>
          </a:p>
          <a:p>
            <a:pPr marL="5143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Accommodates unique or existing space requirements</a:t>
            </a:r>
            <a:endParaRPr lang="en-US" sz="1600" dirty="0">
              <a:latin typeface="Calibri" panose="020F0502020204030204" pitchFamily="34" charset="0"/>
            </a:endParaRPr>
          </a:p>
          <a:p>
            <a:pPr marL="5143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Ease </a:t>
            </a:r>
            <a:r>
              <a:rPr lang="en-US" sz="1600" dirty="0">
                <a:latin typeface="Calibri" panose="020F0502020204030204" pitchFamily="34" charset="0"/>
              </a:rPr>
              <a:t>of e</a:t>
            </a:r>
            <a:r>
              <a:rPr lang="en-US" sz="1600" dirty="0" smtClean="0">
                <a:latin typeface="Calibri" panose="020F0502020204030204" pitchFamily="34" charset="0"/>
              </a:rPr>
              <a:t>xpandability and upgrades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114264" y="3992056"/>
            <a:ext cx="2929904" cy="2713221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80" charset="-128"/>
              </a:defRPr>
            </a:lvl1pPr>
            <a:lvl2pPr marL="403225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–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2pPr>
            <a:lvl3pPr marL="577850" indent="-1746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3pPr>
            <a:lvl4pPr marL="80645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–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4pPr>
            <a:lvl5pPr marL="103505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»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5pPr>
            <a:lvl6pPr marL="14922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19494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24066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28638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Intelligent:</a:t>
            </a:r>
            <a:endParaRPr lang="en-US" sz="2000" b="1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Smart diagnostics with intuitive </a:t>
            </a:r>
            <a:r>
              <a:rPr lang="en-US" sz="1600" dirty="0" smtClean="0">
                <a:latin typeface="Calibri" panose="020F0502020204030204" pitchFamily="34" charset="0"/>
              </a:rPr>
              <a:t>operator dashboard </a:t>
            </a:r>
            <a:r>
              <a:rPr lang="en-US" sz="1600" dirty="0">
                <a:latin typeface="Calibri" panose="020F0502020204030204" pitchFamily="34" charset="0"/>
              </a:rPr>
              <a:t>enables easy system operation and optimization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Pre-engineered, factory tested system </a:t>
            </a:r>
            <a:r>
              <a:rPr lang="en-US" sz="1600" dirty="0" smtClean="0">
                <a:latin typeface="Calibri" panose="020F0502020204030204" pitchFamily="34" charset="0"/>
              </a:rPr>
              <a:t>modules ensures </a:t>
            </a:r>
            <a:r>
              <a:rPr lang="en-US" sz="1600" dirty="0">
                <a:latin typeface="Calibri" panose="020F0502020204030204" pitchFamily="34" charset="0"/>
              </a:rPr>
              <a:t>fast, problem free </a:t>
            </a:r>
            <a:r>
              <a:rPr lang="en-US" sz="1600" dirty="0" smtClean="0">
                <a:latin typeface="Calibri" panose="020F0502020204030204" pitchFamily="34" charset="0"/>
              </a:rPr>
              <a:t>installation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118018" y="3992055"/>
            <a:ext cx="2929904" cy="2713221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80" charset="-128"/>
              </a:defRPr>
            </a:lvl1pPr>
            <a:lvl2pPr marL="403225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–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2pPr>
            <a:lvl3pPr marL="577850" indent="-1746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3pPr>
            <a:lvl4pPr marL="80645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–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4pPr>
            <a:lvl5pPr marL="1035050" indent="-2286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55 Helvetica Roman" pitchFamily="80" charset="0"/>
              <a:buChar char="»"/>
              <a:defRPr>
                <a:solidFill>
                  <a:schemeClr val="tx1"/>
                </a:solidFill>
                <a:latin typeface="+mj-lt"/>
                <a:ea typeface="Geneva" pitchFamily="80" charset="-128"/>
                <a:cs typeface="Geneva" pitchFamily="96" charset="0"/>
              </a:defRPr>
            </a:lvl5pPr>
            <a:lvl6pPr marL="14922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19494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24066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286385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55 Helvetica Roman" charset="0"/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Trustworthy:</a:t>
            </a:r>
            <a:endParaRPr lang="en-US" sz="2400" b="1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Processing over </a:t>
            </a:r>
            <a:r>
              <a:rPr lang="en-US" sz="16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1.5 Billion Gallons </a:t>
            </a:r>
            <a:r>
              <a:rPr lang="en-US" sz="1600" dirty="0">
                <a:latin typeface="Calibri" panose="020F0502020204030204" pitchFamily="34" charset="0"/>
              </a:rPr>
              <a:t>of water </a:t>
            </a:r>
            <a:r>
              <a:rPr lang="en-US" sz="1600" dirty="0" smtClean="0">
                <a:latin typeface="Calibri" panose="020F0502020204030204" pitchFamily="34" charset="0"/>
              </a:rPr>
              <a:t>every </a:t>
            </a:r>
            <a:r>
              <a:rPr lang="en-US" sz="1600" dirty="0">
                <a:latin typeface="Calibri" panose="020F0502020204030204" pitchFamily="34" charset="0"/>
              </a:rPr>
              <a:t>day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Over </a:t>
            </a:r>
            <a:r>
              <a:rPr lang="en-US" sz="16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15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years</a:t>
            </a:r>
            <a:r>
              <a:rPr lang="en-US" sz="1600" dirty="0" smtClean="0">
                <a:latin typeface="Calibri" panose="020F0502020204030204" pitchFamily="34" charset="0"/>
              </a:rPr>
              <a:t> of operation experience and </a:t>
            </a:r>
            <a:r>
              <a:rPr lang="en-US" sz="16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2500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years</a:t>
            </a:r>
            <a:r>
              <a:rPr lang="en-US" sz="1600" dirty="0">
                <a:latin typeface="Calibri" panose="020F0502020204030204" pitchFamily="34" charset="0"/>
              </a:rPr>
              <a:t> of </a:t>
            </a:r>
            <a:r>
              <a:rPr lang="en-US" sz="1600" dirty="0" smtClean="0">
                <a:latin typeface="Calibri" panose="020F0502020204030204" pitchFamily="34" charset="0"/>
              </a:rPr>
              <a:t>combined </a:t>
            </a:r>
            <a:r>
              <a:rPr lang="en-US" sz="1600" dirty="0">
                <a:latin typeface="Calibri" panose="020F0502020204030204" pitchFamily="34" charset="0"/>
              </a:rPr>
              <a:t>systems </a:t>
            </a:r>
            <a:r>
              <a:rPr lang="en-US" sz="1600" dirty="0" smtClean="0">
                <a:latin typeface="Calibri" panose="020F0502020204030204" pitchFamily="34" charset="0"/>
              </a:rPr>
              <a:t>operation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913" y="217488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lamphered.WH\AppData\Local\Temp\wz8735\DaveLamphere,6inchDualSVR-1.bm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2371" y="1357360"/>
            <a:ext cx="2706898" cy="2020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lamphered.WH\AppData\Local\Temp\wz36d4\DaveLamphere,6inchDualSVR-3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452" y="1357360"/>
            <a:ext cx="2974474" cy="2020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364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Quality Platform </a:t>
            </a: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>
            <a:off x="224660" y="937746"/>
            <a:ext cx="8229600" cy="847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2200" b="1" kern="1200" dirty="0">
                <a:solidFill>
                  <a:srgbClr val="396A9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sz="2000" dirty="0">
                <a:latin typeface="Calibri" panose="020F0502020204030204" pitchFamily="34" charset="0"/>
              </a:rPr>
              <a:t>The Complete Water Cycle Solution </a:t>
            </a:r>
            <a:endParaRPr sz="2000" b="0" dirty="0">
              <a:latin typeface="Calibri" panose="020F0502020204030204" pitchFamily="34" charset="0"/>
            </a:endParaRPr>
          </a:p>
        </p:txBody>
      </p:sp>
      <p:grpSp>
        <p:nvGrpSpPr>
          <p:cNvPr id="272" name="Group 2354"/>
          <p:cNvGrpSpPr>
            <a:grpSpLocks noChangeAspect="1"/>
          </p:cNvGrpSpPr>
          <p:nvPr/>
        </p:nvGrpSpPr>
        <p:grpSpPr bwMode="auto">
          <a:xfrm>
            <a:off x="604682" y="1669698"/>
            <a:ext cx="1303025" cy="1420015"/>
            <a:chOff x="-2217" y="1737"/>
            <a:chExt cx="314" cy="336"/>
          </a:xfrm>
          <a:solidFill>
            <a:srgbClr val="396A9D"/>
          </a:solidFill>
        </p:grpSpPr>
        <p:sp>
          <p:nvSpPr>
            <p:cNvPr id="273" name="Freeform 2355"/>
            <p:cNvSpPr>
              <a:spLocks noChangeAspect="1"/>
            </p:cNvSpPr>
            <p:nvPr/>
          </p:nvSpPr>
          <p:spPr bwMode="auto">
            <a:xfrm>
              <a:off x="-2049" y="1971"/>
              <a:ext cx="40" cy="59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8" y="25"/>
                </a:cxn>
                <a:cxn ang="0">
                  <a:pos x="0" y="16"/>
                </a:cxn>
                <a:cxn ang="0">
                  <a:pos x="12" y="0"/>
                </a:cxn>
                <a:cxn ang="0">
                  <a:pos x="17" y="16"/>
                </a:cxn>
              </a:cxnLst>
              <a:rect l="0" t="0" r="r" b="b"/>
              <a:pathLst>
                <a:path w="17" h="25">
                  <a:moveTo>
                    <a:pt x="17" y="16"/>
                  </a:moveTo>
                  <a:cubicBezTo>
                    <a:pt x="17" y="21"/>
                    <a:pt x="13" y="25"/>
                    <a:pt x="8" y="25"/>
                  </a:cubicBezTo>
                  <a:cubicBezTo>
                    <a:pt x="4" y="25"/>
                    <a:pt x="0" y="21"/>
                    <a:pt x="0" y="16"/>
                  </a:cubicBezTo>
                  <a:cubicBezTo>
                    <a:pt x="0" y="12"/>
                    <a:pt x="12" y="0"/>
                    <a:pt x="12" y="0"/>
                  </a:cubicBezTo>
                  <a:cubicBezTo>
                    <a:pt x="12" y="0"/>
                    <a:pt x="17" y="12"/>
                    <a:pt x="17" y="16"/>
                  </a:cubicBezTo>
                  <a:close/>
                </a:path>
              </a:pathLst>
            </a:custGeom>
            <a:grpFill/>
            <a:ln w="9525">
              <a:solidFill>
                <a:srgbClr val="396A9D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4" name="Freeform 2356"/>
            <p:cNvSpPr>
              <a:spLocks noChangeAspect="1"/>
            </p:cNvSpPr>
            <p:nvPr/>
          </p:nvSpPr>
          <p:spPr bwMode="auto">
            <a:xfrm>
              <a:off x="-2144" y="1976"/>
              <a:ext cx="33" cy="49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7" y="21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14" y="14"/>
                </a:cxn>
              </a:cxnLst>
              <a:rect l="0" t="0" r="r" b="b"/>
              <a:pathLst>
                <a:path w="14" h="21">
                  <a:moveTo>
                    <a:pt x="14" y="14"/>
                  </a:moveTo>
                  <a:cubicBezTo>
                    <a:pt x="14" y="18"/>
                    <a:pt x="11" y="21"/>
                    <a:pt x="7" y="21"/>
                  </a:cubicBezTo>
                  <a:cubicBezTo>
                    <a:pt x="3" y="21"/>
                    <a:pt x="0" y="18"/>
                    <a:pt x="0" y="14"/>
                  </a:cubicBezTo>
                  <a:cubicBezTo>
                    <a:pt x="0" y="10"/>
                    <a:pt x="11" y="0"/>
                    <a:pt x="11" y="0"/>
                  </a:cubicBezTo>
                  <a:cubicBezTo>
                    <a:pt x="11" y="0"/>
                    <a:pt x="14" y="10"/>
                    <a:pt x="14" y="14"/>
                  </a:cubicBezTo>
                  <a:close/>
                </a:path>
              </a:pathLst>
            </a:custGeom>
            <a:grpFill/>
            <a:ln w="9525">
              <a:solidFill>
                <a:srgbClr val="396A9D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5" name="Freeform 2357"/>
            <p:cNvSpPr>
              <a:spLocks noChangeAspect="1"/>
            </p:cNvSpPr>
            <p:nvPr/>
          </p:nvSpPr>
          <p:spPr bwMode="auto">
            <a:xfrm>
              <a:off x="-2104" y="2028"/>
              <a:ext cx="31" cy="45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10" y="0"/>
                </a:cxn>
                <a:cxn ang="0">
                  <a:pos x="13" y="13"/>
                </a:cxn>
              </a:cxnLst>
              <a:rect l="0" t="0" r="r" b="b"/>
              <a:pathLst>
                <a:path w="13" h="19">
                  <a:moveTo>
                    <a:pt x="13" y="13"/>
                  </a:moveTo>
                  <a:cubicBezTo>
                    <a:pt x="13" y="16"/>
                    <a:pt x="10" y="19"/>
                    <a:pt x="7" y="19"/>
                  </a:cubicBezTo>
                  <a:cubicBezTo>
                    <a:pt x="3" y="19"/>
                    <a:pt x="0" y="16"/>
                    <a:pt x="0" y="13"/>
                  </a:cubicBezTo>
                  <a:cubicBezTo>
                    <a:pt x="0" y="9"/>
                    <a:pt x="10" y="0"/>
                    <a:pt x="10" y="0"/>
                  </a:cubicBezTo>
                  <a:cubicBezTo>
                    <a:pt x="10" y="0"/>
                    <a:pt x="13" y="9"/>
                    <a:pt x="13" y="13"/>
                  </a:cubicBezTo>
                  <a:close/>
                </a:path>
              </a:pathLst>
            </a:custGeom>
            <a:grpFill/>
            <a:ln w="9525">
              <a:solidFill>
                <a:srgbClr val="396A9D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6" name="Freeform 2358"/>
            <p:cNvSpPr>
              <a:spLocks noChangeAspect="1" noEditPoints="1"/>
            </p:cNvSpPr>
            <p:nvPr/>
          </p:nvSpPr>
          <p:spPr bwMode="auto">
            <a:xfrm>
              <a:off x="-2217" y="1737"/>
              <a:ext cx="314" cy="248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76" y="2"/>
                </a:cxn>
                <a:cxn ang="0">
                  <a:pos x="47" y="19"/>
                </a:cxn>
                <a:cxn ang="0">
                  <a:pos x="5" y="40"/>
                </a:cxn>
                <a:cxn ang="0">
                  <a:pos x="18" y="66"/>
                </a:cxn>
                <a:cxn ang="0">
                  <a:pos x="31" y="83"/>
                </a:cxn>
                <a:cxn ang="0">
                  <a:pos x="61" y="85"/>
                </a:cxn>
                <a:cxn ang="0">
                  <a:pos x="88" y="95"/>
                </a:cxn>
                <a:cxn ang="0">
                  <a:pos x="115" y="73"/>
                </a:cxn>
                <a:cxn ang="0">
                  <a:pos x="133" y="47"/>
                </a:cxn>
                <a:cxn ang="0">
                  <a:pos x="103" y="24"/>
                </a:cxn>
                <a:cxn ang="0">
                  <a:pos x="97" y="70"/>
                </a:cxn>
                <a:cxn ang="0">
                  <a:pos x="105" y="72"/>
                </a:cxn>
                <a:cxn ang="0">
                  <a:pos x="61" y="77"/>
                </a:cxn>
                <a:cxn ang="0">
                  <a:pos x="22" y="50"/>
                </a:cxn>
                <a:cxn ang="0">
                  <a:pos x="18" y="60"/>
                </a:cxn>
                <a:cxn ang="0">
                  <a:pos x="16" y="36"/>
                </a:cxn>
                <a:cxn ang="0">
                  <a:pos x="60" y="32"/>
                </a:cxn>
                <a:cxn ang="0">
                  <a:pos x="54" y="22"/>
                </a:cxn>
                <a:cxn ang="0">
                  <a:pos x="74" y="14"/>
                </a:cxn>
                <a:cxn ang="0">
                  <a:pos x="103" y="34"/>
                </a:cxn>
                <a:cxn ang="0">
                  <a:pos x="103" y="29"/>
                </a:cxn>
                <a:cxn ang="0">
                  <a:pos x="126" y="50"/>
                </a:cxn>
                <a:cxn ang="0">
                  <a:pos x="97" y="70"/>
                </a:cxn>
              </a:cxnLst>
              <a:rect l="0" t="0" r="r" b="b"/>
              <a:pathLst>
                <a:path w="133" h="105">
                  <a:moveTo>
                    <a:pt x="103" y="24"/>
                  </a:moveTo>
                  <a:cubicBezTo>
                    <a:pt x="103" y="24"/>
                    <a:pt x="94" y="4"/>
                    <a:pt x="76" y="2"/>
                  </a:cubicBezTo>
                  <a:cubicBezTo>
                    <a:pt x="58" y="0"/>
                    <a:pt x="47" y="19"/>
                    <a:pt x="47" y="19"/>
                  </a:cubicBezTo>
                  <a:cubicBezTo>
                    <a:pt x="22" y="17"/>
                    <a:pt x="11" y="23"/>
                    <a:pt x="5" y="40"/>
                  </a:cubicBezTo>
                  <a:cubicBezTo>
                    <a:pt x="0" y="56"/>
                    <a:pt x="18" y="66"/>
                    <a:pt x="18" y="66"/>
                  </a:cubicBezTo>
                  <a:cubicBezTo>
                    <a:pt x="18" y="66"/>
                    <a:pt x="19" y="71"/>
                    <a:pt x="31" y="83"/>
                  </a:cubicBezTo>
                  <a:cubicBezTo>
                    <a:pt x="44" y="96"/>
                    <a:pt x="61" y="85"/>
                    <a:pt x="61" y="85"/>
                  </a:cubicBezTo>
                  <a:cubicBezTo>
                    <a:pt x="61" y="85"/>
                    <a:pt x="67" y="95"/>
                    <a:pt x="88" y="95"/>
                  </a:cubicBezTo>
                  <a:cubicBezTo>
                    <a:pt x="109" y="95"/>
                    <a:pt x="115" y="73"/>
                    <a:pt x="115" y="73"/>
                  </a:cubicBezTo>
                  <a:cubicBezTo>
                    <a:pt x="115" y="73"/>
                    <a:pt x="133" y="69"/>
                    <a:pt x="133" y="47"/>
                  </a:cubicBezTo>
                  <a:cubicBezTo>
                    <a:pt x="133" y="26"/>
                    <a:pt x="103" y="24"/>
                    <a:pt x="103" y="24"/>
                  </a:cubicBezTo>
                  <a:close/>
                  <a:moveTo>
                    <a:pt x="97" y="70"/>
                  </a:moveTo>
                  <a:cubicBezTo>
                    <a:pt x="105" y="72"/>
                    <a:pt x="105" y="72"/>
                    <a:pt x="105" y="72"/>
                  </a:cubicBezTo>
                  <a:cubicBezTo>
                    <a:pt x="83" y="105"/>
                    <a:pt x="61" y="77"/>
                    <a:pt x="61" y="77"/>
                  </a:cubicBezTo>
                  <a:cubicBezTo>
                    <a:pt x="25" y="89"/>
                    <a:pt x="22" y="50"/>
                    <a:pt x="22" y="5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7" y="53"/>
                    <a:pt x="16" y="36"/>
                  </a:cubicBezTo>
                  <a:cubicBezTo>
                    <a:pt x="31" y="15"/>
                    <a:pt x="60" y="32"/>
                    <a:pt x="60" y="3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8" y="15"/>
                    <a:pt x="74" y="14"/>
                  </a:cubicBezTo>
                  <a:cubicBezTo>
                    <a:pt x="91" y="12"/>
                    <a:pt x="103" y="34"/>
                    <a:pt x="103" y="34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25" y="33"/>
                    <a:pt x="126" y="50"/>
                  </a:cubicBezTo>
                  <a:cubicBezTo>
                    <a:pt x="127" y="68"/>
                    <a:pt x="97" y="70"/>
                    <a:pt x="97" y="70"/>
                  </a:cubicBezTo>
                  <a:close/>
                </a:path>
              </a:pathLst>
            </a:custGeom>
            <a:grpFill/>
            <a:ln w="9525">
              <a:solidFill>
                <a:srgbClr val="396A9D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78" name="Group 134"/>
          <p:cNvGrpSpPr/>
          <p:nvPr/>
        </p:nvGrpSpPr>
        <p:grpSpPr>
          <a:xfrm>
            <a:off x="4176758" y="1831529"/>
            <a:ext cx="1093125" cy="827108"/>
            <a:chOff x="3977217" y="1716160"/>
            <a:chExt cx="518582" cy="311782"/>
          </a:xfrm>
          <a:solidFill>
            <a:srgbClr val="396A9D"/>
          </a:solidFill>
        </p:grpSpPr>
        <p:sp>
          <p:nvSpPr>
            <p:cNvPr id="282" name="Freeform 2256"/>
            <p:cNvSpPr>
              <a:spLocks noChangeAspect="1" noEditPoints="1"/>
            </p:cNvSpPr>
            <p:nvPr/>
          </p:nvSpPr>
          <p:spPr bwMode="auto">
            <a:xfrm>
              <a:off x="3977217" y="1964417"/>
              <a:ext cx="344288" cy="63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480" y="87"/>
                </a:cxn>
                <a:cxn ang="0">
                  <a:pos x="480" y="0"/>
                </a:cxn>
                <a:cxn ang="0">
                  <a:pos x="0" y="0"/>
                </a:cxn>
                <a:cxn ang="0">
                  <a:pos x="76" y="68"/>
                </a:cxn>
                <a:cxn ang="0">
                  <a:pos x="43" y="68"/>
                </a:cxn>
                <a:cxn ang="0">
                  <a:pos x="43" y="19"/>
                </a:cxn>
                <a:cxn ang="0">
                  <a:pos x="76" y="19"/>
                </a:cxn>
                <a:cxn ang="0">
                  <a:pos x="76" y="68"/>
                </a:cxn>
                <a:cxn ang="0">
                  <a:pos x="137" y="68"/>
                </a:cxn>
                <a:cxn ang="0">
                  <a:pos x="102" y="68"/>
                </a:cxn>
                <a:cxn ang="0">
                  <a:pos x="102" y="19"/>
                </a:cxn>
                <a:cxn ang="0">
                  <a:pos x="137" y="19"/>
                </a:cxn>
                <a:cxn ang="0">
                  <a:pos x="137" y="68"/>
                </a:cxn>
                <a:cxn ang="0">
                  <a:pos x="196" y="68"/>
                </a:cxn>
                <a:cxn ang="0">
                  <a:pos x="163" y="68"/>
                </a:cxn>
                <a:cxn ang="0">
                  <a:pos x="163" y="19"/>
                </a:cxn>
                <a:cxn ang="0">
                  <a:pos x="196" y="19"/>
                </a:cxn>
                <a:cxn ang="0">
                  <a:pos x="196" y="68"/>
                </a:cxn>
                <a:cxn ang="0">
                  <a:pos x="258" y="68"/>
                </a:cxn>
                <a:cxn ang="0">
                  <a:pos x="222" y="68"/>
                </a:cxn>
                <a:cxn ang="0">
                  <a:pos x="222" y="19"/>
                </a:cxn>
                <a:cxn ang="0">
                  <a:pos x="258" y="19"/>
                </a:cxn>
                <a:cxn ang="0">
                  <a:pos x="258" y="68"/>
                </a:cxn>
                <a:cxn ang="0">
                  <a:pos x="317" y="68"/>
                </a:cxn>
                <a:cxn ang="0">
                  <a:pos x="284" y="68"/>
                </a:cxn>
                <a:cxn ang="0">
                  <a:pos x="284" y="19"/>
                </a:cxn>
                <a:cxn ang="0">
                  <a:pos x="317" y="19"/>
                </a:cxn>
                <a:cxn ang="0">
                  <a:pos x="317" y="68"/>
                </a:cxn>
                <a:cxn ang="0">
                  <a:pos x="378" y="68"/>
                </a:cxn>
                <a:cxn ang="0">
                  <a:pos x="343" y="68"/>
                </a:cxn>
                <a:cxn ang="0">
                  <a:pos x="343" y="19"/>
                </a:cxn>
                <a:cxn ang="0">
                  <a:pos x="378" y="19"/>
                </a:cxn>
                <a:cxn ang="0">
                  <a:pos x="378" y="68"/>
                </a:cxn>
                <a:cxn ang="0">
                  <a:pos x="437" y="68"/>
                </a:cxn>
                <a:cxn ang="0">
                  <a:pos x="404" y="68"/>
                </a:cxn>
                <a:cxn ang="0">
                  <a:pos x="404" y="19"/>
                </a:cxn>
                <a:cxn ang="0">
                  <a:pos x="437" y="19"/>
                </a:cxn>
                <a:cxn ang="0">
                  <a:pos x="437" y="68"/>
                </a:cxn>
              </a:cxnLst>
              <a:rect l="0" t="0" r="r" b="b"/>
              <a:pathLst>
                <a:path w="480" h="87">
                  <a:moveTo>
                    <a:pt x="0" y="0"/>
                  </a:moveTo>
                  <a:lnTo>
                    <a:pt x="0" y="87"/>
                  </a:lnTo>
                  <a:lnTo>
                    <a:pt x="480" y="87"/>
                  </a:lnTo>
                  <a:lnTo>
                    <a:pt x="480" y="0"/>
                  </a:lnTo>
                  <a:lnTo>
                    <a:pt x="0" y="0"/>
                  </a:lnTo>
                  <a:close/>
                  <a:moveTo>
                    <a:pt x="76" y="68"/>
                  </a:moveTo>
                  <a:lnTo>
                    <a:pt x="43" y="68"/>
                  </a:lnTo>
                  <a:lnTo>
                    <a:pt x="43" y="19"/>
                  </a:lnTo>
                  <a:lnTo>
                    <a:pt x="76" y="19"/>
                  </a:lnTo>
                  <a:lnTo>
                    <a:pt x="76" y="68"/>
                  </a:lnTo>
                  <a:close/>
                  <a:moveTo>
                    <a:pt x="137" y="68"/>
                  </a:moveTo>
                  <a:lnTo>
                    <a:pt x="102" y="68"/>
                  </a:lnTo>
                  <a:lnTo>
                    <a:pt x="102" y="19"/>
                  </a:lnTo>
                  <a:lnTo>
                    <a:pt x="137" y="19"/>
                  </a:lnTo>
                  <a:lnTo>
                    <a:pt x="137" y="68"/>
                  </a:lnTo>
                  <a:close/>
                  <a:moveTo>
                    <a:pt x="196" y="68"/>
                  </a:moveTo>
                  <a:lnTo>
                    <a:pt x="163" y="68"/>
                  </a:lnTo>
                  <a:lnTo>
                    <a:pt x="163" y="19"/>
                  </a:lnTo>
                  <a:lnTo>
                    <a:pt x="196" y="19"/>
                  </a:lnTo>
                  <a:lnTo>
                    <a:pt x="196" y="68"/>
                  </a:lnTo>
                  <a:close/>
                  <a:moveTo>
                    <a:pt x="258" y="68"/>
                  </a:moveTo>
                  <a:lnTo>
                    <a:pt x="222" y="68"/>
                  </a:lnTo>
                  <a:lnTo>
                    <a:pt x="222" y="19"/>
                  </a:lnTo>
                  <a:lnTo>
                    <a:pt x="258" y="19"/>
                  </a:lnTo>
                  <a:lnTo>
                    <a:pt x="258" y="68"/>
                  </a:lnTo>
                  <a:close/>
                  <a:moveTo>
                    <a:pt x="317" y="68"/>
                  </a:moveTo>
                  <a:lnTo>
                    <a:pt x="284" y="68"/>
                  </a:lnTo>
                  <a:lnTo>
                    <a:pt x="284" y="19"/>
                  </a:lnTo>
                  <a:lnTo>
                    <a:pt x="317" y="19"/>
                  </a:lnTo>
                  <a:lnTo>
                    <a:pt x="317" y="68"/>
                  </a:lnTo>
                  <a:close/>
                  <a:moveTo>
                    <a:pt x="378" y="68"/>
                  </a:moveTo>
                  <a:lnTo>
                    <a:pt x="343" y="68"/>
                  </a:lnTo>
                  <a:lnTo>
                    <a:pt x="343" y="19"/>
                  </a:lnTo>
                  <a:lnTo>
                    <a:pt x="378" y="19"/>
                  </a:lnTo>
                  <a:lnTo>
                    <a:pt x="378" y="68"/>
                  </a:lnTo>
                  <a:close/>
                  <a:moveTo>
                    <a:pt x="437" y="68"/>
                  </a:moveTo>
                  <a:lnTo>
                    <a:pt x="404" y="68"/>
                  </a:lnTo>
                  <a:lnTo>
                    <a:pt x="404" y="19"/>
                  </a:lnTo>
                  <a:lnTo>
                    <a:pt x="437" y="19"/>
                  </a:lnTo>
                  <a:lnTo>
                    <a:pt x="437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3" name="Freeform 2257"/>
            <p:cNvSpPr>
              <a:spLocks noChangeAspect="1" noEditPoints="1"/>
            </p:cNvSpPr>
            <p:nvPr/>
          </p:nvSpPr>
          <p:spPr bwMode="auto">
            <a:xfrm>
              <a:off x="3978650" y="1716160"/>
              <a:ext cx="517149" cy="311782"/>
            </a:xfrm>
            <a:custGeom>
              <a:avLst/>
              <a:gdLst/>
              <a:ahLst/>
              <a:cxnLst>
                <a:cxn ang="0">
                  <a:pos x="721" y="255"/>
                </a:cxn>
                <a:cxn ang="0">
                  <a:pos x="534" y="255"/>
                </a:cxn>
                <a:cxn ang="0">
                  <a:pos x="534" y="94"/>
                </a:cxn>
                <a:cxn ang="0">
                  <a:pos x="371" y="205"/>
                </a:cxn>
                <a:cxn ang="0">
                  <a:pos x="371" y="94"/>
                </a:cxn>
                <a:cxn ang="0">
                  <a:pos x="208" y="205"/>
                </a:cxn>
                <a:cxn ang="0">
                  <a:pos x="208" y="0"/>
                </a:cxn>
                <a:cxn ang="0">
                  <a:pos x="173" y="0"/>
                </a:cxn>
                <a:cxn ang="0">
                  <a:pos x="173" y="90"/>
                </a:cxn>
                <a:cxn ang="0">
                  <a:pos x="0" y="205"/>
                </a:cxn>
                <a:cxn ang="0">
                  <a:pos x="0" y="326"/>
                </a:cxn>
                <a:cxn ang="0">
                  <a:pos x="499" y="326"/>
                </a:cxn>
                <a:cxn ang="0">
                  <a:pos x="499" y="427"/>
                </a:cxn>
                <a:cxn ang="0">
                  <a:pos x="650" y="427"/>
                </a:cxn>
                <a:cxn ang="0">
                  <a:pos x="650" y="375"/>
                </a:cxn>
                <a:cxn ang="0">
                  <a:pos x="688" y="375"/>
                </a:cxn>
                <a:cxn ang="0">
                  <a:pos x="688" y="427"/>
                </a:cxn>
                <a:cxn ang="0">
                  <a:pos x="721" y="427"/>
                </a:cxn>
                <a:cxn ang="0">
                  <a:pos x="721" y="255"/>
                </a:cxn>
                <a:cxn ang="0">
                  <a:pos x="600" y="408"/>
                </a:cxn>
                <a:cxn ang="0">
                  <a:pos x="532" y="408"/>
                </a:cxn>
                <a:cxn ang="0">
                  <a:pos x="532" y="357"/>
                </a:cxn>
                <a:cxn ang="0">
                  <a:pos x="600" y="357"/>
                </a:cxn>
                <a:cxn ang="0">
                  <a:pos x="600" y="408"/>
                </a:cxn>
              </a:cxnLst>
              <a:rect l="0" t="0" r="r" b="b"/>
              <a:pathLst>
                <a:path w="721" h="427">
                  <a:moveTo>
                    <a:pt x="721" y="255"/>
                  </a:moveTo>
                  <a:lnTo>
                    <a:pt x="534" y="255"/>
                  </a:lnTo>
                  <a:lnTo>
                    <a:pt x="534" y="94"/>
                  </a:lnTo>
                  <a:lnTo>
                    <a:pt x="371" y="205"/>
                  </a:lnTo>
                  <a:lnTo>
                    <a:pt x="371" y="94"/>
                  </a:lnTo>
                  <a:lnTo>
                    <a:pt x="208" y="205"/>
                  </a:lnTo>
                  <a:lnTo>
                    <a:pt x="208" y="0"/>
                  </a:lnTo>
                  <a:lnTo>
                    <a:pt x="173" y="0"/>
                  </a:lnTo>
                  <a:lnTo>
                    <a:pt x="173" y="90"/>
                  </a:lnTo>
                  <a:lnTo>
                    <a:pt x="0" y="205"/>
                  </a:lnTo>
                  <a:lnTo>
                    <a:pt x="0" y="326"/>
                  </a:lnTo>
                  <a:lnTo>
                    <a:pt x="499" y="326"/>
                  </a:lnTo>
                  <a:lnTo>
                    <a:pt x="499" y="427"/>
                  </a:lnTo>
                  <a:lnTo>
                    <a:pt x="650" y="427"/>
                  </a:lnTo>
                  <a:lnTo>
                    <a:pt x="650" y="375"/>
                  </a:lnTo>
                  <a:lnTo>
                    <a:pt x="688" y="375"/>
                  </a:lnTo>
                  <a:lnTo>
                    <a:pt x="688" y="427"/>
                  </a:lnTo>
                  <a:lnTo>
                    <a:pt x="721" y="427"/>
                  </a:lnTo>
                  <a:lnTo>
                    <a:pt x="721" y="255"/>
                  </a:lnTo>
                  <a:close/>
                  <a:moveTo>
                    <a:pt x="600" y="408"/>
                  </a:moveTo>
                  <a:lnTo>
                    <a:pt x="532" y="408"/>
                  </a:lnTo>
                  <a:lnTo>
                    <a:pt x="532" y="357"/>
                  </a:lnTo>
                  <a:lnTo>
                    <a:pt x="600" y="357"/>
                  </a:lnTo>
                  <a:lnTo>
                    <a:pt x="600" y="4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87" name="Group 289"/>
          <p:cNvGrpSpPr>
            <a:grpSpLocks noChangeAspect="1"/>
          </p:cNvGrpSpPr>
          <p:nvPr/>
        </p:nvGrpSpPr>
        <p:grpSpPr bwMode="auto">
          <a:xfrm>
            <a:off x="2558256" y="5200069"/>
            <a:ext cx="807276" cy="629421"/>
            <a:chOff x="5120" y="1213"/>
            <a:chExt cx="349" cy="267"/>
          </a:xfrm>
          <a:solidFill>
            <a:srgbClr val="396A9D"/>
          </a:solidFill>
        </p:grpSpPr>
        <p:sp>
          <p:nvSpPr>
            <p:cNvPr id="288" name="Rectangle 290"/>
            <p:cNvSpPr>
              <a:spLocks noChangeAspect="1" noChangeArrowheads="1"/>
            </p:cNvSpPr>
            <p:nvPr/>
          </p:nvSpPr>
          <p:spPr bwMode="gray">
            <a:xfrm>
              <a:off x="5157" y="1375"/>
              <a:ext cx="274" cy="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9" name="Freeform 291"/>
            <p:cNvSpPr>
              <a:spLocks noChangeAspect="1" noEditPoints="1"/>
            </p:cNvSpPr>
            <p:nvPr/>
          </p:nvSpPr>
          <p:spPr bwMode="gray">
            <a:xfrm>
              <a:off x="5120" y="1213"/>
              <a:ext cx="349" cy="267"/>
            </a:xfrm>
            <a:custGeom>
              <a:avLst/>
              <a:gdLst/>
              <a:ahLst/>
              <a:cxnLst>
                <a:cxn ang="0">
                  <a:pos x="2649" y="1184"/>
                </a:cxn>
                <a:cxn ang="0">
                  <a:pos x="2510" y="1186"/>
                </a:cxn>
                <a:cxn ang="0">
                  <a:pos x="2510" y="696"/>
                </a:cxn>
                <a:cxn ang="0">
                  <a:pos x="1873" y="1186"/>
                </a:cxn>
                <a:cxn ang="0">
                  <a:pos x="1873" y="646"/>
                </a:cxn>
                <a:cxn ang="0">
                  <a:pos x="1171" y="1186"/>
                </a:cxn>
                <a:cxn ang="0">
                  <a:pos x="1171" y="598"/>
                </a:cxn>
                <a:cxn ang="0">
                  <a:pos x="408" y="1186"/>
                </a:cxn>
                <a:cxn ang="0">
                  <a:pos x="408" y="0"/>
                </a:cxn>
                <a:cxn ang="0">
                  <a:pos x="156" y="0"/>
                </a:cxn>
                <a:cxn ang="0">
                  <a:pos x="57" y="104"/>
                </a:cxn>
                <a:cxn ang="0">
                  <a:pos x="0" y="1987"/>
                </a:cxn>
                <a:cxn ang="0">
                  <a:pos x="99" y="2091"/>
                </a:cxn>
                <a:cxn ang="0">
                  <a:pos x="2634" y="2091"/>
                </a:cxn>
                <a:cxn ang="0">
                  <a:pos x="2733" y="1987"/>
                </a:cxn>
                <a:cxn ang="0">
                  <a:pos x="2649" y="1184"/>
                </a:cxn>
                <a:cxn ang="0">
                  <a:pos x="629" y="1622"/>
                </a:cxn>
                <a:cxn ang="0">
                  <a:pos x="448" y="1622"/>
                </a:cxn>
                <a:cxn ang="0">
                  <a:pos x="448" y="1393"/>
                </a:cxn>
                <a:cxn ang="0">
                  <a:pos x="629" y="1393"/>
                </a:cxn>
                <a:cxn ang="0">
                  <a:pos x="629" y="1622"/>
                </a:cxn>
                <a:cxn ang="0">
                  <a:pos x="944" y="1622"/>
                </a:cxn>
                <a:cxn ang="0">
                  <a:pos x="764" y="1622"/>
                </a:cxn>
                <a:cxn ang="0">
                  <a:pos x="764" y="1393"/>
                </a:cxn>
                <a:cxn ang="0">
                  <a:pos x="944" y="1393"/>
                </a:cxn>
                <a:cxn ang="0">
                  <a:pos x="944" y="1622"/>
                </a:cxn>
                <a:cxn ang="0">
                  <a:pos x="1259" y="1622"/>
                </a:cxn>
                <a:cxn ang="0">
                  <a:pos x="1079" y="1622"/>
                </a:cxn>
                <a:cxn ang="0">
                  <a:pos x="1079" y="1393"/>
                </a:cxn>
                <a:cxn ang="0">
                  <a:pos x="1259" y="1393"/>
                </a:cxn>
                <a:cxn ang="0">
                  <a:pos x="1259" y="1622"/>
                </a:cxn>
                <a:cxn ang="0">
                  <a:pos x="1574" y="1622"/>
                </a:cxn>
                <a:cxn ang="0">
                  <a:pos x="1394" y="1622"/>
                </a:cxn>
                <a:cxn ang="0">
                  <a:pos x="1394" y="1393"/>
                </a:cxn>
                <a:cxn ang="0">
                  <a:pos x="1574" y="1393"/>
                </a:cxn>
                <a:cxn ang="0">
                  <a:pos x="1574" y="1622"/>
                </a:cxn>
                <a:cxn ang="0">
                  <a:pos x="1889" y="1622"/>
                </a:cxn>
                <a:cxn ang="0">
                  <a:pos x="1709" y="1622"/>
                </a:cxn>
                <a:cxn ang="0">
                  <a:pos x="1709" y="1393"/>
                </a:cxn>
                <a:cxn ang="0">
                  <a:pos x="1889" y="1393"/>
                </a:cxn>
                <a:cxn ang="0">
                  <a:pos x="1889" y="1622"/>
                </a:cxn>
                <a:cxn ang="0">
                  <a:pos x="2204" y="1622"/>
                </a:cxn>
                <a:cxn ang="0">
                  <a:pos x="2024" y="1622"/>
                </a:cxn>
                <a:cxn ang="0">
                  <a:pos x="2024" y="1393"/>
                </a:cxn>
                <a:cxn ang="0">
                  <a:pos x="2204" y="1393"/>
                </a:cxn>
                <a:cxn ang="0">
                  <a:pos x="2204" y="1622"/>
                </a:cxn>
              </a:cxnLst>
              <a:rect l="0" t="0" r="r" b="b"/>
              <a:pathLst>
                <a:path w="2733" h="2091">
                  <a:moveTo>
                    <a:pt x="2649" y="1184"/>
                  </a:moveTo>
                  <a:cubicBezTo>
                    <a:pt x="2510" y="1186"/>
                    <a:pt x="2510" y="1186"/>
                    <a:pt x="2510" y="1186"/>
                  </a:cubicBezTo>
                  <a:cubicBezTo>
                    <a:pt x="2510" y="696"/>
                    <a:pt x="2510" y="696"/>
                    <a:pt x="2510" y="696"/>
                  </a:cubicBezTo>
                  <a:cubicBezTo>
                    <a:pt x="1873" y="1186"/>
                    <a:pt x="1873" y="1186"/>
                    <a:pt x="1873" y="1186"/>
                  </a:cubicBezTo>
                  <a:cubicBezTo>
                    <a:pt x="1873" y="646"/>
                    <a:pt x="1873" y="646"/>
                    <a:pt x="1873" y="646"/>
                  </a:cubicBezTo>
                  <a:cubicBezTo>
                    <a:pt x="1171" y="1186"/>
                    <a:pt x="1171" y="1186"/>
                    <a:pt x="1171" y="1186"/>
                  </a:cubicBezTo>
                  <a:cubicBezTo>
                    <a:pt x="1171" y="598"/>
                    <a:pt x="1171" y="598"/>
                    <a:pt x="1171" y="598"/>
                  </a:cubicBezTo>
                  <a:cubicBezTo>
                    <a:pt x="408" y="1186"/>
                    <a:pt x="408" y="1186"/>
                    <a:pt x="408" y="1186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02" y="0"/>
                    <a:pt x="57" y="47"/>
                    <a:pt x="57" y="104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0" y="2044"/>
                    <a:pt x="44" y="2091"/>
                    <a:pt x="99" y="2091"/>
                  </a:cubicBezTo>
                  <a:cubicBezTo>
                    <a:pt x="2634" y="2091"/>
                    <a:pt x="2634" y="2091"/>
                    <a:pt x="2634" y="2091"/>
                  </a:cubicBezTo>
                  <a:cubicBezTo>
                    <a:pt x="2689" y="2091"/>
                    <a:pt x="2733" y="2044"/>
                    <a:pt x="2733" y="1987"/>
                  </a:cubicBezTo>
                  <a:lnTo>
                    <a:pt x="2649" y="1184"/>
                  </a:lnTo>
                  <a:close/>
                  <a:moveTo>
                    <a:pt x="629" y="1622"/>
                  </a:moveTo>
                  <a:cubicBezTo>
                    <a:pt x="448" y="1622"/>
                    <a:pt x="448" y="1622"/>
                    <a:pt x="448" y="1622"/>
                  </a:cubicBezTo>
                  <a:cubicBezTo>
                    <a:pt x="448" y="1393"/>
                    <a:pt x="448" y="1393"/>
                    <a:pt x="448" y="1393"/>
                  </a:cubicBezTo>
                  <a:cubicBezTo>
                    <a:pt x="629" y="1393"/>
                    <a:pt x="629" y="1393"/>
                    <a:pt x="629" y="1393"/>
                  </a:cubicBezTo>
                  <a:lnTo>
                    <a:pt x="629" y="1622"/>
                  </a:lnTo>
                  <a:close/>
                  <a:moveTo>
                    <a:pt x="944" y="1622"/>
                  </a:moveTo>
                  <a:cubicBezTo>
                    <a:pt x="764" y="1622"/>
                    <a:pt x="764" y="1622"/>
                    <a:pt x="764" y="1622"/>
                  </a:cubicBezTo>
                  <a:cubicBezTo>
                    <a:pt x="764" y="1393"/>
                    <a:pt x="764" y="1393"/>
                    <a:pt x="764" y="1393"/>
                  </a:cubicBezTo>
                  <a:cubicBezTo>
                    <a:pt x="944" y="1393"/>
                    <a:pt x="944" y="1393"/>
                    <a:pt x="944" y="1393"/>
                  </a:cubicBezTo>
                  <a:lnTo>
                    <a:pt x="944" y="1622"/>
                  </a:lnTo>
                  <a:close/>
                  <a:moveTo>
                    <a:pt x="1259" y="1622"/>
                  </a:moveTo>
                  <a:cubicBezTo>
                    <a:pt x="1079" y="1622"/>
                    <a:pt x="1079" y="1622"/>
                    <a:pt x="1079" y="1622"/>
                  </a:cubicBezTo>
                  <a:cubicBezTo>
                    <a:pt x="1079" y="1393"/>
                    <a:pt x="1079" y="1393"/>
                    <a:pt x="1079" y="1393"/>
                  </a:cubicBezTo>
                  <a:cubicBezTo>
                    <a:pt x="1259" y="1393"/>
                    <a:pt x="1259" y="1393"/>
                    <a:pt x="1259" y="1393"/>
                  </a:cubicBezTo>
                  <a:lnTo>
                    <a:pt x="1259" y="1622"/>
                  </a:lnTo>
                  <a:close/>
                  <a:moveTo>
                    <a:pt x="1574" y="1622"/>
                  </a:moveTo>
                  <a:cubicBezTo>
                    <a:pt x="1394" y="1622"/>
                    <a:pt x="1394" y="1622"/>
                    <a:pt x="1394" y="1622"/>
                  </a:cubicBezTo>
                  <a:cubicBezTo>
                    <a:pt x="1394" y="1393"/>
                    <a:pt x="1394" y="1393"/>
                    <a:pt x="1394" y="1393"/>
                  </a:cubicBezTo>
                  <a:cubicBezTo>
                    <a:pt x="1574" y="1393"/>
                    <a:pt x="1574" y="1393"/>
                    <a:pt x="1574" y="1393"/>
                  </a:cubicBezTo>
                  <a:lnTo>
                    <a:pt x="1574" y="1622"/>
                  </a:lnTo>
                  <a:close/>
                  <a:moveTo>
                    <a:pt x="1889" y="1622"/>
                  </a:moveTo>
                  <a:cubicBezTo>
                    <a:pt x="1709" y="1622"/>
                    <a:pt x="1709" y="1622"/>
                    <a:pt x="1709" y="1622"/>
                  </a:cubicBezTo>
                  <a:cubicBezTo>
                    <a:pt x="1709" y="1393"/>
                    <a:pt x="1709" y="1393"/>
                    <a:pt x="1709" y="1393"/>
                  </a:cubicBezTo>
                  <a:cubicBezTo>
                    <a:pt x="1889" y="1393"/>
                    <a:pt x="1889" y="1393"/>
                    <a:pt x="1889" y="1393"/>
                  </a:cubicBezTo>
                  <a:lnTo>
                    <a:pt x="1889" y="1622"/>
                  </a:lnTo>
                  <a:close/>
                  <a:moveTo>
                    <a:pt x="2204" y="1622"/>
                  </a:moveTo>
                  <a:cubicBezTo>
                    <a:pt x="2024" y="1622"/>
                    <a:pt x="2024" y="1622"/>
                    <a:pt x="2024" y="1622"/>
                  </a:cubicBezTo>
                  <a:cubicBezTo>
                    <a:pt x="2024" y="1393"/>
                    <a:pt x="2024" y="1393"/>
                    <a:pt x="2024" y="1393"/>
                  </a:cubicBezTo>
                  <a:cubicBezTo>
                    <a:pt x="2204" y="1393"/>
                    <a:pt x="2204" y="1393"/>
                    <a:pt x="2204" y="1393"/>
                  </a:cubicBezTo>
                  <a:lnTo>
                    <a:pt x="2204" y="16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91" name="Group 362"/>
          <p:cNvGrpSpPr>
            <a:grpSpLocks noChangeAspect="1"/>
          </p:cNvGrpSpPr>
          <p:nvPr/>
        </p:nvGrpSpPr>
        <p:grpSpPr bwMode="auto">
          <a:xfrm>
            <a:off x="2457292" y="3089713"/>
            <a:ext cx="1190185" cy="1057178"/>
            <a:chOff x="-1148" y="1647"/>
            <a:chExt cx="701" cy="612"/>
          </a:xfrm>
          <a:solidFill>
            <a:srgbClr val="396A9D"/>
          </a:solidFill>
        </p:grpSpPr>
        <p:sp>
          <p:nvSpPr>
            <p:cNvPr id="292" name="Freeform 363"/>
            <p:cNvSpPr>
              <a:spLocks noChangeAspect="1"/>
            </p:cNvSpPr>
            <p:nvPr/>
          </p:nvSpPr>
          <p:spPr bwMode="auto">
            <a:xfrm>
              <a:off x="-1148" y="1647"/>
              <a:ext cx="701" cy="435"/>
            </a:xfrm>
            <a:custGeom>
              <a:avLst/>
              <a:gdLst/>
              <a:ahLst/>
              <a:cxnLst>
                <a:cxn ang="0">
                  <a:pos x="287" y="161"/>
                </a:cxn>
                <a:cxn ang="0">
                  <a:pos x="287" y="143"/>
                </a:cxn>
                <a:cxn ang="0">
                  <a:pos x="239" y="94"/>
                </a:cxn>
                <a:cxn ang="0">
                  <a:pos x="121" y="94"/>
                </a:cxn>
                <a:cxn ang="0">
                  <a:pos x="103" y="78"/>
                </a:cxn>
                <a:cxn ang="0">
                  <a:pos x="103" y="45"/>
                </a:cxn>
                <a:cxn ang="0">
                  <a:pos x="103" y="45"/>
                </a:cxn>
                <a:cxn ang="0">
                  <a:pos x="103" y="45"/>
                </a:cxn>
                <a:cxn ang="0">
                  <a:pos x="125" y="34"/>
                </a:cxn>
                <a:cxn ang="0">
                  <a:pos x="160" y="45"/>
                </a:cxn>
                <a:cxn ang="0">
                  <a:pos x="181" y="24"/>
                </a:cxn>
                <a:cxn ang="0">
                  <a:pos x="160" y="3"/>
                </a:cxn>
                <a:cxn ang="0">
                  <a:pos x="125" y="15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57" y="15"/>
                </a:cxn>
                <a:cxn ang="0">
                  <a:pos x="22" y="3"/>
                </a:cxn>
                <a:cxn ang="0">
                  <a:pos x="0" y="24"/>
                </a:cxn>
                <a:cxn ang="0">
                  <a:pos x="22" y="45"/>
                </a:cxn>
                <a:cxn ang="0">
                  <a:pos x="57" y="34"/>
                </a:cxn>
                <a:cxn ang="0">
                  <a:pos x="75" y="42"/>
                </a:cxn>
                <a:cxn ang="0">
                  <a:pos x="75" y="79"/>
                </a:cxn>
                <a:cxn ang="0">
                  <a:pos x="28" y="184"/>
                </a:cxn>
                <a:cxn ang="0">
                  <a:pos x="151" y="184"/>
                </a:cxn>
                <a:cxn ang="0">
                  <a:pos x="141" y="136"/>
                </a:cxn>
                <a:cxn ang="0">
                  <a:pos x="237" y="136"/>
                </a:cxn>
                <a:cxn ang="0">
                  <a:pos x="244" y="142"/>
                </a:cxn>
                <a:cxn ang="0">
                  <a:pos x="244" y="161"/>
                </a:cxn>
                <a:cxn ang="0">
                  <a:pos x="233" y="173"/>
                </a:cxn>
                <a:cxn ang="0">
                  <a:pos x="233" y="180"/>
                </a:cxn>
                <a:cxn ang="0">
                  <a:pos x="297" y="180"/>
                </a:cxn>
                <a:cxn ang="0">
                  <a:pos x="297" y="173"/>
                </a:cxn>
                <a:cxn ang="0">
                  <a:pos x="287" y="161"/>
                </a:cxn>
              </a:cxnLst>
              <a:rect l="0" t="0" r="r" b="b"/>
              <a:pathLst>
                <a:path w="297" h="184">
                  <a:moveTo>
                    <a:pt x="287" y="161"/>
                  </a:moveTo>
                  <a:cubicBezTo>
                    <a:pt x="287" y="143"/>
                    <a:pt x="287" y="143"/>
                    <a:pt x="287" y="143"/>
                  </a:cubicBezTo>
                  <a:cubicBezTo>
                    <a:pt x="287" y="116"/>
                    <a:pt x="266" y="94"/>
                    <a:pt x="239" y="94"/>
                  </a:cubicBezTo>
                  <a:cubicBezTo>
                    <a:pt x="239" y="94"/>
                    <a:pt x="122" y="95"/>
                    <a:pt x="121" y="94"/>
                  </a:cubicBezTo>
                  <a:cubicBezTo>
                    <a:pt x="115" y="87"/>
                    <a:pt x="109" y="81"/>
                    <a:pt x="103" y="78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9" y="40"/>
                    <a:pt x="116" y="34"/>
                    <a:pt x="125" y="34"/>
                  </a:cubicBezTo>
                  <a:cubicBezTo>
                    <a:pt x="138" y="34"/>
                    <a:pt x="153" y="45"/>
                    <a:pt x="160" y="45"/>
                  </a:cubicBezTo>
                  <a:cubicBezTo>
                    <a:pt x="172" y="45"/>
                    <a:pt x="181" y="36"/>
                    <a:pt x="181" y="24"/>
                  </a:cubicBezTo>
                  <a:cubicBezTo>
                    <a:pt x="181" y="13"/>
                    <a:pt x="172" y="3"/>
                    <a:pt x="160" y="3"/>
                  </a:cubicBezTo>
                  <a:cubicBezTo>
                    <a:pt x="153" y="3"/>
                    <a:pt x="139" y="15"/>
                    <a:pt x="125" y="15"/>
                  </a:cubicBezTo>
                  <a:cubicBezTo>
                    <a:pt x="111" y="15"/>
                    <a:pt x="102" y="0"/>
                    <a:pt x="9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9" y="0"/>
                    <a:pt x="70" y="15"/>
                    <a:pt x="57" y="15"/>
                  </a:cubicBezTo>
                  <a:cubicBezTo>
                    <a:pt x="43" y="15"/>
                    <a:pt x="28" y="3"/>
                    <a:pt x="22" y="3"/>
                  </a:cubicBezTo>
                  <a:cubicBezTo>
                    <a:pt x="10" y="3"/>
                    <a:pt x="0" y="13"/>
                    <a:pt x="0" y="24"/>
                  </a:cubicBezTo>
                  <a:cubicBezTo>
                    <a:pt x="0" y="36"/>
                    <a:pt x="10" y="45"/>
                    <a:pt x="22" y="45"/>
                  </a:cubicBezTo>
                  <a:cubicBezTo>
                    <a:pt x="28" y="45"/>
                    <a:pt x="43" y="34"/>
                    <a:pt x="57" y="34"/>
                  </a:cubicBezTo>
                  <a:cubicBezTo>
                    <a:pt x="64" y="34"/>
                    <a:pt x="70" y="38"/>
                    <a:pt x="75" y="42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52" y="91"/>
                    <a:pt x="33" y="132"/>
                    <a:pt x="28" y="184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49" y="166"/>
                    <a:pt x="146" y="150"/>
                    <a:pt x="141" y="136"/>
                  </a:cubicBezTo>
                  <a:cubicBezTo>
                    <a:pt x="176" y="136"/>
                    <a:pt x="232" y="136"/>
                    <a:pt x="237" y="136"/>
                  </a:cubicBezTo>
                  <a:cubicBezTo>
                    <a:pt x="243" y="136"/>
                    <a:pt x="244" y="142"/>
                    <a:pt x="244" y="142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37" y="163"/>
                    <a:pt x="233" y="167"/>
                    <a:pt x="233" y="173"/>
                  </a:cubicBezTo>
                  <a:cubicBezTo>
                    <a:pt x="233" y="180"/>
                    <a:pt x="233" y="180"/>
                    <a:pt x="233" y="180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3"/>
                    <a:pt x="297" y="173"/>
                    <a:pt x="297" y="173"/>
                  </a:cubicBezTo>
                  <a:cubicBezTo>
                    <a:pt x="297" y="168"/>
                    <a:pt x="293" y="163"/>
                    <a:pt x="287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3" name="Freeform 364"/>
            <p:cNvSpPr>
              <a:spLocks noChangeAspect="1"/>
            </p:cNvSpPr>
            <p:nvPr/>
          </p:nvSpPr>
          <p:spPr bwMode="auto">
            <a:xfrm>
              <a:off x="-566" y="2120"/>
              <a:ext cx="88" cy="139"/>
            </a:xfrm>
            <a:custGeom>
              <a:avLst/>
              <a:gdLst/>
              <a:ahLst/>
              <a:cxnLst>
                <a:cxn ang="0">
                  <a:pos x="37" y="41"/>
                </a:cxn>
                <a:cxn ang="0">
                  <a:pos x="18" y="59"/>
                </a:cxn>
                <a:cxn ang="0">
                  <a:pos x="0" y="41"/>
                </a:cxn>
                <a:cxn ang="0">
                  <a:pos x="18" y="0"/>
                </a:cxn>
                <a:cxn ang="0">
                  <a:pos x="37" y="41"/>
                </a:cxn>
              </a:cxnLst>
              <a:rect l="0" t="0" r="r" b="b"/>
              <a:pathLst>
                <a:path w="37" h="59">
                  <a:moveTo>
                    <a:pt x="37" y="41"/>
                  </a:moveTo>
                  <a:cubicBezTo>
                    <a:pt x="37" y="51"/>
                    <a:pt x="28" y="59"/>
                    <a:pt x="18" y="59"/>
                  </a:cubicBezTo>
                  <a:cubicBezTo>
                    <a:pt x="8" y="59"/>
                    <a:pt x="0" y="51"/>
                    <a:pt x="0" y="41"/>
                  </a:cubicBezTo>
                  <a:cubicBezTo>
                    <a:pt x="0" y="30"/>
                    <a:pt x="18" y="0"/>
                    <a:pt x="18" y="0"/>
                  </a:cubicBezTo>
                  <a:cubicBezTo>
                    <a:pt x="18" y="0"/>
                    <a:pt x="37" y="30"/>
                    <a:pt x="37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300" name="Picture 299" descr="Treatme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03" y="3551943"/>
            <a:ext cx="1020005" cy="1051390"/>
          </a:xfrm>
          <a:prstGeom prst="rect">
            <a:avLst/>
          </a:prstGeom>
        </p:spPr>
      </p:pic>
      <p:pic>
        <p:nvPicPr>
          <p:cNvPr id="301" name="Picture 300" descr="Collect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776" y="3474497"/>
            <a:ext cx="1677424" cy="524195"/>
          </a:xfrm>
          <a:prstGeom prst="rect">
            <a:avLst/>
          </a:prstGeom>
        </p:spPr>
      </p:pic>
      <p:sp>
        <p:nvSpPr>
          <p:cNvPr id="302" name="TextBox 301"/>
          <p:cNvSpPr txBox="1"/>
          <p:nvPr/>
        </p:nvSpPr>
        <p:spPr>
          <a:xfrm>
            <a:off x="457200" y="3190389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Source Water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3897515" y="2805597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Distribution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2136791" y="4162180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Drinking Water Plant</a:t>
            </a:r>
          </a:p>
        </p:txBody>
      </p:sp>
      <p:pic>
        <p:nvPicPr>
          <p:cNvPr id="305" name="Picture 304" descr="WPQ Icons-0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754" y="1556118"/>
            <a:ext cx="613995" cy="1123650"/>
          </a:xfrm>
          <a:prstGeom prst="rect">
            <a:avLst/>
          </a:prstGeom>
        </p:spPr>
      </p:pic>
      <p:sp>
        <p:nvSpPr>
          <p:cNvPr id="306" name="TextBox 305"/>
          <p:cNvSpPr txBox="1"/>
          <p:nvPr/>
        </p:nvSpPr>
        <p:spPr>
          <a:xfrm>
            <a:off x="6196857" y="2805597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Consumer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2136791" y="5819721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Industrial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4837696" y="4716450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Wastewater Treatment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7092438" y="4085235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Wastewater Collection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7526417" y="5706380"/>
            <a:ext cx="1562100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Arial"/>
              </a:rPr>
              <a:t>Environment</a:t>
            </a:r>
          </a:p>
        </p:txBody>
      </p:sp>
      <p:pic>
        <p:nvPicPr>
          <p:cNvPr id="311" name="Picture 310" descr="WPQ Icons-0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855" y="4963841"/>
            <a:ext cx="1097345" cy="776069"/>
          </a:xfrm>
          <a:prstGeom prst="rect">
            <a:avLst/>
          </a:prstGeom>
        </p:spPr>
      </p:pic>
      <p:sp>
        <p:nvSpPr>
          <p:cNvPr id="315" name="Bent Arrow 314"/>
          <p:cNvSpPr/>
          <p:nvPr/>
        </p:nvSpPr>
        <p:spPr>
          <a:xfrm rot="10800000" flipH="1">
            <a:off x="1098537" y="3436610"/>
            <a:ext cx="809170" cy="1016000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16" name="Bent Arrow 315"/>
          <p:cNvSpPr/>
          <p:nvPr/>
        </p:nvSpPr>
        <p:spPr>
          <a:xfrm rot="10800000" flipH="1">
            <a:off x="1098537" y="3906780"/>
            <a:ext cx="809170" cy="2045821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17" name="Bent Arrow 316"/>
          <p:cNvSpPr/>
          <p:nvPr/>
        </p:nvSpPr>
        <p:spPr>
          <a:xfrm>
            <a:off x="2753351" y="1868534"/>
            <a:ext cx="1224362" cy="937063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18" name="Bent Arrow 317"/>
          <p:cNvSpPr/>
          <p:nvPr/>
        </p:nvSpPr>
        <p:spPr>
          <a:xfrm rot="5400000" flipH="1">
            <a:off x="4200435" y="4486413"/>
            <a:ext cx="809170" cy="1915086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20" name="Bent Arrow 319"/>
          <p:cNvSpPr/>
          <p:nvPr/>
        </p:nvSpPr>
        <p:spPr>
          <a:xfrm rot="10800000" flipH="1">
            <a:off x="5786509" y="5092698"/>
            <a:ext cx="1828346" cy="847200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21" name="Right Arrow 320"/>
          <p:cNvSpPr/>
          <p:nvPr/>
        </p:nvSpPr>
        <p:spPr>
          <a:xfrm>
            <a:off x="5562563" y="1891985"/>
            <a:ext cx="865493" cy="428702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2" name="Bent Arrow 321"/>
          <p:cNvSpPr/>
          <p:nvPr/>
        </p:nvSpPr>
        <p:spPr>
          <a:xfrm rot="5400000">
            <a:off x="7305621" y="2210515"/>
            <a:ext cx="1369435" cy="927843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23" name="Right Arrow 322"/>
          <p:cNvSpPr/>
          <p:nvPr/>
        </p:nvSpPr>
        <p:spPr>
          <a:xfrm rot="10800000">
            <a:off x="6270608" y="3626788"/>
            <a:ext cx="650892" cy="428702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8" name="Text Placeholder 3"/>
          <p:cNvSpPr txBox="1">
            <a:spLocks/>
          </p:cNvSpPr>
          <p:nvPr/>
        </p:nvSpPr>
        <p:spPr bwMode="auto">
          <a:xfrm>
            <a:off x="0" y="6379065"/>
            <a:ext cx="9144000" cy="4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4487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ＭＳ Ｐゴシック" charset="-128"/>
              </a:rPr>
              <a:t>Complete water Cycle solutions</a:t>
            </a:r>
          </a:p>
        </p:txBody>
      </p:sp>
    </p:spTree>
    <p:extLst>
      <p:ext uri="{BB962C8B-B14F-4D97-AF65-F5344CB8AC3E}">
        <p14:creationId xmlns:p14="http://schemas.microsoft.com/office/powerpoint/2010/main" val="35769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 smtClean="0">
                <a:latin typeface="Calibri" panose="020F0502020204030204" pitchFamily="34" charset="0"/>
              </a:rPr>
              <a:t>AriaFit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8" b="993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67" y="990721"/>
            <a:ext cx="1190600" cy="19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76" r="98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568" y="972244"/>
            <a:ext cx="1616304" cy="21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94867" y="3028363"/>
            <a:ext cx="8607833" cy="3273973"/>
            <a:chOff x="159633" y="2549388"/>
            <a:chExt cx="8945009" cy="3526544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2565814" y="2549388"/>
              <a:ext cx="1552026" cy="3457575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59633" y="2566658"/>
              <a:ext cx="2192329" cy="3457575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211266" y="2618357"/>
              <a:ext cx="1772336" cy="3457575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330703" y="2576182"/>
              <a:ext cx="1638987" cy="3457575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218474" y="2606475"/>
              <a:ext cx="886168" cy="3457575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ctr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15940" y="2835139"/>
              <a:ext cx="1319141" cy="2920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59279" y="2886640"/>
              <a:ext cx="1565448" cy="2897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45423" y="2926113"/>
              <a:ext cx="1507036" cy="2897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068" y="2883780"/>
              <a:ext cx="2067795" cy="2900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9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4199" y="2778418"/>
              <a:ext cx="735995" cy="241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Footer Placeholder 3"/>
          <p:cNvSpPr txBox="1">
            <a:spLocks/>
          </p:cNvSpPr>
          <p:nvPr/>
        </p:nvSpPr>
        <p:spPr>
          <a:xfrm>
            <a:off x="23184" y="6438311"/>
            <a:ext cx="9067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Fits in all layouts</a:t>
            </a:r>
            <a:endParaRPr lang="en-US" sz="2000" dirty="0">
              <a:solidFill>
                <a:srgbClr val="0044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83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713" y="1262686"/>
            <a:ext cx="871855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GB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Pall Containerized units for medium Communities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GB" sz="2000" dirty="0">
                <a:solidFill>
                  <a:schemeClr val="bg2"/>
                </a:solidFill>
                <a:latin typeface="Calibri" panose="020F0502020204030204" pitchFamily="34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GB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Pall has developed the container systems to match the medium capacity requirement “60 l/s” 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GB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The required space for the unit is only 12m x 3m “40 f”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GB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The delivery time of the unit is only </a:t>
            </a:r>
            <a:r>
              <a:rPr lang="en-GB" sz="2000" b="1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 60 -100 </a:t>
            </a:r>
            <a:r>
              <a:rPr lang="en-GB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days                                                           </a:t>
            </a:r>
            <a:r>
              <a:rPr lang="en-GB" sz="2000" b="1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                                                                        </a:t>
            </a:r>
            <a:endParaRPr lang="en-GB" sz="2000" b="1" dirty="0">
              <a:solidFill>
                <a:srgbClr val="004487"/>
              </a:solidFill>
              <a:latin typeface="Calibri" panose="020F0502020204030204" pitchFamily="34" charset="0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/>
            </a:pPr>
            <a:r>
              <a:rPr lang="en-GB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Pall container system capacity 60 lit/sec </a:t>
            </a:r>
          </a:p>
        </p:txBody>
      </p:sp>
      <p:pic>
        <p:nvPicPr>
          <p:cNvPr id="6" name="Picture 112" descr="Pall MF-SWRO-BWRO 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988" y="4103768"/>
            <a:ext cx="4000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4103768"/>
            <a:ext cx="4083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Containerized Systems</a:t>
            </a:r>
          </a:p>
        </p:txBody>
      </p:sp>
    </p:spTree>
    <p:extLst>
      <p:ext uri="{BB962C8B-B14F-4D97-AF65-F5344CB8AC3E}">
        <p14:creationId xmlns:p14="http://schemas.microsoft.com/office/powerpoint/2010/main" val="37396417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9256" y="249825"/>
            <a:ext cx="5721229" cy="4572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and Outside the container</a:t>
            </a:r>
            <a:endParaRPr lang="en-US" sz="28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24" y="1340182"/>
            <a:ext cx="3586162" cy="478155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727" y="1187387"/>
            <a:ext cx="3740187" cy="499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063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Aria System\Customer View\Aria mobile\PAM for ICDOC\26052011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70" y="1313506"/>
            <a:ext cx="4484768" cy="38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762703" y="2349662"/>
            <a:ext cx="4055801" cy="3700402"/>
            <a:chOff x="2423" y="687"/>
            <a:chExt cx="3273" cy="3270"/>
          </a:xfrm>
        </p:grpSpPr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554" y="847"/>
              <a:ext cx="3142" cy="3110"/>
            </a:xfrm>
            <a:prstGeom prst="rect">
              <a:avLst/>
            </a:prstGeom>
            <a:solidFill>
              <a:srgbClr val="3333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8" name="Picture 17" descr="Filtration Contain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" y="687"/>
              <a:ext cx="3193" cy="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09256" y="249825"/>
            <a:ext cx="5721229" cy="4572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and Outside the container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257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Aria System\Customer View\Aria mobile\PAM 60C at Grimm &amp; Wulf\Picture 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306513"/>
            <a:ext cx="4633832" cy="34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Aria System\Customer View\Aria mobile\PAM for ICDOC\DSC04955 (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376" y="1306513"/>
            <a:ext cx="3454461" cy="46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09256" y="249825"/>
            <a:ext cx="5721229" cy="457200"/>
          </a:xfrm>
        </p:spPr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and Outside the container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02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Containerized Systems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3492500" y="366713"/>
            <a:ext cx="5402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409700"/>
            <a:ext cx="8588375" cy="4808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971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57228" y="3577793"/>
            <a:ext cx="2393495" cy="2392759"/>
            <a:chOff x="1806" y="644"/>
            <a:chExt cx="1792" cy="1499"/>
          </a:xfrm>
        </p:grpSpPr>
        <p:pic>
          <p:nvPicPr>
            <p:cNvPr id="11" name="Picture 19" descr="Aria_AX_sil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" y="871"/>
              <a:ext cx="1131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>
              <a:off x="2718" y="644"/>
              <a:ext cx="880" cy="260"/>
            </a:xfrm>
            <a:prstGeom prst="roundRect">
              <a:avLst>
                <a:gd name="adj" fmla="val 16667"/>
              </a:avLst>
            </a:prstGeom>
            <a:solidFill>
              <a:srgbClr val="BBE0E3">
                <a:alpha val="50195"/>
              </a:srgb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6661" tIns="48331" rIns="96661" bIns="48331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GB" altLang="en-US" sz="1800" dirty="0">
                  <a:solidFill>
                    <a:srgbClr val="000000"/>
                  </a:solidFill>
                  <a:latin typeface="Arial" pitchFamily="34" charset="0"/>
                </a:rPr>
                <a:t>Aria AX-2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299" y="3845506"/>
            <a:ext cx="1738197" cy="239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4193121" y="3638337"/>
            <a:ext cx="1174750" cy="414337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Aria AX-3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0" y="4356704"/>
            <a:ext cx="2213052" cy="19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606071" y="3788213"/>
            <a:ext cx="1174750" cy="414338"/>
          </a:xfrm>
          <a:prstGeom prst="roundRect">
            <a:avLst>
              <a:gd name="adj" fmla="val 16667"/>
            </a:avLst>
          </a:prstGeom>
          <a:solidFill>
            <a:srgbClr val="BBE0E3">
              <a:alpha val="50195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altLang="en-US" sz="1800" dirty="0">
                <a:solidFill>
                  <a:srgbClr val="000000"/>
                </a:solidFill>
                <a:latin typeface="Arial" pitchFamily="34" charset="0"/>
              </a:rPr>
              <a:t>Aria AX-4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39047"/>
              </p:ext>
            </p:extLst>
          </p:nvPr>
        </p:nvGraphicFramePr>
        <p:xfrm>
          <a:off x="193203" y="1219579"/>
          <a:ext cx="8800671" cy="213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68"/>
                <a:gridCol w="2200168"/>
                <a:gridCol w="2178660"/>
                <a:gridCol w="2221675"/>
              </a:tblGrid>
              <a:tr h="6095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Aria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– AX 2 Unit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Aria – AX3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Unit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Ara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- AX4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Unit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0950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Capacity Ranges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Up to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200 m3/day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200 -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500 m3/day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500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– 1000 m3/day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0950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Dimensions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ＭＳ Ｐゴシック" pitchFamily="34" charset="-128"/>
                          <a:cs typeface="+mn-cs"/>
                        </a:rPr>
                        <a:t>1.2 m x 1.2 m x 3.5 m 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ＭＳ Ｐゴシック" pitchFamily="34" charset="-128"/>
                          <a:cs typeface="+mn-cs"/>
                        </a:rPr>
                        <a:t>1.8m x 1.6 m x 3.5m 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ＭＳ Ｐゴシック" pitchFamily="34" charset="-128"/>
                          <a:cs typeface="+mn-cs"/>
                        </a:rPr>
                        <a:t>6.3 m x 1.5 m x 3.5 m</a:t>
                      </a:r>
                      <a:endParaRPr kumimoji="0" lang="en-US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Capacity Units</a:t>
            </a:r>
          </a:p>
        </p:txBody>
      </p:sp>
    </p:spTree>
    <p:extLst>
      <p:ext uri="{BB962C8B-B14F-4D97-AF65-F5344CB8AC3E}">
        <p14:creationId xmlns:p14="http://schemas.microsoft.com/office/powerpoint/2010/main" val="237744546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68" y="1805895"/>
            <a:ext cx="7620000" cy="3890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800" dirty="0" smtClean="0">
              <a:solidFill>
                <a:srgbClr val="004487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en-US" sz="2800" dirty="0">
              <a:solidFill>
                <a:srgbClr val="004487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Pall UF membranes, How it work</a:t>
            </a:r>
            <a:r>
              <a:rPr lang="en-US" sz="2800" dirty="0">
                <a:solidFill>
                  <a:srgbClr val="004487"/>
                </a:solidFill>
                <a:latin typeface="Calibri" panose="020F0502020204030204" pitchFamily="34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sz="50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5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>
                <a:latin typeface="Calibri" panose="020F0502020204030204" pitchFamily="34" charset="0"/>
              </a:rPr>
              <a:t>FILTRATION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97264" y="1217613"/>
            <a:ext cx="4745038" cy="2609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Filtration</a:t>
            </a:r>
          </a:p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From the outside to the inside</a:t>
            </a:r>
          </a:p>
          <a:p>
            <a:pPr eaLnBrk="1" hangingPunct="1"/>
            <a:endParaRPr lang="en-US" altLang="en-US" sz="2400" dirty="0">
              <a:solidFill>
                <a:srgbClr val="004487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From lower head to upper head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24125" y="2162175"/>
            <a:ext cx="122238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94013" y="2162175"/>
            <a:ext cx="123825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2276475" y="2165350"/>
            <a:ext cx="1000125" cy="3492500"/>
            <a:chOff x="1919" y="1396"/>
            <a:chExt cx="840" cy="2200"/>
          </a:xfrm>
        </p:grpSpPr>
        <p:sp>
          <p:nvSpPr>
            <p:cNvPr id="26826" name="Rectangle 7"/>
            <p:cNvSpPr>
              <a:spLocks noChangeArrowheads="1"/>
            </p:cNvSpPr>
            <p:nvPr/>
          </p:nvSpPr>
          <p:spPr bwMode="auto">
            <a:xfrm>
              <a:off x="2707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827" name="Rectangle 8"/>
            <p:cNvSpPr>
              <a:spLocks noChangeArrowheads="1"/>
            </p:cNvSpPr>
            <p:nvPr/>
          </p:nvSpPr>
          <p:spPr bwMode="auto">
            <a:xfrm>
              <a:off x="1919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828" name="Rectangle 9"/>
            <p:cNvSpPr>
              <a:spLocks noChangeArrowheads="1"/>
            </p:cNvSpPr>
            <p:nvPr/>
          </p:nvSpPr>
          <p:spPr bwMode="auto">
            <a:xfrm>
              <a:off x="2543" y="1396"/>
              <a:ext cx="2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829" name="Rectangle 10"/>
            <p:cNvSpPr>
              <a:spLocks noChangeArrowheads="1"/>
            </p:cNvSpPr>
            <p:nvPr/>
          </p:nvSpPr>
          <p:spPr bwMode="auto">
            <a:xfrm>
              <a:off x="2231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830" name="Rectangle 11"/>
            <p:cNvSpPr>
              <a:spLocks noChangeArrowheads="1"/>
            </p:cNvSpPr>
            <p:nvPr/>
          </p:nvSpPr>
          <p:spPr bwMode="auto">
            <a:xfrm>
              <a:off x="2075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831" name="Rectangle 12"/>
            <p:cNvSpPr>
              <a:spLocks noChangeArrowheads="1"/>
            </p:cNvSpPr>
            <p:nvPr/>
          </p:nvSpPr>
          <p:spPr bwMode="auto">
            <a:xfrm>
              <a:off x="2387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832" name="Rectangle 13"/>
            <p:cNvSpPr>
              <a:spLocks noChangeArrowheads="1"/>
            </p:cNvSpPr>
            <p:nvPr/>
          </p:nvSpPr>
          <p:spPr bwMode="auto">
            <a:xfrm>
              <a:off x="1939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31" name="Line 14"/>
          <p:cNvSpPr>
            <a:spLocks noChangeShapeType="1"/>
          </p:cNvSpPr>
          <p:nvPr/>
        </p:nvSpPr>
        <p:spPr bwMode="auto">
          <a:xfrm flipV="1">
            <a:off x="2524125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 flipV="1">
            <a:off x="2646363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16"/>
          <p:cNvSpPr>
            <a:spLocks noChangeShapeType="1"/>
          </p:cNvSpPr>
          <p:nvPr/>
        </p:nvSpPr>
        <p:spPr bwMode="auto">
          <a:xfrm flipV="1">
            <a:off x="2894013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7"/>
          <p:cNvSpPr>
            <a:spLocks noChangeShapeType="1"/>
          </p:cNvSpPr>
          <p:nvPr/>
        </p:nvSpPr>
        <p:spPr bwMode="auto">
          <a:xfrm flipV="1">
            <a:off x="3017838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5" name="Group 18"/>
          <p:cNvGrpSpPr>
            <a:grpSpLocks/>
          </p:cNvGrpSpPr>
          <p:nvPr/>
        </p:nvGrpSpPr>
        <p:grpSpPr bwMode="auto">
          <a:xfrm>
            <a:off x="2162175" y="2155825"/>
            <a:ext cx="1114425" cy="3505200"/>
            <a:chOff x="1680" y="1392"/>
            <a:chExt cx="864" cy="2208"/>
          </a:xfrm>
        </p:grpSpPr>
        <p:sp>
          <p:nvSpPr>
            <p:cNvPr id="26823" name="Freeform 19"/>
            <p:cNvSpPr>
              <a:spLocks/>
            </p:cNvSpPr>
            <p:nvPr/>
          </p:nvSpPr>
          <p:spPr bwMode="auto">
            <a:xfrm>
              <a:off x="2496" y="1392"/>
              <a:ext cx="48" cy="2208"/>
            </a:xfrm>
            <a:custGeom>
              <a:avLst/>
              <a:gdLst>
                <a:gd name="T0" fmla="*/ 48 w 48"/>
                <a:gd name="T1" fmla="*/ 0 h 2208"/>
                <a:gd name="T2" fmla="*/ 48 w 48"/>
                <a:gd name="T3" fmla="*/ 336 h 2208"/>
                <a:gd name="T4" fmla="*/ 0 w 48"/>
                <a:gd name="T5" fmla="*/ 384 h 2208"/>
                <a:gd name="T6" fmla="*/ 0 w 48"/>
                <a:gd name="T7" fmla="*/ 1824 h 2208"/>
                <a:gd name="T8" fmla="*/ 48 w 48"/>
                <a:gd name="T9" fmla="*/ 1872 h 2208"/>
                <a:gd name="T10" fmla="*/ 48 w 48"/>
                <a:gd name="T11" fmla="*/ 2208 h 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08"/>
                <a:gd name="T20" fmla="*/ 48 w 48"/>
                <a:gd name="T21" fmla="*/ 2208 h 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08">
                  <a:moveTo>
                    <a:pt x="48" y="0"/>
                  </a:moveTo>
                  <a:lnTo>
                    <a:pt x="48" y="336"/>
                  </a:lnTo>
                  <a:lnTo>
                    <a:pt x="0" y="384"/>
                  </a:lnTo>
                  <a:lnTo>
                    <a:pt x="0" y="1824"/>
                  </a:lnTo>
                  <a:lnTo>
                    <a:pt x="48" y="1872"/>
                  </a:lnTo>
                  <a:lnTo>
                    <a:pt x="48" y="2208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Freeform 20"/>
            <p:cNvSpPr>
              <a:spLocks/>
            </p:cNvSpPr>
            <p:nvPr/>
          </p:nvSpPr>
          <p:spPr bwMode="auto">
            <a:xfrm>
              <a:off x="1680" y="1728"/>
              <a:ext cx="144" cy="1872"/>
            </a:xfrm>
            <a:custGeom>
              <a:avLst/>
              <a:gdLst>
                <a:gd name="T0" fmla="*/ 0 w 144"/>
                <a:gd name="T1" fmla="*/ 0 h 1872"/>
                <a:gd name="T2" fmla="*/ 96 w 144"/>
                <a:gd name="T3" fmla="*/ 0 h 1872"/>
                <a:gd name="T4" fmla="*/ 144 w 144"/>
                <a:gd name="T5" fmla="*/ 48 h 1872"/>
                <a:gd name="T6" fmla="*/ 144 w 144"/>
                <a:gd name="T7" fmla="*/ 1488 h 1872"/>
                <a:gd name="T8" fmla="*/ 96 w 144"/>
                <a:gd name="T9" fmla="*/ 1536 h 1872"/>
                <a:gd name="T10" fmla="*/ 96 w 144"/>
                <a:gd name="T11" fmla="*/ 1872 h 1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872"/>
                <a:gd name="T20" fmla="*/ 144 w 144"/>
                <a:gd name="T21" fmla="*/ 1872 h 18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872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88"/>
                  </a:lnTo>
                  <a:lnTo>
                    <a:pt x="96" y="1536"/>
                  </a:lnTo>
                  <a:lnTo>
                    <a:pt x="96" y="1872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Freeform 21"/>
            <p:cNvSpPr>
              <a:spLocks/>
            </p:cNvSpPr>
            <p:nvPr/>
          </p:nvSpPr>
          <p:spPr bwMode="auto">
            <a:xfrm>
              <a:off x="1680" y="1392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96 w 96"/>
                <a:gd name="T3" fmla="*/ 240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lnTo>
                    <a:pt x="96" y="240"/>
                  </a:lnTo>
                  <a:lnTo>
                    <a:pt x="0" y="240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3190" name="Arc 22"/>
          <p:cNvSpPr>
            <a:spLocks/>
          </p:cNvSpPr>
          <p:nvPr/>
        </p:nvSpPr>
        <p:spPr bwMode="auto">
          <a:xfrm>
            <a:off x="3027363" y="4464050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91" name="Arc 23"/>
          <p:cNvSpPr>
            <a:spLocks/>
          </p:cNvSpPr>
          <p:nvPr/>
        </p:nvSpPr>
        <p:spPr bwMode="auto">
          <a:xfrm flipH="1">
            <a:off x="2408238" y="4921250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92" name="Arc 24"/>
          <p:cNvSpPr>
            <a:spLocks/>
          </p:cNvSpPr>
          <p:nvPr/>
        </p:nvSpPr>
        <p:spPr bwMode="auto">
          <a:xfrm>
            <a:off x="2655888" y="3702050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93" name="Arc 25"/>
          <p:cNvSpPr>
            <a:spLocks/>
          </p:cNvSpPr>
          <p:nvPr/>
        </p:nvSpPr>
        <p:spPr bwMode="auto">
          <a:xfrm flipH="1">
            <a:off x="2779713" y="3092450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727200" y="5594350"/>
            <a:ext cx="1423988" cy="533400"/>
            <a:chOff x="1451" y="3580"/>
            <a:chExt cx="1196" cy="336"/>
          </a:xfrm>
        </p:grpSpPr>
        <p:sp>
          <p:nvSpPr>
            <p:cNvPr id="26816" name="Line 27"/>
            <p:cNvSpPr>
              <a:spLocks noChangeShapeType="1"/>
            </p:cNvSpPr>
            <p:nvPr/>
          </p:nvSpPr>
          <p:spPr bwMode="auto">
            <a:xfrm flipV="1">
              <a:off x="2335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Line 28"/>
            <p:cNvSpPr>
              <a:spLocks noChangeShapeType="1"/>
            </p:cNvSpPr>
            <p:nvPr/>
          </p:nvSpPr>
          <p:spPr bwMode="auto">
            <a:xfrm flipV="1">
              <a:off x="2647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Line 29"/>
            <p:cNvSpPr>
              <a:spLocks noChangeShapeType="1"/>
            </p:cNvSpPr>
            <p:nvPr/>
          </p:nvSpPr>
          <p:spPr bwMode="auto">
            <a:xfrm flipV="1">
              <a:off x="2023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Arc 30"/>
            <p:cNvSpPr>
              <a:spLocks/>
            </p:cNvSpPr>
            <p:nvPr/>
          </p:nvSpPr>
          <p:spPr bwMode="auto">
            <a:xfrm rot="-5400000" flipH="1" flipV="1">
              <a:off x="2135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0" name="Arc 31"/>
            <p:cNvSpPr>
              <a:spLocks/>
            </p:cNvSpPr>
            <p:nvPr/>
          </p:nvSpPr>
          <p:spPr bwMode="auto">
            <a:xfrm rot="-5400000" flipH="1" flipV="1">
              <a:off x="2447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1" name="Arc 32"/>
            <p:cNvSpPr>
              <a:spLocks/>
            </p:cNvSpPr>
            <p:nvPr/>
          </p:nvSpPr>
          <p:spPr bwMode="auto">
            <a:xfrm rot="-5400000" flipH="1" flipV="1">
              <a:off x="1823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2" name="Line 33"/>
            <p:cNvSpPr>
              <a:spLocks noChangeShapeType="1"/>
            </p:cNvSpPr>
            <p:nvPr/>
          </p:nvSpPr>
          <p:spPr bwMode="auto">
            <a:xfrm flipH="1">
              <a:off x="1451" y="3916"/>
              <a:ext cx="988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720850" y="1701800"/>
            <a:ext cx="1238250" cy="533400"/>
            <a:chOff x="1451" y="1084"/>
            <a:chExt cx="1040" cy="336"/>
          </a:xfrm>
        </p:grpSpPr>
        <p:sp>
          <p:nvSpPr>
            <p:cNvPr id="26811" name="Line 35"/>
            <p:cNvSpPr>
              <a:spLocks noChangeShapeType="1"/>
            </p:cNvSpPr>
            <p:nvPr/>
          </p:nvSpPr>
          <p:spPr bwMode="auto">
            <a:xfrm flipV="1">
              <a:off x="2179" y="1276"/>
              <a:ext cx="0" cy="144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Line 36"/>
            <p:cNvSpPr>
              <a:spLocks noChangeShapeType="1"/>
            </p:cNvSpPr>
            <p:nvPr/>
          </p:nvSpPr>
          <p:spPr bwMode="auto">
            <a:xfrm flipV="1">
              <a:off x="2491" y="1276"/>
              <a:ext cx="0" cy="144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Arc 37"/>
            <p:cNvSpPr>
              <a:spLocks/>
            </p:cNvSpPr>
            <p:nvPr/>
          </p:nvSpPr>
          <p:spPr bwMode="auto">
            <a:xfrm rot="16200000" flipV="1">
              <a:off x="1979" y="107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4" name="Arc 38"/>
            <p:cNvSpPr>
              <a:spLocks/>
            </p:cNvSpPr>
            <p:nvPr/>
          </p:nvSpPr>
          <p:spPr bwMode="auto">
            <a:xfrm rot="16200000" flipV="1">
              <a:off x="2291" y="107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5" name="Line 39"/>
            <p:cNvSpPr>
              <a:spLocks noChangeShapeType="1"/>
            </p:cNvSpPr>
            <p:nvPr/>
          </p:nvSpPr>
          <p:spPr bwMode="auto">
            <a:xfrm flipH="1">
              <a:off x="1451" y="1084"/>
              <a:ext cx="832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3208" name="Arc 40"/>
          <p:cNvSpPr>
            <a:spLocks/>
          </p:cNvSpPr>
          <p:nvPr/>
        </p:nvSpPr>
        <p:spPr bwMode="auto">
          <a:xfrm flipH="1" flipV="1">
            <a:off x="2965450" y="4006850"/>
            <a:ext cx="61913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209" name="Arc 41"/>
          <p:cNvSpPr>
            <a:spLocks/>
          </p:cNvSpPr>
          <p:nvPr/>
        </p:nvSpPr>
        <p:spPr bwMode="auto">
          <a:xfrm flipV="1">
            <a:off x="2532063" y="4464050"/>
            <a:ext cx="61912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210" name="Arc 42"/>
          <p:cNvSpPr>
            <a:spLocks/>
          </p:cNvSpPr>
          <p:nvPr/>
        </p:nvSpPr>
        <p:spPr bwMode="auto">
          <a:xfrm flipH="1" flipV="1">
            <a:off x="2593975" y="3244850"/>
            <a:ext cx="61913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211" name="Arc 43"/>
          <p:cNvSpPr>
            <a:spLocks/>
          </p:cNvSpPr>
          <p:nvPr/>
        </p:nvSpPr>
        <p:spPr bwMode="auto">
          <a:xfrm flipV="1">
            <a:off x="2903538" y="2635250"/>
            <a:ext cx="61912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Text Box 44"/>
          <p:cNvSpPr txBox="1">
            <a:spLocks noChangeArrowheads="1"/>
          </p:cNvSpPr>
          <p:nvPr/>
        </p:nvSpPr>
        <p:spPr bwMode="auto">
          <a:xfrm>
            <a:off x="234950" y="1219200"/>
            <a:ext cx="1441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r>
              <a:rPr lang="en-US" altLang="en-US" sz="2400" b="1" dirty="0">
                <a:solidFill>
                  <a:srgbClr val="3333FF"/>
                </a:solidFill>
                <a:latin typeface="Calibri" panose="020F0502020204030204" pitchFamily="34" charset="0"/>
              </a:rPr>
              <a:t>Treated</a:t>
            </a:r>
            <a:br>
              <a:rPr lang="en-US" altLang="en-US" sz="2400" b="1" dirty="0">
                <a:solidFill>
                  <a:srgbClr val="3333FF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3333FF"/>
                </a:solidFill>
                <a:latin typeface="Calibri" panose="020F0502020204030204" pitchFamily="34" charset="0"/>
              </a:rPr>
              <a:t>Water Outlet</a:t>
            </a:r>
          </a:p>
        </p:txBody>
      </p:sp>
      <p:sp>
        <p:nvSpPr>
          <p:cNvPr id="26647" name="Text Box 45"/>
          <p:cNvSpPr txBox="1">
            <a:spLocks noChangeArrowheads="1"/>
          </p:cNvSpPr>
          <p:nvPr/>
        </p:nvSpPr>
        <p:spPr bwMode="auto">
          <a:xfrm>
            <a:off x="152400" y="5622925"/>
            <a:ext cx="150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Raw</a:t>
            </a:r>
          </a:p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Water Inlet</a:t>
            </a:r>
          </a:p>
        </p:txBody>
      </p:sp>
      <p:pic>
        <p:nvPicPr>
          <p:cNvPr id="26650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575" y="3783013"/>
            <a:ext cx="49530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7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90" grpId="0" animBg="1"/>
      <p:bldP spid="903191" grpId="0" animBg="1"/>
      <p:bldP spid="903192" grpId="0" animBg="1"/>
      <p:bldP spid="903193" grpId="0" animBg="1"/>
      <p:bldP spid="903208" grpId="0" animBg="1"/>
      <p:bldP spid="903209" grpId="0" animBg="1"/>
      <p:bldP spid="903210" grpId="0" animBg="1"/>
      <p:bldP spid="9032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 descr="PI Connections Water vertical crop 3"/>
          <p:cNvSpPr>
            <a:spLocks/>
          </p:cNvSpPr>
          <p:nvPr/>
        </p:nvSpPr>
        <p:spPr bwMode="auto">
          <a:xfrm>
            <a:off x="2159000" y="2468563"/>
            <a:ext cx="1116013" cy="3192462"/>
          </a:xfrm>
          <a:custGeom>
            <a:avLst/>
            <a:gdLst>
              <a:gd name="T0" fmla="*/ 2147483646 w 938"/>
              <a:gd name="T1" fmla="*/ 0 h 2011"/>
              <a:gd name="T2" fmla="*/ 2147483646 w 938"/>
              <a:gd name="T3" fmla="*/ 2147483646 h 2011"/>
              <a:gd name="T4" fmla="*/ 2147483646 w 938"/>
              <a:gd name="T5" fmla="*/ 2147483646 h 2011"/>
              <a:gd name="T6" fmla="*/ 2147483646 w 938"/>
              <a:gd name="T7" fmla="*/ 2147483646 h 2011"/>
              <a:gd name="T8" fmla="*/ 2147483646 w 938"/>
              <a:gd name="T9" fmla="*/ 2147483646 h 2011"/>
              <a:gd name="T10" fmla="*/ 2147483646 w 938"/>
              <a:gd name="T11" fmla="*/ 2147483646 h 2011"/>
              <a:gd name="T12" fmla="*/ 2147483646 w 938"/>
              <a:gd name="T13" fmla="*/ 2147483646 h 2011"/>
              <a:gd name="T14" fmla="*/ 2147483646 w 938"/>
              <a:gd name="T15" fmla="*/ 2147483646 h 2011"/>
              <a:gd name="T16" fmla="*/ 2147483646 w 938"/>
              <a:gd name="T17" fmla="*/ 2147483646 h 2011"/>
              <a:gd name="T18" fmla="*/ 2147483646 w 938"/>
              <a:gd name="T19" fmla="*/ 2147483646 h 2011"/>
              <a:gd name="T20" fmla="*/ 2147483646 w 938"/>
              <a:gd name="T21" fmla="*/ 2147483646 h 2011"/>
              <a:gd name="T22" fmla="*/ 2147483646 w 938"/>
              <a:gd name="T23" fmla="*/ 2147483646 h 2011"/>
              <a:gd name="T24" fmla="*/ 0 w 938"/>
              <a:gd name="T25" fmla="*/ 2147483646 h 2011"/>
              <a:gd name="T26" fmla="*/ 0 w 938"/>
              <a:gd name="T27" fmla="*/ 2147483646 h 2011"/>
              <a:gd name="T28" fmla="*/ 2147483646 w 938"/>
              <a:gd name="T29" fmla="*/ 2147483646 h 2011"/>
              <a:gd name="T30" fmla="*/ 2147483646 w 938"/>
              <a:gd name="T31" fmla="*/ 0 h 20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38"/>
              <a:gd name="T49" fmla="*/ 0 h 2011"/>
              <a:gd name="T50" fmla="*/ 938 w 938"/>
              <a:gd name="T51" fmla="*/ 2011 h 20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38" h="2011">
                <a:moveTo>
                  <a:pt x="100" y="0"/>
                </a:moveTo>
                <a:lnTo>
                  <a:pt x="936" y="2"/>
                </a:lnTo>
                <a:lnTo>
                  <a:pt x="936" y="139"/>
                </a:lnTo>
                <a:lnTo>
                  <a:pt x="884" y="201"/>
                </a:lnTo>
                <a:lnTo>
                  <a:pt x="880" y="1633"/>
                </a:lnTo>
                <a:lnTo>
                  <a:pt x="938" y="1689"/>
                </a:lnTo>
                <a:lnTo>
                  <a:pt x="938" y="2011"/>
                </a:lnTo>
                <a:lnTo>
                  <a:pt x="100" y="2009"/>
                </a:lnTo>
                <a:lnTo>
                  <a:pt x="98" y="1691"/>
                </a:lnTo>
                <a:lnTo>
                  <a:pt x="158" y="1629"/>
                </a:lnTo>
                <a:lnTo>
                  <a:pt x="154" y="195"/>
                </a:lnTo>
                <a:lnTo>
                  <a:pt x="100" y="141"/>
                </a:lnTo>
                <a:lnTo>
                  <a:pt x="0" y="141"/>
                </a:lnTo>
                <a:lnTo>
                  <a:pt x="0" y="44"/>
                </a:lnTo>
                <a:lnTo>
                  <a:pt x="100" y="45"/>
                </a:lnTo>
                <a:lnTo>
                  <a:pt x="10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346325" y="2408238"/>
            <a:ext cx="928688" cy="3048000"/>
            <a:chOff x="1478" y="1517"/>
            <a:chExt cx="585" cy="1920"/>
          </a:xfrm>
        </p:grpSpPr>
        <p:grpSp>
          <p:nvGrpSpPr>
            <p:cNvPr id="28005" name="Group 4"/>
            <p:cNvGrpSpPr>
              <a:grpSpLocks/>
            </p:cNvGrpSpPr>
            <p:nvPr/>
          </p:nvGrpSpPr>
          <p:grpSpPr bwMode="auto">
            <a:xfrm>
              <a:off x="1478" y="1517"/>
              <a:ext cx="368" cy="1920"/>
              <a:chOff x="1478" y="1517"/>
              <a:chExt cx="368" cy="1920"/>
            </a:xfrm>
          </p:grpSpPr>
          <p:pic>
            <p:nvPicPr>
              <p:cNvPr id="28010" name="Picture 5" descr="bubbles (transperent) rising divide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" y="1887"/>
                <a:ext cx="259" cy="1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11" name="Picture 6" descr="bubbles (transperent) rising divide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" y="1956"/>
                <a:ext cx="259" cy="1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12" name="Picture 7" descr="bubbles (transperent) rising divide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8" y="1517"/>
                <a:ext cx="259" cy="1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006" name="Group 8"/>
            <p:cNvGrpSpPr>
              <a:grpSpLocks/>
            </p:cNvGrpSpPr>
            <p:nvPr/>
          </p:nvGrpSpPr>
          <p:grpSpPr bwMode="auto">
            <a:xfrm>
              <a:off x="1696" y="1517"/>
              <a:ext cx="367" cy="1920"/>
              <a:chOff x="1696" y="1517"/>
              <a:chExt cx="367" cy="1920"/>
            </a:xfrm>
          </p:grpSpPr>
          <p:pic>
            <p:nvPicPr>
              <p:cNvPr id="28007" name="Picture 9" descr="bubbles (transperent) rising divide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6" y="1887"/>
                <a:ext cx="258" cy="1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08" name="Picture 10" descr="bubbles (transperent) rising divide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5" y="1956"/>
                <a:ext cx="258" cy="1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09" name="Picture 11" descr="bubbles (transperent) rising divider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6" y="1517"/>
                <a:ext cx="258" cy="1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2524125" y="2162175"/>
            <a:ext cx="122238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2894013" y="2162175"/>
            <a:ext cx="123825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7654" name="Group 14"/>
          <p:cNvGrpSpPr>
            <a:grpSpLocks/>
          </p:cNvGrpSpPr>
          <p:nvPr/>
        </p:nvGrpSpPr>
        <p:grpSpPr bwMode="auto">
          <a:xfrm>
            <a:off x="2276475" y="2165350"/>
            <a:ext cx="1000125" cy="3492500"/>
            <a:chOff x="1919" y="1396"/>
            <a:chExt cx="840" cy="2200"/>
          </a:xfrm>
        </p:grpSpPr>
        <p:sp>
          <p:nvSpPr>
            <p:cNvPr id="27998" name="Rectangle 15"/>
            <p:cNvSpPr>
              <a:spLocks noChangeArrowheads="1"/>
            </p:cNvSpPr>
            <p:nvPr/>
          </p:nvSpPr>
          <p:spPr bwMode="auto">
            <a:xfrm>
              <a:off x="2707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999" name="Rectangle 16"/>
            <p:cNvSpPr>
              <a:spLocks noChangeArrowheads="1"/>
            </p:cNvSpPr>
            <p:nvPr/>
          </p:nvSpPr>
          <p:spPr bwMode="auto">
            <a:xfrm>
              <a:off x="1919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000" name="Rectangle 17"/>
            <p:cNvSpPr>
              <a:spLocks noChangeArrowheads="1"/>
            </p:cNvSpPr>
            <p:nvPr/>
          </p:nvSpPr>
          <p:spPr bwMode="auto">
            <a:xfrm>
              <a:off x="2543" y="1396"/>
              <a:ext cx="2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001" name="Rectangle 18"/>
            <p:cNvSpPr>
              <a:spLocks noChangeArrowheads="1"/>
            </p:cNvSpPr>
            <p:nvPr/>
          </p:nvSpPr>
          <p:spPr bwMode="auto">
            <a:xfrm>
              <a:off x="2231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002" name="Rectangle 19"/>
            <p:cNvSpPr>
              <a:spLocks noChangeArrowheads="1"/>
            </p:cNvSpPr>
            <p:nvPr/>
          </p:nvSpPr>
          <p:spPr bwMode="auto">
            <a:xfrm>
              <a:off x="2075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003" name="Rectangle 20"/>
            <p:cNvSpPr>
              <a:spLocks noChangeArrowheads="1"/>
            </p:cNvSpPr>
            <p:nvPr/>
          </p:nvSpPr>
          <p:spPr bwMode="auto">
            <a:xfrm>
              <a:off x="2387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004" name="Rectangle 21"/>
            <p:cNvSpPr>
              <a:spLocks noChangeArrowheads="1"/>
            </p:cNvSpPr>
            <p:nvPr/>
          </p:nvSpPr>
          <p:spPr bwMode="auto">
            <a:xfrm>
              <a:off x="1939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655" name="Line 22"/>
          <p:cNvSpPr>
            <a:spLocks noChangeShapeType="1"/>
          </p:cNvSpPr>
          <p:nvPr/>
        </p:nvSpPr>
        <p:spPr bwMode="auto">
          <a:xfrm flipV="1">
            <a:off x="2524125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23"/>
          <p:cNvSpPr>
            <a:spLocks noChangeShapeType="1"/>
          </p:cNvSpPr>
          <p:nvPr/>
        </p:nvSpPr>
        <p:spPr bwMode="auto">
          <a:xfrm flipV="1">
            <a:off x="2646363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24"/>
          <p:cNvSpPr>
            <a:spLocks noChangeShapeType="1"/>
          </p:cNvSpPr>
          <p:nvPr/>
        </p:nvSpPr>
        <p:spPr bwMode="auto">
          <a:xfrm flipV="1">
            <a:off x="2894013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25"/>
          <p:cNvSpPr>
            <a:spLocks noChangeShapeType="1"/>
          </p:cNvSpPr>
          <p:nvPr/>
        </p:nvSpPr>
        <p:spPr bwMode="auto">
          <a:xfrm flipV="1">
            <a:off x="3017838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9" name="Group 26"/>
          <p:cNvGrpSpPr>
            <a:grpSpLocks/>
          </p:cNvGrpSpPr>
          <p:nvPr/>
        </p:nvGrpSpPr>
        <p:grpSpPr bwMode="auto">
          <a:xfrm>
            <a:off x="2159000" y="2159000"/>
            <a:ext cx="1114425" cy="3505200"/>
            <a:chOff x="1680" y="1392"/>
            <a:chExt cx="864" cy="2208"/>
          </a:xfrm>
        </p:grpSpPr>
        <p:sp>
          <p:nvSpPr>
            <p:cNvPr id="27995" name="Freeform 27"/>
            <p:cNvSpPr>
              <a:spLocks/>
            </p:cNvSpPr>
            <p:nvPr/>
          </p:nvSpPr>
          <p:spPr bwMode="auto">
            <a:xfrm>
              <a:off x="2496" y="1392"/>
              <a:ext cx="48" cy="2208"/>
            </a:xfrm>
            <a:custGeom>
              <a:avLst/>
              <a:gdLst>
                <a:gd name="T0" fmla="*/ 48 w 48"/>
                <a:gd name="T1" fmla="*/ 0 h 2208"/>
                <a:gd name="T2" fmla="*/ 48 w 48"/>
                <a:gd name="T3" fmla="*/ 336 h 2208"/>
                <a:gd name="T4" fmla="*/ 0 w 48"/>
                <a:gd name="T5" fmla="*/ 384 h 2208"/>
                <a:gd name="T6" fmla="*/ 0 w 48"/>
                <a:gd name="T7" fmla="*/ 1824 h 2208"/>
                <a:gd name="T8" fmla="*/ 48 w 48"/>
                <a:gd name="T9" fmla="*/ 1872 h 2208"/>
                <a:gd name="T10" fmla="*/ 48 w 48"/>
                <a:gd name="T11" fmla="*/ 2208 h 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08"/>
                <a:gd name="T20" fmla="*/ 48 w 48"/>
                <a:gd name="T21" fmla="*/ 2208 h 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08">
                  <a:moveTo>
                    <a:pt x="48" y="0"/>
                  </a:moveTo>
                  <a:lnTo>
                    <a:pt x="48" y="336"/>
                  </a:lnTo>
                  <a:lnTo>
                    <a:pt x="0" y="384"/>
                  </a:lnTo>
                  <a:lnTo>
                    <a:pt x="0" y="1824"/>
                  </a:lnTo>
                  <a:lnTo>
                    <a:pt x="48" y="1872"/>
                  </a:lnTo>
                  <a:lnTo>
                    <a:pt x="48" y="2208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6" name="Freeform 28"/>
            <p:cNvSpPr>
              <a:spLocks/>
            </p:cNvSpPr>
            <p:nvPr/>
          </p:nvSpPr>
          <p:spPr bwMode="auto">
            <a:xfrm>
              <a:off x="1680" y="1728"/>
              <a:ext cx="144" cy="1872"/>
            </a:xfrm>
            <a:custGeom>
              <a:avLst/>
              <a:gdLst>
                <a:gd name="T0" fmla="*/ 0 w 144"/>
                <a:gd name="T1" fmla="*/ 0 h 1872"/>
                <a:gd name="T2" fmla="*/ 96 w 144"/>
                <a:gd name="T3" fmla="*/ 0 h 1872"/>
                <a:gd name="T4" fmla="*/ 144 w 144"/>
                <a:gd name="T5" fmla="*/ 48 h 1872"/>
                <a:gd name="T6" fmla="*/ 144 w 144"/>
                <a:gd name="T7" fmla="*/ 1488 h 1872"/>
                <a:gd name="T8" fmla="*/ 96 w 144"/>
                <a:gd name="T9" fmla="*/ 1536 h 1872"/>
                <a:gd name="T10" fmla="*/ 96 w 144"/>
                <a:gd name="T11" fmla="*/ 1872 h 1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872"/>
                <a:gd name="T20" fmla="*/ 144 w 144"/>
                <a:gd name="T21" fmla="*/ 1872 h 18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872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88"/>
                  </a:lnTo>
                  <a:lnTo>
                    <a:pt x="96" y="1536"/>
                  </a:lnTo>
                  <a:lnTo>
                    <a:pt x="96" y="1872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7" name="Freeform 29"/>
            <p:cNvSpPr>
              <a:spLocks/>
            </p:cNvSpPr>
            <p:nvPr/>
          </p:nvSpPr>
          <p:spPr bwMode="auto">
            <a:xfrm>
              <a:off x="1680" y="1392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96 w 96"/>
                <a:gd name="T3" fmla="*/ 240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lnTo>
                    <a:pt x="96" y="240"/>
                  </a:lnTo>
                  <a:lnTo>
                    <a:pt x="0" y="240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</a:rPr>
              <a:t>BACKWASH</a:t>
            </a:r>
          </a:p>
        </p:txBody>
      </p:sp>
      <p:sp>
        <p:nvSpPr>
          <p:cNvPr id="27661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3599769" y="1194481"/>
            <a:ext cx="4935537" cy="278765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Unique backwash</a:t>
            </a:r>
            <a:b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with water and air</a:t>
            </a:r>
            <a:b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followed by backwash with water </a:t>
            </a:r>
          </a:p>
          <a:p>
            <a:pPr eaLnBrk="1" hangingPunct="1">
              <a:spcBef>
                <a:spcPct val="15000"/>
              </a:spcBef>
            </a:pPr>
            <a:endParaRPr lang="en-US" altLang="en-US" sz="2400" dirty="0">
              <a:solidFill>
                <a:srgbClr val="004487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Reduced Wastewater Volumes</a:t>
            </a:r>
          </a:p>
        </p:txBody>
      </p:sp>
      <p:sp>
        <p:nvSpPr>
          <p:cNvPr id="27662" name="Text Box 32"/>
          <p:cNvSpPr txBox="1">
            <a:spLocks noChangeArrowheads="1"/>
          </p:cNvSpPr>
          <p:nvPr/>
        </p:nvSpPr>
        <p:spPr bwMode="auto">
          <a:xfrm>
            <a:off x="57150" y="2270125"/>
            <a:ext cx="1608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Wastewater Outlet</a:t>
            </a:r>
          </a:p>
        </p:txBody>
      </p:sp>
      <p:sp>
        <p:nvSpPr>
          <p:cNvPr id="27663" name="Line 33"/>
          <p:cNvSpPr>
            <a:spLocks noChangeShapeType="1"/>
          </p:cNvSpPr>
          <p:nvPr/>
        </p:nvSpPr>
        <p:spPr bwMode="auto">
          <a:xfrm flipH="1">
            <a:off x="1727200" y="2616200"/>
            <a:ext cx="619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50" name="Arc 34"/>
          <p:cNvSpPr>
            <a:spLocks/>
          </p:cNvSpPr>
          <p:nvPr/>
        </p:nvSpPr>
        <p:spPr bwMode="auto">
          <a:xfrm flipV="1">
            <a:off x="3027363" y="4389438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1" name="Arc 35"/>
          <p:cNvSpPr>
            <a:spLocks/>
          </p:cNvSpPr>
          <p:nvPr/>
        </p:nvSpPr>
        <p:spPr bwMode="auto">
          <a:xfrm flipH="1" flipV="1">
            <a:off x="2408238" y="4846638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2" name="Arc 36"/>
          <p:cNvSpPr>
            <a:spLocks/>
          </p:cNvSpPr>
          <p:nvPr/>
        </p:nvSpPr>
        <p:spPr bwMode="auto">
          <a:xfrm flipV="1">
            <a:off x="2655888" y="3627438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3" name="Arc 37"/>
          <p:cNvSpPr>
            <a:spLocks/>
          </p:cNvSpPr>
          <p:nvPr/>
        </p:nvSpPr>
        <p:spPr bwMode="auto">
          <a:xfrm flipH="1" flipV="1">
            <a:off x="2779713" y="3017838"/>
            <a:ext cx="123825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4" name="Arc 38"/>
          <p:cNvSpPr>
            <a:spLocks/>
          </p:cNvSpPr>
          <p:nvPr/>
        </p:nvSpPr>
        <p:spPr bwMode="auto">
          <a:xfrm flipH="1" flipV="1">
            <a:off x="2965450" y="4389438"/>
            <a:ext cx="61913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5" name="Arc 39"/>
          <p:cNvSpPr>
            <a:spLocks/>
          </p:cNvSpPr>
          <p:nvPr/>
        </p:nvSpPr>
        <p:spPr bwMode="auto">
          <a:xfrm flipV="1">
            <a:off x="2532063" y="4846638"/>
            <a:ext cx="61912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6" name="Arc 40"/>
          <p:cNvSpPr>
            <a:spLocks/>
          </p:cNvSpPr>
          <p:nvPr/>
        </p:nvSpPr>
        <p:spPr bwMode="auto">
          <a:xfrm flipH="1" flipV="1">
            <a:off x="2593975" y="3627438"/>
            <a:ext cx="61913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57" name="Arc 41"/>
          <p:cNvSpPr>
            <a:spLocks/>
          </p:cNvSpPr>
          <p:nvPr/>
        </p:nvSpPr>
        <p:spPr bwMode="auto">
          <a:xfrm flipV="1">
            <a:off x="2903538" y="3017838"/>
            <a:ext cx="61912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Text Box 42"/>
          <p:cNvSpPr txBox="1">
            <a:spLocks noChangeArrowheads="1"/>
          </p:cNvSpPr>
          <p:nvPr/>
        </p:nvSpPr>
        <p:spPr bwMode="auto">
          <a:xfrm>
            <a:off x="488950" y="5622925"/>
            <a:ext cx="1171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endParaRPr lang="en-US" altLang="en-US" sz="2000" b="1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en-US" altLang="en-US" sz="2000" b="1">
                <a:solidFill>
                  <a:srgbClr val="3333FF"/>
                </a:solidFill>
                <a:latin typeface="Arial" panose="020B0604020202020204" pitchFamily="34" charset="0"/>
              </a:rPr>
              <a:t>Air Inlet</a:t>
            </a:r>
          </a:p>
        </p:txBody>
      </p:sp>
      <p:sp>
        <p:nvSpPr>
          <p:cNvPr id="27673" name="Text Box 43"/>
          <p:cNvSpPr txBox="1">
            <a:spLocks noChangeArrowheads="1"/>
          </p:cNvSpPr>
          <p:nvPr/>
        </p:nvSpPr>
        <p:spPr bwMode="auto">
          <a:xfrm>
            <a:off x="171450" y="1219200"/>
            <a:ext cx="149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Treated</a:t>
            </a:r>
          </a:p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Water</a:t>
            </a:r>
          </a:p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Inlet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727200" y="5594350"/>
            <a:ext cx="1423988" cy="533400"/>
            <a:chOff x="1451" y="3580"/>
            <a:chExt cx="1196" cy="336"/>
          </a:xfrm>
        </p:grpSpPr>
        <p:sp>
          <p:nvSpPr>
            <p:cNvPr id="27988" name="Line 45"/>
            <p:cNvSpPr>
              <a:spLocks noChangeShapeType="1"/>
            </p:cNvSpPr>
            <p:nvPr/>
          </p:nvSpPr>
          <p:spPr bwMode="auto">
            <a:xfrm flipV="1">
              <a:off x="2335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89" name="Line 46"/>
            <p:cNvSpPr>
              <a:spLocks noChangeShapeType="1"/>
            </p:cNvSpPr>
            <p:nvPr/>
          </p:nvSpPr>
          <p:spPr bwMode="auto">
            <a:xfrm flipV="1">
              <a:off x="2647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0" name="Line 47"/>
            <p:cNvSpPr>
              <a:spLocks noChangeShapeType="1"/>
            </p:cNvSpPr>
            <p:nvPr/>
          </p:nvSpPr>
          <p:spPr bwMode="auto">
            <a:xfrm flipV="1">
              <a:off x="2023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91" name="Arc 48"/>
            <p:cNvSpPr>
              <a:spLocks/>
            </p:cNvSpPr>
            <p:nvPr/>
          </p:nvSpPr>
          <p:spPr bwMode="auto">
            <a:xfrm rot="-5400000" flipH="1" flipV="1">
              <a:off x="2135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2" name="Arc 49"/>
            <p:cNvSpPr>
              <a:spLocks/>
            </p:cNvSpPr>
            <p:nvPr/>
          </p:nvSpPr>
          <p:spPr bwMode="auto">
            <a:xfrm rot="-5400000" flipH="1" flipV="1">
              <a:off x="2447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3" name="Arc 50"/>
            <p:cNvSpPr>
              <a:spLocks/>
            </p:cNvSpPr>
            <p:nvPr/>
          </p:nvSpPr>
          <p:spPr bwMode="auto">
            <a:xfrm rot="-5400000" flipH="1" flipV="1">
              <a:off x="1823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4" name="Line 51"/>
            <p:cNvSpPr>
              <a:spLocks noChangeShapeType="1"/>
            </p:cNvSpPr>
            <p:nvPr/>
          </p:nvSpPr>
          <p:spPr bwMode="auto">
            <a:xfrm flipH="1">
              <a:off x="1451" y="3916"/>
              <a:ext cx="988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5268" name="Line 52"/>
          <p:cNvSpPr>
            <a:spLocks noChangeShapeType="1"/>
          </p:cNvSpPr>
          <p:nvPr/>
        </p:nvSpPr>
        <p:spPr bwMode="auto">
          <a:xfrm flipV="1">
            <a:off x="2587625" y="2006600"/>
            <a:ext cx="0" cy="228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69" name="Line 53"/>
          <p:cNvSpPr>
            <a:spLocks noChangeShapeType="1"/>
          </p:cNvSpPr>
          <p:nvPr/>
        </p:nvSpPr>
        <p:spPr bwMode="auto">
          <a:xfrm flipV="1">
            <a:off x="2959100" y="2006600"/>
            <a:ext cx="0" cy="228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70" name="Arc 54"/>
          <p:cNvSpPr>
            <a:spLocks/>
          </p:cNvSpPr>
          <p:nvPr/>
        </p:nvSpPr>
        <p:spPr bwMode="auto">
          <a:xfrm rot="16200000" flipV="1">
            <a:off x="2311400" y="1730375"/>
            <a:ext cx="304800" cy="2476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71" name="Arc 55"/>
          <p:cNvSpPr>
            <a:spLocks/>
          </p:cNvSpPr>
          <p:nvPr/>
        </p:nvSpPr>
        <p:spPr bwMode="auto">
          <a:xfrm rot="16200000" flipV="1">
            <a:off x="2682875" y="1730375"/>
            <a:ext cx="304800" cy="2476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72" name="Line 56"/>
          <p:cNvSpPr>
            <a:spLocks noChangeShapeType="1"/>
          </p:cNvSpPr>
          <p:nvPr/>
        </p:nvSpPr>
        <p:spPr bwMode="auto">
          <a:xfrm flipH="1">
            <a:off x="1720850" y="1701800"/>
            <a:ext cx="9906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82" name="Picture 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3894138"/>
            <a:ext cx="49371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25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50" grpId="0" animBg="1"/>
      <p:bldP spid="905251" grpId="0" animBg="1"/>
      <p:bldP spid="905252" grpId="0" animBg="1"/>
      <p:bldP spid="905253" grpId="0" animBg="1"/>
      <p:bldP spid="905254" grpId="0" animBg="1"/>
      <p:bldP spid="905255" grpId="0" animBg="1"/>
      <p:bldP spid="905256" grpId="0" animBg="1"/>
      <p:bldP spid="905257" grpId="0" animBg="1"/>
      <p:bldP spid="905268" grpId="0" animBg="1"/>
      <p:bldP spid="905269" grpId="0" animBg="1"/>
      <p:bldP spid="905270" grpId="0" animBg="1"/>
      <p:bldP spid="905271" grpId="0" animBg="1"/>
      <p:bldP spid="9052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alibri" panose="020F0502020204030204" pitchFamily="34" charset="0"/>
              </a:rPr>
              <a:t>Applications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84" y="6438311"/>
            <a:ext cx="9067800" cy="47625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latin typeface="Calibri" panose="020F0502020204030204" pitchFamily="34" charset="0"/>
                <a:ea typeface="ＭＳ Ｐゴシック" pitchFamily="34" charset="-128"/>
                <a:cs typeface="ＭＳ Ｐゴシック" charset="-128"/>
              </a:rPr>
              <a:t>Different Applications</a:t>
            </a:r>
            <a:endParaRPr lang="en-US" sz="2000" b="0" dirty="0">
              <a:latin typeface="Calibri" panose="020F0502020204030204" pitchFamily="34" charset="0"/>
              <a:ea typeface="ＭＳ Ｐゴシック" pitchFamily="34" charset="-128"/>
              <a:cs typeface="ＭＳ Ｐゴシック" charset="-128"/>
            </a:endParaRPr>
          </a:p>
          <a:p>
            <a:pPr>
              <a:defRPr/>
            </a:pPr>
            <a:endParaRPr lang="en-US" sz="2000" b="0" dirty="0">
              <a:latin typeface="Calibri" panose="020F0502020204030204" pitchFamily="34" charset="0"/>
              <a:ea typeface="ＭＳ Ｐゴシック" pitchFamily="34" charset="-128"/>
              <a:cs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1055" y="1116393"/>
            <a:ext cx="3333750" cy="2492375"/>
            <a:chOff x="2283505" y="4077683"/>
            <a:chExt cx="3333750" cy="2492375"/>
          </a:xfrm>
        </p:grpSpPr>
        <p:grpSp>
          <p:nvGrpSpPr>
            <p:cNvPr id="7" name="Group 1028"/>
            <p:cNvGrpSpPr>
              <a:grpSpLocks/>
            </p:cNvGrpSpPr>
            <p:nvPr/>
          </p:nvGrpSpPr>
          <p:grpSpPr bwMode="auto">
            <a:xfrm>
              <a:off x="3458255" y="4077683"/>
              <a:ext cx="2159000" cy="2492375"/>
              <a:chOff x="2926" y="1724"/>
              <a:chExt cx="1360" cy="1570"/>
            </a:xfrm>
          </p:grpSpPr>
          <p:sp>
            <p:nvSpPr>
              <p:cNvPr id="9" name="Text Box 1029"/>
              <p:cNvSpPr txBox="1">
                <a:spLocks noChangeArrowheads="1"/>
              </p:cNvSpPr>
              <p:nvPr/>
            </p:nvSpPr>
            <p:spPr bwMode="auto">
              <a:xfrm>
                <a:off x="3189" y="1724"/>
                <a:ext cx="8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33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333F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Wastewater</a:t>
                </a:r>
              </a:p>
            </p:txBody>
          </p:sp>
          <p:pic>
            <p:nvPicPr>
              <p:cNvPr id="10" name="Picture 1030" descr="waste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" y="1934"/>
                <a:ext cx="1360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036" descr="Industrial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505" y="4387850"/>
              <a:ext cx="2159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37"/>
          <p:cNvGrpSpPr>
            <a:grpSpLocks/>
          </p:cNvGrpSpPr>
          <p:nvPr/>
        </p:nvGrpSpPr>
        <p:grpSpPr bwMode="auto">
          <a:xfrm>
            <a:off x="6512884" y="1099039"/>
            <a:ext cx="2159000" cy="2492375"/>
            <a:chOff x="4332" y="1724"/>
            <a:chExt cx="1360" cy="1570"/>
          </a:xfrm>
        </p:grpSpPr>
        <p:sp>
          <p:nvSpPr>
            <p:cNvPr id="12" name="Text Box 1038"/>
            <p:cNvSpPr txBox="1">
              <a:spLocks noChangeArrowheads="1"/>
            </p:cNvSpPr>
            <p:nvPr/>
          </p:nvSpPr>
          <p:spPr bwMode="auto">
            <a:xfrm>
              <a:off x="4678" y="1724"/>
              <a:ext cx="6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prstClr val="black"/>
                  </a:solidFill>
                  <a:latin typeface="Calibri" panose="020F0502020204030204" pitchFamily="34" charset="0"/>
                </a:rPr>
                <a:t>Seawater</a:t>
              </a:r>
            </a:p>
          </p:txBody>
        </p:sp>
        <p:pic>
          <p:nvPicPr>
            <p:cNvPr id="13" name="Picture 1039" descr="Seawater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934"/>
              <a:ext cx="136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72690" y="1131698"/>
            <a:ext cx="1804511" cy="1999527"/>
            <a:chOff x="590551" y="1490662"/>
            <a:chExt cx="1411742" cy="2211890"/>
          </a:xfrm>
        </p:grpSpPr>
        <p:sp>
          <p:nvSpPr>
            <p:cNvPr id="15" name="Text Box 1032"/>
            <p:cNvSpPr txBox="1">
              <a:spLocks noChangeArrowheads="1"/>
            </p:cNvSpPr>
            <p:nvPr/>
          </p:nvSpPr>
          <p:spPr bwMode="auto">
            <a:xfrm>
              <a:off x="681446" y="1490662"/>
              <a:ext cx="1200922" cy="408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333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Surface Water</a:t>
              </a:r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551" y="1795462"/>
              <a:ext cx="1411742" cy="1907090"/>
            </a:xfrm>
            <a:prstGeom prst="rect">
              <a:avLst/>
            </a:prstGeom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427" y="3864522"/>
            <a:ext cx="3061256" cy="22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90" y="3144989"/>
            <a:ext cx="1804512" cy="143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 descr="PI Connections Water vertical crop 3"/>
          <p:cNvSpPr>
            <a:spLocks/>
          </p:cNvSpPr>
          <p:nvPr/>
        </p:nvSpPr>
        <p:spPr bwMode="auto">
          <a:xfrm>
            <a:off x="1982788" y="2060575"/>
            <a:ext cx="1116013" cy="3192462"/>
          </a:xfrm>
          <a:custGeom>
            <a:avLst/>
            <a:gdLst>
              <a:gd name="T0" fmla="*/ 2147483646 w 938"/>
              <a:gd name="T1" fmla="*/ 0 h 2011"/>
              <a:gd name="T2" fmla="*/ 2147483646 w 938"/>
              <a:gd name="T3" fmla="*/ 2147483646 h 2011"/>
              <a:gd name="T4" fmla="*/ 2147483646 w 938"/>
              <a:gd name="T5" fmla="*/ 2147483646 h 2011"/>
              <a:gd name="T6" fmla="*/ 2147483646 w 938"/>
              <a:gd name="T7" fmla="*/ 2147483646 h 2011"/>
              <a:gd name="T8" fmla="*/ 2147483646 w 938"/>
              <a:gd name="T9" fmla="*/ 2147483646 h 2011"/>
              <a:gd name="T10" fmla="*/ 2147483646 w 938"/>
              <a:gd name="T11" fmla="*/ 2147483646 h 2011"/>
              <a:gd name="T12" fmla="*/ 2147483646 w 938"/>
              <a:gd name="T13" fmla="*/ 2147483646 h 2011"/>
              <a:gd name="T14" fmla="*/ 2147483646 w 938"/>
              <a:gd name="T15" fmla="*/ 2147483646 h 2011"/>
              <a:gd name="T16" fmla="*/ 2147483646 w 938"/>
              <a:gd name="T17" fmla="*/ 2147483646 h 2011"/>
              <a:gd name="T18" fmla="*/ 2147483646 w 938"/>
              <a:gd name="T19" fmla="*/ 2147483646 h 2011"/>
              <a:gd name="T20" fmla="*/ 2147483646 w 938"/>
              <a:gd name="T21" fmla="*/ 2147483646 h 2011"/>
              <a:gd name="T22" fmla="*/ 2147483646 w 938"/>
              <a:gd name="T23" fmla="*/ 2147483646 h 2011"/>
              <a:gd name="T24" fmla="*/ 0 w 938"/>
              <a:gd name="T25" fmla="*/ 2147483646 h 2011"/>
              <a:gd name="T26" fmla="*/ 0 w 938"/>
              <a:gd name="T27" fmla="*/ 2147483646 h 2011"/>
              <a:gd name="T28" fmla="*/ 2147483646 w 938"/>
              <a:gd name="T29" fmla="*/ 2147483646 h 2011"/>
              <a:gd name="T30" fmla="*/ 2147483646 w 938"/>
              <a:gd name="T31" fmla="*/ 0 h 20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38"/>
              <a:gd name="T49" fmla="*/ 0 h 2011"/>
              <a:gd name="T50" fmla="*/ 938 w 938"/>
              <a:gd name="T51" fmla="*/ 2011 h 20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38" h="2011">
                <a:moveTo>
                  <a:pt x="100" y="0"/>
                </a:moveTo>
                <a:lnTo>
                  <a:pt x="936" y="2"/>
                </a:lnTo>
                <a:lnTo>
                  <a:pt x="936" y="139"/>
                </a:lnTo>
                <a:lnTo>
                  <a:pt x="884" y="201"/>
                </a:lnTo>
                <a:lnTo>
                  <a:pt x="880" y="1633"/>
                </a:lnTo>
                <a:lnTo>
                  <a:pt x="938" y="1689"/>
                </a:lnTo>
                <a:lnTo>
                  <a:pt x="938" y="2011"/>
                </a:lnTo>
                <a:lnTo>
                  <a:pt x="100" y="2009"/>
                </a:lnTo>
                <a:lnTo>
                  <a:pt x="98" y="1691"/>
                </a:lnTo>
                <a:lnTo>
                  <a:pt x="158" y="1629"/>
                </a:lnTo>
                <a:lnTo>
                  <a:pt x="154" y="195"/>
                </a:lnTo>
                <a:lnTo>
                  <a:pt x="100" y="141"/>
                </a:lnTo>
                <a:lnTo>
                  <a:pt x="0" y="141"/>
                </a:lnTo>
                <a:lnTo>
                  <a:pt x="0" y="44"/>
                </a:lnTo>
                <a:lnTo>
                  <a:pt x="100" y="45"/>
                </a:lnTo>
                <a:lnTo>
                  <a:pt x="10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47913" y="1754187"/>
            <a:ext cx="122238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17801" y="1754187"/>
            <a:ext cx="123825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2100263" y="1757362"/>
            <a:ext cx="1000125" cy="3492500"/>
            <a:chOff x="1919" y="1396"/>
            <a:chExt cx="840" cy="2200"/>
          </a:xfrm>
        </p:grpSpPr>
        <p:sp>
          <p:nvSpPr>
            <p:cNvPr id="28846" name="Rectangle 6"/>
            <p:cNvSpPr>
              <a:spLocks noChangeArrowheads="1"/>
            </p:cNvSpPr>
            <p:nvPr/>
          </p:nvSpPr>
          <p:spPr bwMode="auto">
            <a:xfrm>
              <a:off x="2707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47" name="Rectangle 7"/>
            <p:cNvSpPr>
              <a:spLocks noChangeArrowheads="1"/>
            </p:cNvSpPr>
            <p:nvPr/>
          </p:nvSpPr>
          <p:spPr bwMode="auto">
            <a:xfrm>
              <a:off x="1919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48" name="Rectangle 8"/>
            <p:cNvSpPr>
              <a:spLocks noChangeArrowheads="1"/>
            </p:cNvSpPr>
            <p:nvPr/>
          </p:nvSpPr>
          <p:spPr bwMode="auto">
            <a:xfrm>
              <a:off x="2543" y="1396"/>
              <a:ext cx="2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49" name="Rectangle 9"/>
            <p:cNvSpPr>
              <a:spLocks noChangeArrowheads="1"/>
            </p:cNvSpPr>
            <p:nvPr/>
          </p:nvSpPr>
          <p:spPr bwMode="auto">
            <a:xfrm>
              <a:off x="2231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50" name="Rectangle 10"/>
            <p:cNvSpPr>
              <a:spLocks noChangeArrowheads="1"/>
            </p:cNvSpPr>
            <p:nvPr/>
          </p:nvSpPr>
          <p:spPr bwMode="auto">
            <a:xfrm>
              <a:off x="2075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51" name="Rectangle 11"/>
            <p:cNvSpPr>
              <a:spLocks noChangeArrowheads="1"/>
            </p:cNvSpPr>
            <p:nvPr/>
          </p:nvSpPr>
          <p:spPr bwMode="auto">
            <a:xfrm>
              <a:off x="2387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52" name="Rectangle 12"/>
            <p:cNvSpPr>
              <a:spLocks noChangeArrowheads="1"/>
            </p:cNvSpPr>
            <p:nvPr/>
          </p:nvSpPr>
          <p:spPr bwMode="auto">
            <a:xfrm>
              <a:off x="1939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78" name="Line 13"/>
          <p:cNvSpPr>
            <a:spLocks noChangeShapeType="1"/>
          </p:cNvSpPr>
          <p:nvPr/>
        </p:nvSpPr>
        <p:spPr bwMode="auto">
          <a:xfrm flipV="1">
            <a:off x="2347913" y="1754187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 flipV="1">
            <a:off x="2470151" y="1754187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15"/>
          <p:cNvSpPr>
            <a:spLocks noChangeShapeType="1"/>
          </p:cNvSpPr>
          <p:nvPr/>
        </p:nvSpPr>
        <p:spPr bwMode="auto">
          <a:xfrm flipV="1">
            <a:off x="2717801" y="1754187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6"/>
          <p:cNvSpPr>
            <a:spLocks noChangeShapeType="1"/>
          </p:cNvSpPr>
          <p:nvPr/>
        </p:nvSpPr>
        <p:spPr bwMode="auto">
          <a:xfrm flipV="1">
            <a:off x="2841626" y="1754187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2" name="Group 17"/>
          <p:cNvGrpSpPr>
            <a:grpSpLocks/>
          </p:cNvGrpSpPr>
          <p:nvPr/>
        </p:nvGrpSpPr>
        <p:grpSpPr bwMode="auto">
          <a:xfrm>
            <a:off x="1982788" y="1751012"/>
            <a:ext cx="1114425" cy="3505200"/>
            <a:chOff x="1680" y="1392"/>
            <a:chExt cx="864" cy="2208"/>
          </a:xfrm>
        </p:grpSpPr>
        <p:sp>
          <p:nvSpPr>
            <p:cNvPr id="28843" name="Freeform 18"/>
            <p:cNvSpPr>
              <a:spLocks/>
            </p:cNvSpPr>
            <p:nvPr/>
          </p:nvSpPr>
          <p:spPr bwMode="auto">
            <a:xfrm>
              <a:off x="2496" y="1392"/>
              <a:ext cx="48" cy="2208"/>
            </a:xfrm>
            <a:custGeom>
              <a:avLst/>
              <a:gdLst>
                <a:gd name="T0" fmla="*/ 48 w 48"/>
                <a:gd name="T1" fmla="*/ 0 h 2208"/>
                <a:gd name="T2" fmla="*/ 48 w 48"/>
                <a:gd name="T3" fmla="*/ 336 h 2208"/>
                <a:gd name="T4" fmla="*/ 0 w 48"/>
                <a:gd name="T5" fmla="*/ 384 h 2208"/>
                <a:gd name="T6" fmla="*/ 0 w 48"/>
                <a:gd name="T7" fmla="*/ 1824 h 2208"/>
                <a:gd name="T8" fmla="*/ 48 w 48"/>
                <a:gd name="T9" fmla="*/ 1872 h 2208"/>
                <a:gd name="T10" fmla="*/ 48 w 48"/>
                <a:gd name="T11" fmla="*/ 2208 h 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08"/>
                <a:gd name="T20" fmla="*/ 48 w 48"/>
                <a:gd name="T21" fmla="*/ 2208 h 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08">
                  <a:moveTo>
                    <a:pt x="48" y="0"/>
                  </a:moveTo>
                  <a:lnTo>
                    <a:pt x="48" y="336"/>
                  </a:lnTo>
                  <a:lnTo>
                    <a:pt x="0" y="384"/>
                  </a:lnTo>
                  <a:lnTo>
                    <a:pt x="0" y="1824"/>
                  </a:lnTo>
                  <a:lnTo>
                    <a:pt x="48" y="1872"/>
                  </a:lnTo>
                  <a:lnTo>
                    <a:pt x="48" y="2208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19"/>
            <p:cNvSpPr>
              <a:spLocks/>
            </p:cNvSpPr>
            <p:nvPr/>
          </p:nvSpPr>
          <p:spPr bwMode="auto">
            <a:xfrm>
              <a:off x="1680" y="1728"/>
              <a:ext cx="144" cy="1872"/>
            </a:xfrm>
            <a:custGeom>
              <a:avLst/>
              <a:gdLst>
                <a:gd name="T0" fmla="*/ 0 w 144"/>
                <a:gd name="T1" fmla="*/ 0 h 1872"/>
                <a:gd name="T2" fmla="*/ 96 w 144"/>
                <a:gd name="T3" fmla="*/ 0 h 1872"/>
                <a:gd name="T4" fmla="*/ 144 w 144"/>
                <a:gd name="T5" fmla="*/ 48 h 1872"/>
                <a:gd name="T6" fmla="*/ 144 w 144"/>
                <a:gd name="T7" fmla="*/ 1488 h 1872"/>
                <a:gd name="T8" fmla="*/ 96 w 144"/>
                <a:gd name="T9" fmla="*/ 1536 h 1872"/>
                <a:gd name="T10" fmla="*/ 96 w 144"/>
                <a:gd name="T11" fmla="*/ 1872 h 1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872"/>
                <a:gd name="T20" fmla="*/ 144 w 144"/>
                <a:gd name="T21" fmla="*/ 1872 h 18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872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88"/>
                  </a:lnTo>
                  <a:lnTo>
                    <a:pt x="96" y="1536"/>
                  </a:lnTo>
                  <a:lnTo>
                    <a:pt x="96" y="1872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Freeform 20"/>
            <p:cNvSpPr>
              <a:spLocks/>
            </p:cNvSpPr>
            <p:nvPr/>
          </p:nvSpPr>
          <p:spPr bwMode="auto">
            <a:xfrm>
              <a:off x="1680" y="1392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96 w 96"/>
                <a:gd name="T3" fmla="*/ 240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lnTo>
                    <a:pt x="96" y="240"/>
                  </a:lnTo>
                  <a:lnTo>
                    <a:pt x="0" y="240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Rectangle 21"/>
          <p:cNvSpPr>
            <a:spLocks noGrp="1" noChangeArrowheads="1"/>
          </p:cNvSpPr>
          <p:nvPr>
            <p:ph type="title"/>
          </p:nvPr>
        </p:nvSpPr>
        <p:spPr>
          <a:xfrm>
            <a:off x="750888" y="309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ENHANCED FLUX MAINTENANCE (EFM)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</a:rPr>
              <a:t>and CLEANING IN PLACE (CIP</a:t>
            </a:r>
            <a:r>
              <a:rPr lang="en-US" altLang="en-US" sz="2400" dirty="0"/>
              <a:t>)</a:t>
            </a:r>
          </a:p>
        </p:txBody>
      </p:sp>
      <p:sp>
        <p:nvSpPr>
          <p:cNvPr id="28684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3575051" y="1189038"/>
            <a:ext cx="5391150" cy="2136774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Short Duration Cleaning (EFM)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Less than 40 minutes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No detergents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Easy to discharge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Reduced wastewater volumes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Typically Once every </a:t>
            </a:r>
            <a:r>
              <a:rPr lang="en-US" altLang="en-US" dirty="0">
                <a:solidFill>
                  <a:srgbClr val="004487"/>
                </a:solidFill>
                <a:latin typeface="+mj-lt"/>
                <a:cs typeface="ＭＳ Ｐゴシック" charset="-128"/>
              </a:rPr>
              <a:t>1-2 days</a:t>
            </a:r>
          </a:p>
        </p:txBody>
      </p:sp>
      <p:grpSp>
        <p:nvGrpSpPr>
          <p:cNvPr id="28685" name="Group 23"/>
          <p:cNvGrpSpPr>
            <a:grpSpLocks/>
          </p:cNvGrpSpPr>
          <p:nvPr/>
        </p:nvGrpSpPr>
        <p:grpSpPr bwMode="auto">
          <a:xfrm>
            <a:off x="1550988" y="5186362"/>
            <a:ext cx="1423988" cy="533400"/>
            <a:chOff x="1451" y="3580"/>
            <a:chExt cx="1196" cy="336"/>
          </a:xfrm>
        </p:grpSpPr>
        <p:sp>
          <p:nvSpPr>
            <p:cNvPr id="28836" name="Line 24"/>
            <p:cNvSpPr>
              <a:spLocks noChangeShapeType="1"/>
            </p:cNvSpPr>
            <p:nvPr/>
          </p:nvSpPr>
          <p:spPr bwMode="auto">
            <a:xfrm flipV="1">
              <a:off x="2335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Line 25"/>
            <p:cNvSpPr>
              <a:spLocks noChangeShapeType="1"/>
            </p:cNvSpPr>
            <p:nvPr/>
          </p:nvSpPr>
          <p:spPr bwMode="auto">
            <a:xfrm flipV="1">
              <a:off x="2647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Line 26"/>
            <p:cNvSpPr>
              <a:spLocks noChangeShapeType="1"/>
            </p:cNvSpPr>
            <p:nvPr/>
          </p:nvSpPr>
          <p:spPr bwMode="auto">
            <a:xfrm flipV="1">
              <a:off x="2023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Arc 27"/>
            <p:cNvSpPr>
              <a:spLocks/>
            </p:cNvSpPr>
            <p:nvPr/>
          </p:nvSpPr>
          <p:spPr bwMode="auto">
            <a:xfrm rot="-5400000" flipH="1" flipV="1">
              <a:off x="2135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0" name="Arc 28"/>
            <p:cNvSpPr>
              <a:spLocks/>
            </p:cNvSpPr>
            <p:nvPr/>
          </p:nvSpPr>
          <p:spPr bwMode="auto">
            <a:xfrm rot="-5400000" flipH="1" flipV="1">
              <a:off x="2447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1" name="Arc 29"/>
            <p:cNvSpPr>
              <a:spLocks/>
            </p:cNvSpPr>
            <p:nvPr/>
          </p:nvSpPr>
          <p:spPr bwMode="auto">
            <a:xfrm rot="-5400000" flipH="1" flipV="1">
              <a:off x="1823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2" name="Line 30"/>
            <p:cNvSpPr>
              <a:spLocks noChangeShapeType="1"/>
            </p:cNvSpPr>
            <p:nvPr/>
          </p:nvSpPr>
          <p:spPr bwMode="auto">
            <a:xfrm flipH="1">
              <a:off x="1451" y="3916"/>
              <a:ext cx="988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6" name="Text Box 31"/>
          <p:cNvSpPr txBox="1">
            <a:spLocks noChangeArrowheads="1"/>
          </p:cNvSpPr>
          <p:nvPr/>
        </p:nvSpPr>
        <p:spPr bwMode="auto">
          <a:xfrm>
            <a:off x="-42180" y="1785937"/>
            <a:ext cx="1608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3333FF"/>
                </a:solidFill>
                <a:latin typeface="Arial" panose="020B0604020202020204" pitchFamily="34" charset="0"/>
              </a:rPr>
              <a:t>Solution Outlet</a:t>
            </a:r>
          </a:p>
        </p:txBody>
      </p:sp>
      <p:sp>
        <p:nvSpPr>
          <p:cNvPr id="28687" name="Line 32"/>
          <p:cNvSpPr>
            <a:spLocks noChangeShapeType="1"/>
          </p:cNvSpPr>
          <p:nvPr/>
        </p:nvSpPr>
        <p:spPr bwMode="auto">
          <a:xfrm flipH="1">
            <a:off x="1550988" y="2208212"/>
            <a:ext cx="619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33"/>
          <p:cNvSpPr txBox="1">
            <a:spLocks noChangeArrowheads="1"/>
          </p:cNvSpPr>
          <p:nvPr/>
        </p:nvSpPr>
        <p:spPr bwMode="auto">
          <a:xfrm>
            <a:off x="204788" y="5214937"/>
            <a:ext cx="1279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 eaLnBrk="1" hangingPunct="1"/>
            <a:r>
              <a:rPr lang="en-US" altLang="en-US" sz="2000" b="1">
                <a:solidFill>
                  <a:srgbClr val="3333FF"/>
                </a:solidFill>
                <a:latin typeface="Arial" panose="020B0604020202020204" pitchFamily="34" charset="0"/>
              </a:rPr>
              <a:t>Solution Inlet</a:t>
            </a:r>
          </a:p>
        </p:txBody>
      </p:sp>
      <p:sp>
        <p:nvSpPr>
          <p:cNvPr id="28689" name="Arc 34"/>
          <p:cNvSpPr>
            <a:spLocks/>
          </p:cNvSpPr>
          <p:nvPr/>
        </p:nvSpPr>
        <p:spPr bwMode="auto">
          <a:xfrm>
            <a:off x="2852738" y="3016250"/>
            <a:ext cx="114300" cy="698500"/>
          </a:xfrm>
          <a:custGeom>
            <a:avLst/>
            <a:gdLst>
              <a:gd name="T0" fmla="*/ 2147483646 w 43169"/>
              <a:gd name="T1" fmla="*/ 2147483646 h 43004"/>
              <a:gd name="T2" fmla="*/ 2147483646 w 43169"/>
              <a:gd name="T3" fmla="*/ 2147483646 h 43004"/>
              <a:gd name="T4" fmla="*/ 2147483646 w 43169"/>
              <a:gd name="T5" fmla="*/ 2147483646 h 43004"/>
              <a:gd name="T6" fmla="*/ 0 60000 65536"/>
              <a:gd name="T7" fmla="*/ 0 60000 65536"/>
              <a:gd name="T8" fmla="*/ 0 60000 65536"/>
              <a:gd name="T9" fmla="*/ 0 w 43169"/>
              <a:gd name="T10" fmla="*/ 0 h 43004"/>
              <a:gd name="T11" fmla="*/ 43169 w 43169"/>
              <a:gd name="T12" fmla="*/ 43004 h 43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69" h="43004" fill="none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83" y="-1"/>
                  <a:pt x="42559" y="8984"/>
                  <a:pt x="43169" y="20451"/>
                </a:cubicBezTo>
              </a:path>
              <a:path w="43169" h="43004" stroke="0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83" y="-1"/>
                  <a:pt x="42559" y="8984"/>
                  <a:pt x="43169" y="20451"/>
                </a:cubicBezTo>
                <a:lnTo>
                  <a:pt x="21600" y="21600"/>
                </a:lnTo>
                <a:lnTo>
                  <a:pt x="18694" y="4300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Arc 35"/>
          <p:cNvSpPr>
            <a:spLocks/>
          </p:cNvSpPr>
          <p:nvPr/>
        </p:nvSpPr>
        <p:spPr bwMode="auto">
          <a:xfrm flipH="1">
            <a:off x="2211388" y="2635250"/>
            <a:ext cx="130175" cy="698500"/>
          </a:xfrm>
          <a:custGeom>
            <a:avLst/>
            <a:gdLst>
              <a:gd name="T0" fmla="*/ 2147483646 w 43200"/>
              <a:gd name="T1" fmla="*/ 2147483646 h 43004"/>
              <a:gd name="T2" fmla="*/ 2147483646 w 43200"/>
              <a:gd name="T3" fmla="*/ 2147483646 h 43004"/>
              <a:gd name="T4" fmla="*/ 2147483646 w 43200"/>
              <a:gd name="T5" fmla="*/ 2147483646 h 43004"/>
              <a:gd name="T6" fmla="*/ 0 60000 65536"/>
              <a:gd name="T7" fmla="*/ 0 60000 65536"/>
              <a:gd name="T8" fmla="*/ 0 60000 65536"/>
              <a:gd name="T9" fmla="*/ 0 w 43200"/>
              <a:gd name="T10" fmla="*/ 0 h 43004"/>
              <a:gd name="T11" fmla="*/ 43200 w 43200"/>
              <a:gd name="T12" fmla="*/ 43004 h 43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04" fill="none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79"/>
                  <a:pt x="43189" y="22359"/>
                  <a:pt x="43169" y="22738"/>
                </a:cubicBezTo>
              </a:path>
              <a:path w="43200" h="43004" stroke="0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79"/>
                  <a:pt x="43189" y="22359"/>
                  <a:pt x="43169" y="22738"/>
                </a:cubicBezTo>
                <a:lnTo>
                  <a:pt x="21600" y="21600"/>
                </a:lnTo>
                <a:lnTo>
                  <a:pt x="18694" y="4300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1" name="Arc 36"/>
          <p:cNvSpPr>
            <a:spLocks/>
          </p:cNvSpPr>
          <p:nvPr/>
        </p:nvSpPr>
        <p:spPr bwMode="auto">
          <a:xfrm flipH="1">
            <a:off x="2524126" y="3917950"/>
            <a:ext cx="131762" cy="698500"/>
          </a:xfrm>
          <a:custGeom>
            <a:avLst/>
            <a:gdLst>
              <a:gd name="T0" fmla="*/ 2147483646 w 43022"/>
              <a:gd name="T1" fmla="*/ 2147483646 h 43004"/>
              <a:gd name="T2" fmla="*/ 2147483646 w 43022"/>
              <a:gd name="T3" fmla="*/ 2147483646 h 43004"/>
              <a:gd name="T4" fmla="*/ 2147483646 w 43022"/>
              <a:gd name="T5" fmla="*/ 2147483646 h 43004"/>
              <a:gd name="T6" fmla="*/ 0 60000 65536"/>
              <a:gd name="T7" fmla="*/ 0 60000 65536"/>
              <a:gd name="T8" fmla="*/ 0 60000 65536"/>
              <a:gd name="T9" fmla="*/ 0 w 43022"/>
              <a:gd name="T10" fmla="*/ 0 h 43004"/>
              <a:gd name="T11" fmla="*/ 43022 w 43022"/>
              <a:gd name="T12" fmla="*/ 43004 h 43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22" h="43004" fill="none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460" y="-1"/>
                  <a:pt x="41631" y="8063"/>
                  <a:pt x="43022" y="18833"/>
                </a:cubicBezTo>
              </a:path>
              <a:path w="43022" h="43004" stroke="0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460" y="-1"/>
                  <a:pt x="41631" y="8063"/>
                  <a:pt x="43022" y="18833"/>
                </a:cubicBezTo>
                <a:lnTo>
                  <a:pt x="21600" y="21600"/>
                </a:lnTo>
                <a:lnTo>
                  <a:pt x="18694" y="4300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2" name="Arc 37"/>
          <p:cNvSpPr>
            <a:spLocks/>
          </p:cNvSpPr>
          <p:nvPr/>
        </p:nvSpPr>
        <p:spPr bwMode="auto">
          <a:xfrm flipH="1" flipV="1">
            <a:off x="2524126" y="2406650"/>
            <a:ext cx="131762" cy="698500"/>
          </a:xfrm>
          <a:custGeom>
            <a:avLst/>
            <a:gdLst>
              <a:gd name="T0" fmla="*/ 2147483646 w 43022"/>
              <a:gd name="T1" fmla="*/ 2147483646 h 43004"/>
              <a:gd name="T2" fmla="*/ 2147483646 w 43022"/>
              <a:gd name="T3" fmla="*/ 2147483646 h 43004"/>
              <a:gd name="T4" fmla="*/ 2147483646 w 43022"/>
              <a:gd name="T5" fmla="*/ 2147483646 h 43004"/>
              <a:gd name="T6" fmla="*/ 0 60000 65536"/>
              <a:gd name="T7" fmla="*/ 0 60000 65536"/>
              <a:gd name="T8" fmla="*/ 0 60000 65536"/>
              <a:gd name="T9" fmla="*/ 0 w 43022"/>
              <a:gd name="T10" fmla="*/ 0 h 43004"/>
              <a:gd name="T11" fmla="*/ 43022 w 43022"/>
              <a:gd name="T12" fmla="*/ 43004 h 430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22" h="43004" fill="none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460" y="-1"/>
                  <a:pt x="41631" y="8063"/>
                  <a:pt x="43022" y="18833"/>
                </a:cubicBezTo>
              </a:path>
              <a:path w="43022" h="43004" stroke="0" extrusionOk="0">
                <a:moveTo>
                  <a:pt x="18694" y="43003"/>
                </a:moveTo>
                <a:cubicBezTo>
                  <a:pt x="7985" y="41549"/>
                  <a:pt x="0" y="3240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460" y="-1"/>
                  <a:pt x="41631" y="8063"/>
                  <a:pt x="43022" y="18833"/>
                </a:cubicBezTo>
                <a:lnTo>
                  <a:pt x="21600" y="21600"/>
                </a:lnTo>
                <a:lnTo>
                  <a:pt x="18694" y="4300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3" name="Arc 38"/>
          <p:cNvSpPr>
            <a:spLocks/>
          </p:cNvSpPr>
          <p:nvPr/>
        </p:nvSpPr>
        <p:spPr bwMode="auto">
          <a:xfrm flipH="1" flipV="1">
            <a:off x="2789238" y="3859212"/>
            <a:ext cx="61913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Arc 39"/>
          <p:cNvSpPr>
            <a:spLocks/>
          </p:cNvSpPr>
          <p:nvPr/>
        </p:nvSpPr>
        <p:spPr bwMode="auto">
          <a:xfrm flipV="1">
            <a:off x="2355851" y="4316412"/>
            <a:ext cx="61912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Arc 40"/>
          <p:cNvSpPr>
            <a:spLocks/>
          </p:cNvSpPr>
          <p:nvPr/>
        </p:nvSpPr>
        <p:spPr bwMode="auto">
          <a:xfrm flipH="1" flipV="1">
            <a:off x="2417763" y="3097212"/>
            <a:ext cx="61913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Arc 41"/>
          <p:cNvSpPr>
            <a:spLocks/>
          </p:cNvSpPr>
          <p:nvPr/>
        </p:nvSpPr>
        <p:spPr bwMode="auto">
          <a:xfrm flipV="1">
            <a:off x="2727326" y="2487612"/>
            <a:ext cx="61912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22"/>
          <p:cNvSpPr txBox="1">
            <a:spLocks noChangeArrowheads="1"/>
          </p:cNvSpPr>
          <p:nvPr/>
        </p:nvSpPr>
        <p:spPr bwMode="auto">
          <a:xfrm>
            <a:off x="3698875" y="3970338"/>
            <a:ext cx="5226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5588" indent="-163513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100000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Long Duration Cleaning (CIP)</a:t>
            </a:r>
          </a:p>
          <a:p>
            <a:pPr marL="557213" lvl="1" indent="-190500">
              <a:lnSpc>
                <a:spcPct val="85000"/>
              </a:lnSpc>
              <a:spcBef>
                <a:spcPct val="15000"/>
              </a:spcBef>
              <a:buSzPct val="116000"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Less than 4 </a:t>
            </a:r>
            <a:r>
              <a:rPr lang="en-US" sz="2400" b="1" dirty="0" err="1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hrs</a:t>
            </a:r>
            <a:endParaRPr lang="en-US" sz="2400" b="1" dirty="0">
              <a:solidFill>
                <a:srgbClr val="004487"/>
              </a:solidFill>
              <a:latin typeface="Calibri" panose="020F0502020204030204" pitchFamily="34" charset="0"/>
              <a:cs typeface="ＭＳ Ｐゴシック" charset="-128"/>
            </a:endParaRPr>
          </a:p>
          <a:p>
            <a:pPr marL="557213" lvl="1" indent="-190500">
              <a:lnSpc>
                <a:spcPct val="85000"/>
              </a:lnSpc>
              <a:spcBef>
                <a:spcPct val="15000"/>
              </a:spcBef>
              <a:buSzPct val="116000"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Standard Acid and Alkali</a:t>
            </a:r>
          </a:p>
          <a:p>
            <a:pPr marL="557213" lvl="1" indent="-190500">
              <a:lnSpc>
                <a:spcPct val="85000"/>
              </a:lnSpc>
              <a:spcBef>
                <a:spcPct val="15000"/>
              </a:spcBef>
              <a:buSzPct val="116000"/>
              <a:buBlip>
                <a:blip r:embed="rId3"/>
              </a:buBlip>
              <a:defRPr/>
            </a:pPr>
            <a:r>
              <a:rPr lang="en-GB" sz="24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Can be neutralized </a:t>
            </a:r>
            <a:endParaRPr lang="en-US" sz="2400" b="1" dirty="0">
              <a:solidFill>
                <a:srgbClr val="004487"/>
              </a:solidFill>
              <a:latin typeface="Calibri" panose="020F0502020204030204" pitchFamily="34" charset="0"/>
              <a:cs typeface="ＭＳ Ｐゴシック" charset="-128"/>
            </a:endParaRPr>
          </a:p>
          <a:p>
            <a:pPr marL="557213" lvl="1" indent="-190500">
              <a:lnSpc>
                <a:spcPct val="85000"/>
              </a:lnSpc>
              <a:spcBef>
                <a:spcPct val="15000"/>
              </a:spcBef>
              <a:buSzPct val="116000"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Typically Once every 6 - 9 months</a:t>
            </a:r>
          </a:p>
        </p:txBody>
      </p:sp>
    </p:spTree>
    <p:extLst>
      <p:ext uri="{BB962C8B-B14F-4D97-AF65-F5344CB8AC3E}">
        <p14:creationId xmlns:p14="http://schemas.microsoft.com/office/powerpoint/2010/main" val="25823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8" y="1370013"/>
            <a:ext cx="47545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SHORT AND LONG DURATION CLEANS</a:t>
            </a:r>
            <a:endParaRPr lang="en-US" altLang="en-US" dirty="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4572000" y="1547813"/>
            <a:ext cx="4572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Short Duration Cleaning (EFM)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Less than 40 minutes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No detergents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Easy to discharge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Reduced wastewater volumes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altLang="en-US" sz="2000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Typically Once every 1-2 days</a:t>
            </a: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163513" y="4694238"/>
            <a:ext cx="42037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Long Duration Cleaning (CIP)</a:t>
            </a:r>
          </a:p>
          <a:p>
            <a:pPr marL="403225" lvl="1" indent="-228600" eaLnBrk="1" hangingPunct="1">
              <a:lnSpc>
                <a:spcPct val="85000"/>
              </a:lnSpc>
              <a:spcBef>
                <a:spcPct val="15000"/>
              </a:spcBef>
              <a:buFont typeface="55 Helvetica Roman" pitchFamily="96" charset="0"/>
              <a:buChar char="–"/>
              <a:defRPr/>
            </a:pPr>
            <a:r>
              <a:rPr lang="en-US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Less than 4 hrs</a:t>
            </a:r>
          </a:p>
          <a:p>
            <a:pPr marL="403225" lvl="1" indent="-228600" eaLnBrk="1" hangingPunct="1">
              <a:lnSpc>
                <a:spcPct val="85000"/>
              </a:lnSpc>
              <a:spcBef>
                <a:spcPct val="15000"/>
              </a:spcBef>
              <a:buFont typeface="55 Helvetica Roman" pitchFamily="96" charset="0"/>
              <a:buChar char="–"/>
              <a:defRPr/>
            </a:pPr>
            <a:r>
              <a:rPr lang="en-US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Standard Acid and Alkali</a:t>
            </a:r>
          </a:p>
          <a:p>
            <a:pPr marL="403225" lvl="1" indent="-228600" eaLnBrk="1" hangingPunct="1">
              <a:lnSpc>
                <a:spcPct val="85000"/>
              </a:lnSpc>
              <a:spcBef>
                <a:spcPct val="15000"/>
              </a:spcBef>
              <a:buFont typeface="55 Helvetica Roman" pitchFamily="96" charset="0"/>
              <a:buChar char="–"/>
              <a:defRPr/>
            </a:pPr>
            <a:r>
              <a:rPr lang="en-GB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Can be neutralized </a:t>
            </a:r>
            <a:endParaRPr lang="en-US" b="1" dirty="0">
              <a:solidFill>
                <a:srgbClr val="004487"/>
              </a:solidFill>
              <a:latin typeface="Calibri" panose="020F0502020204030204" pitchFamily="34" charset="0"/>
              <a:cs typeface="ＭＳ Ｐゴシック" charset="-128"/>
            </a:endParaRPr>
          </a:p>
          <a:p>
            <a:pPr marL="403225" lvl="1" indent="-228600" eaLnBrk="1" hangingPunct="1">
              <a:lnSpc>
                <a:spcPct val="85000"/>
              </a:lnSpc>
              <a:spcBef>
                <a:spcPct val="15000"/>
              </a:spcBef>
              <a:buFont typeface="55 Helvetica Roman" pitchFamily="96" charset="0"/>
              <a:buChar char="–"/>
              <a:defRPr/>
            </a:pPr>
            <a:r>
              <a:rPr lang="en-US" b="1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Typically Once every 6 - 9 months</a:t>
            </a: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5288" y="3717638"/>
            <a:ext cx="435185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PI Connections Water vertical crop 3"/>
          <p:cNvSpPr>
            <a:spLocks noChangeArrowheads="1"/>
          </p:cNvSpPr>
          <p:nvPr/>
        </p:nvSpPr>
        <p:spPr bwMode="auto">
          <a:xfrm>
            <a:off x="2647950" y="1079500"/>
            <a:ext cx="261938" cy="1524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657475" y="1079500"/>
            <a:ext cx="238125" cy="150813"/>
            <a:chOff x="2232" y="680"/>
            <a:chExt cx="200" cy="95"/>
          </a:xfrm>
        </p:grpSpPr>
        <p:sp>
          <p:nvSpPr>
            <p:cNvPr id="30886" name="Line 4"/>
            <p:cNvSpPr>
              <a:spLocks noChangeShapeType="1"/>
            </p:cNvSpPr>
            <p:nvPr/>
          </p:nvSpPr>
          <p:spPr bwMode="auto">
            <a:xfrm flipV="1">
              <a:off x="2232" y="680"/>
              <a:ext cx="0" cy="9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7" name="Line 5"/>
            <p:cNvSpPr>
              <a:spLocks noChangeShapeType="1"/>
            </p:cNvSpPr>
            <p:nvPr/>
          </p:nvSpPr>
          <p:spPr bwMode="auto">
            <a:xfrm flipV="1">
              <a:off x="2432" y="680"/>
              <a:ext cx="0" cy="9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4" name="Freeform 6" descr="PI Connections Water vertical crop 3"/>
          <p:cNvSpPr>
            <a:spLocks/>
          </p:cNvSpPr>
          <p:nvPr/>
        </p:nvSpPr>
        <p:spPr bwMode="auto">
          <a:xfrm>
            <a:off x="2241550" y="1758950"/>
            <a:ext cx="1071563" cy="603250"/>
          </a:xfrm>
          <a:custGeom>
            <a:avLst/>
            <a:gdLst>
              <a:gd name="T0" fmla="*/ 0 w 864"/>
              <a:gd name="T1" fmla="*/ 2147483646 h 384"/>
              <a:gd name="T2" fmla="*/ 0 w 864"/>
              <a:gd name="T3" fmla="*/ 2147483646 h 384"/>
              <a:gd name="T4" fmla="*/ 2147483646 w 864"/>
              <a:gd name="T5" fmla="*/ 2147483646 h 384"/>
              <a:gd name="T6" fmla="*/ 2147483646 w 864"/>
              <a:gd name="T7" fmla="*/ 0 h 384"/>
              <a:gd name="T8" fmla="*/ 2147483646 w 864"/>
              <a:gd name="T9" fmla="*/ 0 h 384"/>
              <a:gd name="T10" fmla="*/ 2147483646 w 864"/>
              <a:gd name="T11" fmla="*/ 2147483646 h 384"/>
              <a:gd name="T12" fmla="*/ 2147483646 w 864"/>
              <a:gd name="T13" fmla="*/ 2147483646 h 384"/>
              <a:gd name="T14" fmla="*/ 2147483646 w 864"/>
              <a:gd name="T15" fmla="*/ 2147483646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4"/>
              <a:gd name="T25" fmla="*/ 0 h 384"/>
              <a:gd name="T26" fmla="*/ 864 w 864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4" h="384">
                <a:moveTo>
                  <a:pt x="0" y="384"/>
                </a:moveTo>
                <a:lnTo>
                  <a:pt x="0" y="192"/>
                </a:lnTo>
                <a:lnTo>
                  <a:pt x="336" y="192"/>
                </a:lnTo>
                <a:lnTo>
                  <a:pt x="336" y="0"/>
                </a:lnTo>
                <a:lnTo>
                  <a:pt x="528" y="0"/>
                </a:lnTo>
                <a:lnTo>
                  <a:pt x="528" y="192"/>
                </a:lnTo>
                <a:lnTo>
                  <a:pt x="864" y="192"/>
                </a:lnTo>
                <a:lnTo>
                  <a:pt x="864" y="384"/>
                </a:ln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Freeform 7"/>
          <p:cNvSpPr>
            <a:spLocks/>
          </p:cNvSpPr>
          <p:nvPr/>
        </p:nvSpPr>
        <p:spPr bwMode="auto">
          <a:xfrm>
            <a:off x="2598738" y="1230313"/>
            <a:ext cx="357187" cy="528637"/>
          </a:xfrm>
          <a:custGeom>
            <a:avLst/>
            <a:gdLst>
              <a:gd name="T0" fmla="*/ 0 w 288"/>
              <a:gd name="T1" fmla="*/ 2147483646 h 336"/>
              <a:gd name="T2" fmla="*/ 0 w 288"/>
              <a:gd name="T3" fmla="*/ 0 h 336"/>
              <a:gd name="T4" fmla="*/ 2147483646 w 288"/>
              <a:gd name="T5" fmla="*/ 0 h 336"/>
              <a:gd name="T6" fmla="*/ 2147483646 w 288"/>
              <a:gd name="T7" fmla="*/ 2147483646 h 336"/>
              <a:gd name="T8" fmla="*/ 0 w 288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36"/>
              <a:gd name="T17" fmla="*/ 288 w 28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36">
                <a:moveTo>
                  <a:pt x="0" y="336"/>
                </a:moveTo>
                <a:lnTo>
                  <a:pt x="0" y="0"/>
                </a:lnTo>
                <a:lnTo>
                  <a:pt x="288" y="0"/>
                </a:lnTo>
                <a:lnTo>
                  <a:pt x="288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2524125" y="2162175"/>
            <a:ext cx="122238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2894013" y="2162175"/>
            <a:ext cx="123825" cy="3197225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CCFFFF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0728" name="Group 10"/>
          <p:cNvGrpSpPr>
            <a:grpSpLocks/>
          </p:cNvGrpSpPr>
          <p:nvPr/>
        </p:nvGrpSpPr>
        <p:grpSpPr bwMode="auto">
          <a:xfrm>
            <a:off x="2276475" y="2165350"/>
            <a:ext cx="1000125" cy="3492500"/>
            <a:chOff x="1919" y="1396"/>
            <a:chExt cx="840" cy="2200"/>
          </a:xfrm>
        </p:grpSpPr>
        <p:sp>
          <p:nvSpPr>
            <p:cNvPr id="30879" name="Rectangle 11"/>
            <p:cNvSpPr>
              <a:spLocks noChangeArrowheads="1"/>
            </p:cNvSpPr>
            <p:nvPr/>
          </p:nvSpPr>
          <p:spPr bwMode="auto">
            <a:xfrm>
              <a:off x="2707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80" name="Rectangle 12"/>
            <p:cNvSpPr>
              <a:spLocks noChangeArrowheads="1"/>
            </p:cNvSpPr>
            <p:nvPr/>
          </p:nvSpPr>
          <p:spPr bwMode="auto">
            <a:xfrm>
              <a:off x="1919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81" name="Rectangle 13"/>
            <p:cNvSpPr>
              <a:spLocks noChangeArrowheads="1"/>
            </p:cNvSpPr>
            <p:nvPr/>
          </p:nvSpPr>
          <p:spPr bwMode="auto">
            <a:xfrm>
              <a:off x="2543" y="1396"/>
              <a:ext cx="2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82" name="Rectangle 14"/>
            <p:cNvSpPr>
              <a:spLocks noChangeArrowheads="1"/>
            </p:cNvSpPr>
            <p:nvPr/>
          </p:nvSpPr>
          <p:spPr bwMode="auto">
            <a:xfrm>
              <a:off x="2231" y="1396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83" name="Rectangle 15"/>
            <p:cNvSpPr>
              <a:spLocks noChangeArrowheads="1"/>
            </p:cNvSpPr>
            <p:nvPr/>
          </p:nvSpPr>
          <p:spPr bwMode="auto">
            <a:xfrm>
              <a:off x="2075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84" name="Rectangle 16"/>
            <p:cNvSpPr>
              <a:spLocks noChangeArrowheads="1"/>
            </p:cNvSpPr>
            <p:nvPr/>
          </p:nvSpPr>
          <p:spPr bwMode="auto">
            <a:xfrm>
              <a:off x="2387" y="3404"/>
              <a:ext cx="20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85" name="Rectangle 17"/>
            <p:cNvSpPr>
              <a:spLocks noChangeArrowheads="1"/>
            </p:cNvSpPr>
            <p:nvPr/>
          </p:nvSpPr>
          <p:spPr bwMode="auto">
            <a:xfrm>
              <a:off x="1939" y="3404"/>
              <a:ext cx="5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729" name="Line 18"/>
          <p:cNvSpPr>
            <a:spLocks noChangeShapeType="1"/>
          </p:cNvSpPr>
          <p:nvPr/>
        </p:nvSpPr>
        <p:spPr bwMode="auto">
          <a:xfrm flipV="1">
            <a:off x="2524125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9"/>
          <p:cNvSpPr>
            <a:spLocks noChangeShapeType="1"/>
          </p:cNvSpPr>
          <p:nvPr/>
        </p:nvSpPr>
        <p:spPr bwMode="auto">
          <a:xfrm flipV="1">
            <a:off x="2646363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20"/>
          <p:cNvSpPr>
            <a:spLocks noChangeShapeType="1"/>
          </p:cNvSpPr>
          <p:nvPr/>
        </p:nvSpPr>
        <p:spPr bwMode="auto">
          <a:xfrm flipV="1">
            <a:off x="2894013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21"/>
          <p:cNvSpPr>
            <a:spLocks noChangeShapeType="1"/>
          </p:cNvSpPr>
          <p:nvPr/>
        </p:nvSpPr>
        <p:spPr bwMode="auto">
          <a:xfrm flipV="1">
            <a:off x="3017838" y="2162175"/>
            <a:ext cx="0" cy="335280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3" name="Group 22"/>
          <p:cNvGrpSpPr>
            <a:grpSpLocks/>
          </p:cNvGrpSpPr>
          <p:nvPr/>
        </p:nvGrpSpPr>
        <p:grpSpPr bwMode="auto">
          <a:xfrm>
            <a:off x="2159000" y="2159000"/>
            <a:ext cx="1114425" cy="3505200"/>
            <a:chOff x="1680" y="1392"/>
            <a:chExt cx="864" cy="2208"/>
          </a:xfrm>
        </p:grpSpPr>
        <p:sp>
          <p:nvSpPr>
            <p:cNvPr id="30876" name="Freeform 23"/>
            <p:cNvSpPr>
              <a:spLocks/>
            </p:cNvSpPr>
            <p:nvPr/>
          </p:nvSpPr>
          <p:spPr bwMode="auto">
            <a:xfrm>
              <a:off x="2496" y="1392"/>
              <a:ext cx="48" cy="2208"/>
            </a:xfrm>
            <a:custGeom>
              <a:avLst/>
              <a:gdLst>
                <a:gd name="T0" fmla="*/ 48 w 48"/>
                <a:gd name="T1" fmla="*/ 0 h 2208"/>
                <a:gd name="T2" fmla="*/ 48 w 48"/>
                <a:gd name="T3" fmla="*/ 336 h 2208"/>
                <a:gd name="T4" fmla="*/ 0 w 48"/>
                <a:gd name="T5" fmla="*/ 384 h 2208"/>
                <a:gd name="T6" fmla="*/ 0 w 48"/>
                <a:gd name="T7" fmla="*/ 1824 h 2208"/>
                <a:gd name="T8" fmla="*/ 48 w 48"/>
                <a:gd name="T9" fmla="*/ 1872 h 2208"/>
                <a:gd name="T10" fmla="*/ 48 w 48"/>
                <a:gd name="T11" fmla="*/ 2208 h 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08"/>
                <a:gd name="T20" fmla="*/ 48 w 48"/>
                <a:gd name="T21" fmla="*/ 2208 h 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08">
                  <a:moveTo>
                    <a:pt x="48" y="0"/>
                  </a:moveTo>
                  <a:lnTo>
                    <a:pt x="48" y="336"/>
                  </a:lnTo>
                  <a:lnTo>
                    <a:pt x="0" y="384"/>
                  </a:lnTo>
                  <a:lnTo>
                    <a:pt x="0" y="1824"/>
                  </a:lnTo>
                  <a:lnTo>
                    <a:pt x="48" y="1872"/>
                  </a:lnTo>
                  <a:lnTo>
                    <a:pt x="48" y="2208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Freeform 24"/>
            <p:cNvSpPr>
              <a:spLocks/>
            </p:cNvSpPr>
            <p:nvPr/>
          </p:nvSpPr>
          <p:spPr bwMode="auto">
            <a:xfrm>
              <a:off x="1680" y="1728"/>
              <a:ext cx="144" cy="1872"/>
            </a:xfrm>
            <a:custGeom>
              <a:avLst/>
              <a:gdLst>
                <a:gd name="T0" fmla="*/ 0 w 144"/>
                <a:gd name="T1" fmla="*/ 0 h 1872"/>
                <a:gd name="T2" fmla="*/ 96 w 144"/>
                <a:gd name="T3" fmla="*/ 0 h 1872"/>
                <a:gd name="T4" fmla="*/ 144 w 144"/>
                <a:gd name="T5" fmla="*/ 48 h 1872"/>
                <a:gd name="T6" fmla="*/ 144 w 144"/>
                <a:gd name="T7" fmla="*/ 1488 h 1872"/>
                <a:gd name="T8" fmla="*/ 96 w 144"/>
                <a:gd name="T9" fmla="*/ 1536 h 1872"/>
                <a:gd name="T10" fmla="*/ 96 w 144"/>
                <a:gd name="T11" fmla="*/ 1872 h 1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872"/>
                <a:gd name="T20" fmla="*/ 144 w 144"/>
                <a:gd name="T21" fmla="*/ 1872 h 18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872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88"/>
                  </a:lnTo>
                  <a:lnTo>
                    <a:pt x="96" y="1536"/>
                  </a:lnTo>
                  <a:lnTo>
                    <a:pt x="96" y="1872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Freeform 25"/>
            <p:cNvSpPr>
              <a:spLocks/>
            </p:cNvSpPr>
            <p:nvPr/>
          </p:nvSpPr>
          <p:spPr bwMode="auto">
            <a:xfrm>
              <a:off x="1680" y="1392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96 w 96"/>
                <a:gd name="T3" fmla="*/ 240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lnTo>
                    <a:pt x="96" y="240"/>
                  </a:lnTo>
                  <a:lnTo>
                    <a:pt x="0" y="240"/>
                  </a:lnTo>
                </a:path>
              </a:pathLst>
            </a:custGeom>
            <a:noFill/>
            <a:ln w="762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INTEGRITY TEST</a:t>
            </a:r>
          </a:p>
        </p:txBody>
      </p:sp>
      <p:sp>
        <p:nvSpPr>
          <p:cNvPr id="30735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303338"/>
            <a:ext cx="5580062" cy="2027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Integrity Test</a:t>
            </a:r>
          </a:p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Automatic Pressure Decay Test</a:t>
            </a:r>
          </a:p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Visual Detection</a:t>
            </a:r>
          </a:p>
          <a:p>
            <a:pPr eaLnBrk="1" hangingPunct="1"/>
            <a:r>
              <a:rPr lang="en-US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Less than 5 minutes</a:t>
            </a:r>
          </a:p>
        </p:txBody>
      </p:sp>
      <p:sp>
        <p:nvSpPr>
          <p:cNvPr id="30736" name="Text Box 28"/>
          <p:cNvSpPr txBox="1">
            <a:spLocks noChangeArrowheads="1"/>
          </p:cNvSpPr>
          <p:nvPr/>
        </p:nvSpPr>
        <p:spPr bwMode="auto">
          <a:xfrm>
            <a:off x="488950" y="5622925"/>
            <a:ext cx="1171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Air</a:t>
            </a:r>
          </a:p>
          <a:p>
            <a:pPr algn="r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Inlet</a:t>
            </a:r>
          </a:p>
        </p:txBody>
      </p:sp>
      <p:grpSp>
        <p:nvGrpSpPr>
          <p:cNvPr id="30737" name="Group 29"/>
          <p:cNvGrpSpPr>
            <a:grpSpLocks/>
          </p:cNvGrpSpPr>
          <p:nvPr/>
        </p:nvGrpSpPr>
        <p:grpSpPr bwMode="auto">
          <a:xfrm>
            <a:off x="1727200" y="5594350"/>
            <a:ext cx="1423988" cy="533400"/>
            <a:chOff x="1451" y="3580"/>
            <a:chExt cx="1196" cy="336"/>
          </a:xfrm>
        </p:grpSpPr>
        <p:sp>
          <p:nvSpPr>
            <p:cNvPr id="30869" name="Line 30"/>
            <p:cNvSpPr>
              <a:spLocks noChangeShapeType="1"/>
            </p:cNvSpPr>
            <p:nvPr/>
          </p:nvSpPr>
          <p:spPr bwMode="auto">
            <a:xfrm flipV="1">
              <a:off x="2335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Line 31"/>
            <p:cNvSpPr>
              <a:spLocks noChangeShapeType="1"/>
            </p:cNvSpPr>
            <p:nvPr/>
          </p:nvSpPr>
          <p:spPr bwMode="auto">
            <a:xfrm flipV="1">
              <a:off x="2647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32"/>
            <p:cNvSpPr>
              <a:spLocks noChangeShapeType="1"/>
            </p:cNvSpPr>
            <p:nvPr/>
          </p:nvSpPr>
          <p:spPr bwMode="auto">
            <a:xfrm flipV="1">
              <a:off x="2023" y="3580"/>
              <a:ext cx="0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Arc 33"/>
            <p:cNvSpPr>
              <a:spLocks/>
            </p:cNvSpPr>
            <p:nvPr/>
          </p:nvSpPr>
          <p:spPr bwMode="auto">
            <a:xfrm rot="-5400000" flipH="1" flipV="1">
              <a:off x="2135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3" name="Arc 34"/>
            <p:cNvSpPr>
              <a:spLocks/>
            </p:cNvSpPr>
            <p:nvPr/>
          </p:nvSpPr>
          <p:spPr bwMode="auto">
            <a:xfrm rot="-5400000" flipH="1" flipV="1">
              <a:off x="2447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4" name="Arc 35"/>
            <p:cNvSpPr>
              <a:spLocks/>
            </p:cNvSpPr>
            <p:nvPr/>
          </p:nvSpPr>
          <p:spPr bwMode="auto">
            <a:xfrm rot="-5400000" flipH="1" flipV="1">
              <a:off x="1823" y="3716"/>
              <a:ext cx="192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5" name="Line 36"/>
            <p:cNvSpPr>
              <a:spLocks noChangeShapeType="1"/>
            </p:cNvSpPr>
            <p:nvPr/>
          </p:nvSpPr>
          <p:spPr bwMode="auto">
            <a:xfrm flipH="1">
              <a:off x="1451" y="3916"/>
              <a:ext cx="988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8" name="Text Box 38"/>
          <p:cNvSpPr txBox="1">
            <a:spLocks noChangeArrowheads="1"/>
          </p:cNvSpPr>
          <p:nvPr/>
        </p:nvSpPr>
        <p:spPr bwMode="auto">
          <a:xfrm>
            <a:off x="827088" y="1298575"/>
            <a:ext cx="1608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Transparent Tube</a:t>
            </a:r>
          </a:p>
        </p:txBody>
      </p:sp>
      <p:sp>
        <p:nvSpPr>
          <p:cNvPr id="30739" name="Line 40"/>
          <p:cNvSpPr>
            <a:spLocks noChangeShapeType="1"/>
          </p:cNvSpPr>
          <p:nvPr/>
        </p:nvSpPr>
        <p:spPr bwMode="auto">
          <a:xfrm>
            <a:off x="2171700" y="1600200"/>
            <a:ext cx="4572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41"/>
          <p:cNvSpPr>
            <a:spLocks noChangeShapeType="1"/>
          </p:cNvSpPr>
          <p:nvPr/>
        </p:nvSpPr>
        <p:spPr bwMode="auto">
          <a:xfrm>
            <a:off x="2174875" y="2536825"/>
            <a:ext cx="0" cy="1524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Rectangle 167"/>
          <p:cNvSpPr>
            <a:spLocks noChangeArrowheads="1"/>
          </p:cNvSpPr>
          <p:nvPr/>
        </p:nvSpPr>
        <p:spPr bwMode="auto">
          <a:xfrm>
            <a:off x="6948488" y="3573463"/>
            <a:ext cx="18716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In case of breakage, individual </a:t>
            </a:r>
            <a:r>
              <a:rPr lang="en-US" altLang="en-US" sz="2000" dirty="0" err="1">
                <a:solidFill>
                  <a:srgbClr val="3333FF"/>
                </a:solidFill>
                <a:latin typeface="Calibri" panose="020F0502020204030204" pitchFamily="34" charset="0"/>
              </a:rPr>
              <a:t>fibre</a:t>
            </a: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 can be identified.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3333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Repair with pin</a:t>
            </a:r>
          </a:p>
        </p:txBody>
      </p:sp>
      <p:sp>
        <p:nvSpPr>
          <p:cNvPr id="30743" name="Line 168"/>
          <p:cNvSpPr>
            <a:spLocks noChangeShapeType="1"/>
          </p:cNvSpPr>
          <p:nvPr/>
        </p:nvSpPr>
        <p:spPr bwMode="auto">
          <a:xfrm flipV="1">
            <a:off x="5435600" y="4005263"/>
            <a:ext cx="1728788" cy="50323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Text Box 38"/>
          <p:cNvSpPr txBox="1">
            <a:spLocks noChangeArrowheads="1"/>
          </p:cNvSpPr>
          <p:nvPr/>
        </p:nvSpPr>
        <p:spPr bwMode="auto">
          <a:xfrm>
            <a:off x="3981450" y="3375025"/>
            <a:ext cx="1608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FF"/>
                </a:solidFill>
                <a:latin typeface="Arial" panose="020B0604020202020204" pitchFamily="34" charset="0"/>
              </a:rPr>
              <a:t>Transparent Tube</a:t>
            </a:r>
          </a:p>
        </p:txBody>
      </p:sp>
      <p:pic>
        <p:nvPicPr>
          <p:cNvPr id="30745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438" y="3970338"/>
            <a:ext cx="31702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5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400" dirty="0" smtClean="0">
                <a:latin typeface="Calibri" panose="020F0502020204030204" pitchFamily="34" charset="0"/>
              </a:rPr>
              <a:t>Setting the standard – Membrane Integrity</a:t>
            </a: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325" y="1260618"/>
            <a:ext cx="8880475" cy="4549775"/>
          </a:xfrm>
          <a:noFill/>
        </p:spPr>
        <p:txBody>
          <a:bodyPr/>
          <a:lstStyle/>
          <a:p>
            <a:pPr marL="342900" indent="-342900"/>
            <a:r>
              <a:rPr lang="en-US" altLang="en-US" dirty="0" smtClean="0">
                <a:solidFill>
                  <a:srgbClr val="004487"/>
                </a:solidFill>
                <a:latin typeface="Calibri" panose="020F0502020204030204" pitchFamily="34" charset="0"/>
              </a:rPr>
              <a:t>Integrity Testing. </a:t>
            </a:r>
            <a:br>
              <a:rPr lang="en-US" altLang="en-US" dirty="0" smtClean="0">
                <a:solidFill>
                  <a:srgbClr val="004487"/>
                </a:solidFill>
                <a:latin typeface="Calibri" panose="020F0502020204030204" pitchFamily="34" charset="0"/>
              </a:rPr>
            </a:br>
            <a:r>
              <a:rPr lang="en-US" altLang="en-US" dirty="0" smtClean="0">
                <a:solidFill>
                  <a:srgbClr val="004487"/>
                </a:solidFill>
                <a:latin typeface="Calibri" panose="020F0502020204030204" pitchFamily="34" charset="0"/>
              </a:rPr>
              <a:t>Do not be afraid to use the right (higher) air pressures </a:t>
            </a:r>
          </a:p>
          <a:p>
            <a:pPr marL="342900" indent="-342900"/>
            <a:endParaRPr lang="en-US" altLang="en-US" dirty="0" smtClean="0">
              <a:solidFill>
                <a:srgbClr val="004487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en-US" altLang="en-US" dirty="0" smtClean="0">
                <a:solidFill>
                  <a:srgbClr val="004487"/>
                </a:solidFill>
                <a:latin typeface="Calibri" panose="020F0502020204030204" pitchFamily="34" charset="0"/>
              </a:rPr>
              <a:t>Simple and Easy to use automatic procedure. Easy detection via transparent coupling</a:t>
            </a:r>
          </a:p>
          <a:p>
            <a:pPr marL="342900" indent="-342900"/>
            <a:endParaRPr lang="en-US" altLang="en-US" dirty="0" smtClean="0">
              <a:solidFill>
                <a:srgbClr val="004487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en-US" altLang="en-US" dirty="0" smtClean="0">
                <a:solidFill>
                  <a:srgbClr val="004487"/>
                </a:solidFill>
                <a:latin typeface="Calibri" panose="020F0502020204030204" pitchFamily="34" charset="0"/>
              </a:rPr>
              <a:t>! </a:t>
            </a:r>
            <a:endParaRPr lang="en-US" altLang="en-US" dirty="0">
              <a:solidFill>
                <a:srgbClr val="004487"/>
              </a:solidFill>
              <a:latin typeface="Calibri" panose="020F0502020204030204" pitchFamily="34" charset="0"/>
            </a:endParaRPr>
          </a:p>
        </p:txBody>
      </p:sp>
      <p:grpSp>
        <p:nvGrpSpPr>
          <p:cNvPr id="38916" name="Group 43"/>
          <p:cNvGrpSpPr>
            <a:grpSpLocks/>
          </p:cNvGrpSpPr>
          <p:nvPr/>
        </p:nvGrpSpPr>
        <p:grpSpPr bwMode="auto">
          <a:xfrm>
            <a:off x="7561263" y="1241425"/>
            <a:ext cx="1314450" cy="1004888"/>
            <a:chOff x="819" y="1874"/>
            <a:chExt cx="1614" cy="1466"/>
          </a:xfrm>
        </p:grpSpPr>
        <p:grpSp>
          <p:nvGrpSpPr>
            <p:cNvPr id="38917" name="Group 44"/>
            <p:cNvGrpSpPr>
              <a:grpSpLocks/>
            </p:cNvGrpSpPr>
            <p:nvPr/>
          </p:nvGrpSpPr>
          <p:grpSpPr bwMode="auto">
            <a:xfrm flipH="1">
              <a:off x="819" y="1874"/>
              <a:ext cx="1139" cy="1384"/>
              <a:chOff x="819" y="1874"/>
              <a:chExt cx="1139" cy="1384"/>
            </a:xfrm>
          </p:grpSpPr>
          <p:sp>
            <p:nvSpPr>
              <p:cNvPr id="38941" name="Freeform 45"/>
              <p:cNvSpPr>
                <a:spLocks/>
              </p:cNvSpPr>
              <p:nvPr/>
            </p:nvSpPr>
            <p:spPr bwMode="auto">
              <a:xfrm>
                <a:off x="911" y="3041"/>
                <a:ext cx="1047" cy="217"/>
              </a:xfrm>
              <a:custGeom>
                <a:avLst/>
                <a:gdLst>
                  <a:gd name="T0" fmla="*/ 1 w 2093"/>
                  <a:gd name="T1" fmla="*/ 1 h 434"/>
                  <a:gd name="T2" fmla="*/ 1 w 2093"/>
                  <a:gd name="T3" fmla="*/ 1 h 434"/>
                  <a:gd name="T4" fmla="*/ 1 w 2093"/>
                  <a:gd name="T5" fmla="*/ 1 h 434"/>
                  <a:gd name="T6" fmla="*/ 1 w 2093"/>
                  <a:gd name="T7" fmla="*/ 1 h 434"/>
                  <a:gd name="T8" fmla="*/ 1 w 2093"/>
                  <a:gd name="T9" fmla="*/ 1 h 434"/>
                  <a:gd name="T10" fmla="*/ 1 w 2093"/>
                  <a:gd name="T11" fmla="*/ 1 h 434"/>
                  <a:gd name="T12" fmla="*/ 1 w 2093"/>
                  <a:gd name="T13" fmla="*/ 1 h 434"/>
                  <a:gd name="T14" fmla="*/ 1 w 2093"/>
                  <a:gd name="T15" fmla="*/ 1 h 434"/>
                  <a:gd name="T16" fmla="*/ 1 w 2093"/>
                  <a:gd name="T17" fmla="*/ 1 h 434"/>
                  <a:gd name="T18" fmla="*/ 1 w 2093"/>
                  <a:gd name="T19" fmla="*/ 1 h 434"/>
                  <a:gd name="T20" fmla="*/ 1 w 2093"/>
                  <a:gd name="T21" fmla="*/ 1 h 434"/>
                  <a:gd name="T22" fmla="*/ 1 w 2093"/>
                  <a:gd name="T23" fmla="*/ 1 h 434"/>
                  <a:gd name="T24" fmla="*/ 1 w 2093"/>
                  <a:gd name="T25" fmla="*/ 1 h 434"/>
                  <a:gd name="T26" fmla="*/ 1 w 2093"/>
                  <a:gd name="T27" fmla="*/ 1 h 434"/>
                  <a:gd name="T28" fmla="*/ 1 w 2093"/>
                  <a:gd name="T29" fmla="*/ 1 h 434"/>
                  <a:gd name="T30" fmla="*/ 1 w 2093"/>
                  <a:gd name="T31" fmla="*/ 1 h 434"/>
                  <a:gd name="T32" fmla="*/ 1 w 2093"/>
                  <a:gd name="T33" fmla="*/ 1 h 434"/>
                  <a:gd name="T34" fmla="*/ 1 w 2093"/>
                  <a:gd name="T35" fmla="*/ 1 h 434"/>
                  <a:gd name="T36" fmla="*/ 1 w 2093"/>
                  <a:gd name="T37" fmla="*/ 1 h 434"/>
                  <a:gd name="T38" fmla="*/ 1 w 2093"/>
                  <a:gd name="T39" fmla="*/ 1 h 434"/>
                  <a:gd name="T40" fmla="*/ 1 w 2093"/>
                  <a:gd name="T41" fmla="*/ 1 h 434"/>
                  <a:gd name="T42" fmla="*/ 1 w 2093"/>
                  <a:gd name="T43" fmla="*/ 1 h 434"/>
                  <a:gd name="T44" fmla="*/ 1 w 2093"/>
                  <a:gd name="T45" fmla="*/ 1 h 434"/>
                  <a:gd name="T46" fmla="*/ 1 w 2093"/>
                  <a:gd name="T47" fmla="*/ 1 h 434"/>
                  <a:gd name="T48" fmla="*/ 1 w 2093"/>
                  <a:gd name="T49" fmla="*/ 1 h 434"/>
                  <a:gd name="T50" fmla="*/ 1 w 2093"/>
                  <a:gd name="T51" fmla="*/ 1 h 434"/>
                  <a:gd name="T52" fmla="*/ 1 w 2093"/>
                  <a:gd name="T53" fmla="*/ 1 h 434"/>
                  <a:gd name="T54" fmla="*/ 1 w 2093"/>
                  <a:gd name="T55" fmla="*/ 1 h 434"/>
                  <a:gd name="T56" fmla="*/ 1 w 2093"/>
                  <a:gd name="T57" fmla="*/ 1 h 434"/>
                  <a:gd name="T58" fmla="*/ 1 w 2093"/>
                  <a:gd name="T59" fmla="*/ 1 h 434"/>
                  <a:gd name="T60" fmla="*/ 1 w 2093"/>
                  <a:gd name="T61" fmla="*/ 1 h 434"/>
                  <a:gd name="T62" fmla="*/ 1 w 2093"/>
                  <a:gd name="T63" fmla="*/ 0 h 434"/>
                  <a:gd name="T64" fmla="*/ 1 w 2093"/>
                  <a:gd name="T65" fmla="*/ 1 h 434"/>
                  <a:gd name="T66" fmla="*/ 1 w 2093"/>
                  <a:gd name="T67" fmla="*/ 1 h 434"/>
                  <a:gd name="T68" fmla="*/ 1 w 2093"/>
                  <a:gd name="T69" fmla="*/ 1 h 434"/>
                  <a:gd name="T70" fmla="*/ 1 w 2093"/>
                  <a:gd name="T71" fmla="*/ 1 h 434"/>
                  <a:gd name="T72" fmla="*/ 1 w 2093"/>
                  <a:gd name="T73" fmla="*/ 1 h 434"/>
                  <a:gd name="T74" fmla="*/ 1 w 2093"/>
                  <a:gd name="T75" fmla="*/ 1 h 434"/>
                  <a:gd name="T76" fmla="*/ 1 w 2093"/>
                  <a:gd name="T77" fmla="*/ 1 h 434"/>
                  <a:gd name="T78" fmla="*/ 1 w 2093"/>
                  <a:gd name="T79" fmla="*/ 1 h 434"/>
                  <a:gd name="T80" fmla="*/ 1 w 2093"/>
                  <a:gd name="T81" fmla="*/ 1 h 434"/>
                  <a:gd name="T82" fmla="*/ 1 w 2093"/>
                  <a:gd name="T83" fmla="*/ 1 h 434"/>
                  <a:gd name="T84" fmla="*/ 1 w 2093"/>
                  <a:gd name="T85" fmla="*/ 1 h 434"/>
                  <a:gd name="T86" fmla="*/ 1 w 2093"/>
                  <a:gd name="T87" fmla="*/ 1 h 434"/>
                  <a:gd name="T88" fmla="*/ 1 w 2093"/>
                  <a:gd name="T89" fmla="*/ 1 h 434"/>
                  <a:gd name="T90" fmla="*/ 1 w 2093"/>
                  <a:gd name="T91" fmla="*/ 1 h 434"/>
                  <a:gd name="T92" fmla="*/ 1 w 2093"/>
                  <a:gd name="T93" fmla="*/ 1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93"/>
                  <a:gd name="T142" fmla="*/ 0 h 434"/>
                  <a:gd name="T143" fmla="*/ 2093 w 2093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93" h="434">
                    <a:moveTo>
                      <a:pt x="122" y="221"/>
                    </a:moveTo>
                    <a:lnTo>
                      <a:pt x="175" y="228"/>
                    </a:lnTo>
                    <a:lnTo>
                      <a:pt x="227" y="236"/>
                    </a:lnTo>
                    <a:lnTo>
                      <a:pt x="280" y="245"/>
                    </a:lnTo>
                    <a:lnTo>
                      <a:pt x="334" y="255"/>
                    </a:lnTo>
                    <a:lnTo>
                      <a:pt x="441" y="277"/>
                    </a:lnTo>
                    <a:lnTo>
                      <a:pt x="551" y="303"/>
                    </a:lnTo>
                    <a:lnTo>
                      <a:pt x="660" y="328"/>
                    </a:lnTo>
                    <a:lnTo>
                      <a:pt x="771" y="352"/>
                    </a:lnTo>
                    <a:lnTo>
                      <a:pt x="826" y="365"/>
                    </a:lnTo>
                    <a:lnTo>
                      <a:pt x="881" y="376"/>
                    </a:lnTo>
                    <a:lnTo>
                      <a:pt x="938" y="387"/>
                    </a:lnTo>
                    <a:lnTo>
                      <a:pt x="993" y="397"/>
                    </a:lnTo>
                    <a:lnTo>
                      <a:pt x="1049" y="406"/>
                    </a:lnTo>
                    <a:lnTo>
                      <a:pt x="1105" y="414"/>
                    </a:lnTo>
                    <a:lnTo>
                      <a:pt x="1160" y="421"/>
                    </a:lnTo>
                    <a:lnTo>
                      <a:pt x="1216" y="427"/>
                    </a:lnTo>
                    <a:lnTo>
                      <a:pt x="1271" y="432"/>
                    </a:lnTo>
                    <a:lnTo>
                      <a:pt x="1326" y="434"/>
                    </a:lnTo>
                    <a:lnTo>
                      <a:pt x="1382" y="434"/>
                    </a:lnTo>
                    <a:lnTo>
                      <a:pt x="1437" y="433"/>
                    </a:lnTo>
                    <a:lnTo>
                      <a:pt x="1492" y="429"/>
                    </a:lnTo>
                    <a:lnTo>
                      <a:pt x="1547" y="424"/>
                    </a:lnTo>
                    <a:lnTo>
                      <a:pt x="1574" y="420"/>
                    </a:lnTo>
                    <a:lnTo>
                      <a:pt x="1602" y="415"/>
                    </a:lnTo>
                    <a:lnTo>
                      <a:pt x="1628" y="411"/>
                    </a:lnTo>
                    <a:lnTo>
                      <a:pt x="1656" y="405"/>
                    </a:lnTo>
                    <a:lnTo>
                      <a:pt x="1683" y="399"/>
                    </a:lnTo>
                    <a:lnTo>
                      <a:pt x="1709" y="392"/>
                    </a:lnTo>
                    <a:lnTo>
                      <a:pt x="1737" y="384"/>
                    </a:lnTo>
                    <a:lnTo>
                      <a:pt x="1763" y="376"/>
                    </a:lnTo>
                    <a:lnTo>
                      <a:pt x="1790" y="367"/>
                    </a:lnTo>
                    <a:lnTo>
                      <a:pt x="1816" y="358"/>
                    </a:lnTo>
                    <a:lnTo>
                      <a:pt x="1843" y="346"/>
                    </a:lnTo>
                    <a:lnTo>
                      <a:pt x="1869" y="336"/>
                    </a:lnTo>
                    <a:lnTo>
                      <a:pt x="1875" y="335"/>
                    </a:lnTo>
                    <a:lnTo>
                      <a:pt x="1882" y="333"/>
                    </a:lnTo>
                    <a:lnTo>
                      <a:pt x="1890" y="328"/>
                    </a:lnTo>
                    <a:lnTo>
                      <a:pt x="1898" y="323"/>
                    </a:lnTo>
                    <a:lnTo>
                      <a:pt x="1905" y="319"/>
                    </a:lnTo>
                    <a:lnTo>
                      <a:pt x="1911" y="313"/>
                    </a:lnTo>
                    <a:lnTo>
                      <a:pt x="1915" y="307"/>
                    </a:lnTo>
                    <a:lnTo>
                      <a:pt x="1917" y="301"/>
                    </a:lnTo>
                    <a:lnTo>
                      <a:pt x="1928" y="300"/>
                    </a:lnTo>
                    <a:lnTo>
                      <a:pt x="1940" y="297"/>
                    </a:lnTo>
                    <a:lnTo>
                      <a:pt x="1951" y="291"/>
                    </a:lnTo>
                    <a:lnTo>
                      <a:pt x="1964" y="285"/>
                    </a:lnTo>
                    <a:lnTo>
                      <a:pt x="1977" y="278"/>
                    </a:lnTo>
                    <a:lnTo>
                      <a:pt x="1989" y="273"/>
                    </a:lnTo>
                    <a:lnTo>
                      <a:pt x="2001" y="269"/>
                    </a:lnTo>
                    <a:lnTo>
                      <a:pt x="2011" y="268"/>
                    </a:lnTo>
                    <a:lnTo>
                      <a:pt x="2018" y="258"/>
                    </a:lnTo>
                    <a:lnTo>
                      <a:pt x="2028" y="246"/>
                    </a:lnTo>
                    <a:lnTo>
                      <a:pt x="2040" y="235"/>
                    </a:lnTo>
                    <a:lnTo>
                      <a:pt x="2053" y="223"/>
                    </a:lnTo>
                    <a:lnTo>
                      <a:pt x="2065" y="210"/>
                    </a:lnTo>
                    <a:lnTo>
                      <a:pt x="2077" y="198"/>
                    </a:lnTo>
                    <a:lnTo>
                      <a:pt x="2081" y="192"/>
                    </a:lnTo>
                    <a:lnTo>
                      <a:pt x="2086" y="186"/>
                    </a:lnTo>
                    <a:lnTo>
                      <a:pt x="2090" y="179"/>
                    </a:lnTo>
                    <a:lnTo>
                      <a:pt x="2093" y="174"/>
                    </a:lnTo>
                    <a:lnTo>
                      <a:pt x="2092" y="164"/>
                    </a:lnTo>
                    <a:lnTo>
                      <a:pt x="2090" y="156"/>
                    </a:lnTo>
                    <a:lnTo>
                      <a:pt x="2086" y="146"/>
                    </a:lnTo>
                    <a:lnTo>
                      <a:pt x="2081" y="137"/>
                    </a:lnTo>
                    <a:lnTo>
                      <a:pt x="2078" y="127"/>
                    </a:lnTo>
                    <a:lnTo>
                      <a:pt x="2073" y="118"/>
                    </a:lnTo>
                    <a:lnTo>
                      <a:pt x="2069" y="111"/>
                    </a:lnTo>
                    <a:lnTo>
                      <a:pt x="2065" y="106"/>
                    </a:lnTo>
                    <a:lnTo>
                      <a:pt x="2057" y="95"/>
                    </a:lnTo>
                    <a:lnTo>
                      <a:pt x="2048" y="86"/>
                    </a:lnTo>
                    <a:lnTo>
                      <a:pt x="2038" y="78"/>
                    </a:lnTo>
                    <a:lnTo>
                      <a:pt x="2026" y="70"/>
                    </a:lnTo>
                    <a:lnTo>
                      <a:pt x="2013" y="63"/>
                    </a:lnTo>
                    <a:lnTo>
                      <a:pt x="2001" y="57"/>
                    </a:lnTo>
                    <a:lnTo>
                      <a:pt x="1987" y="53"/>
                    </a:lnTo>
                    <a:lnTo>
                      <a:pt x="1972" y="48"/>
                    </a:lnTo>
                    <a:lnTo>
                      <a:pt x="1956" y="45"/>
                    </a:lnTo>
                    <a:lnTo>
                      <a:pt x="1940" y="41"/>
                    </a:lnTo>
                    <a:lnTo>
                      <a:pt x="1924" y="39"/>
                    </a:lnTo>
                    <a:lnTo>
                      <a:pt x="1906" y="36"/>
                    </a:lnTo>
                    <a:lnTo>
                      <a:pt x="1871" y="33"/>
                    </a:lnTo>
                    <a:lnTo>
                      <a:pt x="1835" y="32"/>
                    </a:lnTo>
                    <a:lnTo>
                      <a:pt x="1762" y="32"/>
                    </a:lnTo>
                    <a:lnTo>
                      <a:pt x="1692" y="32"/>
                    </a:lnTo>
                    <a:lnTo>
                      <a:pt x="1660" y="32"/>
                    </a:lnTo>
                    <a:lnTo>
                      <a:pt x="1628" y="31"/>
                    </a:lnTo>
                    <a:lnTo>
                      <a:pt x="1602" y="28"/>
                    </a:lnTo>
                    <a:lnTo>
                      <a:pt x="1578" y="24"/>
                    </a:lnTo>
                    <a:lnTo>
                      <a:pt x="1556" y="19"/>
                    </a:lnTo>
                    <a:lnTo>
                      <a:pt x="1532" y="15"/>
                    </a:lnTo>
                    <a:lnTo>
                      <a:pt x="1507" y="11"/>
                    </a:lnTo>
                    <a:lnTo>
                      <a:pt x="1483" y="9"/>
                    </a:lnTo>
                    <a:lnTo>
                      <a:pt x="1431" y="3"/>
                    </a:lnTo>
                    <a:lnTo>
                      <a:pt x="1377" y="1"/>
                    </a:lnTo>
                    <a:lnTo>
                      <a:pt x="1322" y="0"/>
                    </a:lnTo>
                    <a:lnTo>
                      <a:pt x="1264" y="0"/>
                    </a:lnTo>
                    <a:lnTo>
                      <a:pt x="1206" y="2"/>
                    </a:lnTo>
                    <a:lnTo>
                      <a:pt x="1148" y="4"/>
                    </a:lnTo>
                    <a:lnTo>
                      <a:pt x="1090" y="9"/>
                    </a:lnTo>
                    <a:lnTo>
                      <a:pt x="1032" y="13"/>
                    </a:lnTo>
                    <a:lnTo>
                      <a:pt x="975" y="19"/>
                    </a:lnTo>
                    <a:lnTo>
                      <a:pt x="919" y="25"/>
                    </a:lnTo>
                    <a:lnTo>
                      <a:pt x="813" y="38"/>
                    </a:lnTo>
                    <a:lnTo>
                      <a:pt x="718" y="51"/>
                    </a:lnTo>
                    <a:lnTo>
                      <a:pt x="710" y="53"/>
                    </a:lnTo>
                    <a:lnTo>
                      <a:pt x="699" y="55"/>
                    </a:lnTo>
                    <a:lnTo>
                      <a:pt x="689" y="58"/>
                    </a:lnTo>
                    <a:lnTo>
                      <a:pt x="679" y="63"/>
                    </a:lnTo>
                    <a:lnTo>
                      <a:pt x="668" y="69"/>
                    </a:lnTo>
                    <a:lnTo>
                      <a:pt x="658" y="74"/>
                    </a:lnTo>
                    <a:lnTo>
                      <a:pt x="650" y="80"/>
                    </a:lnTo>
                    <a:lnTo>
                      <a:pt x="644" y="85"/>
                    </a:lnTo>
                    <a:lnTo>
                      <a:pt x="645" y="93"/>
                    </a:lnTo>
                    <a:lnTo>
                      <a:pt x="646" y="99"/>
                    </a:lnTo>
                    <a:lnTo>
                      <a:pt x="646" y="106"/>
                    </a:lnTo>
                    <a:lnTo>
                      <a:pt x="646" y="112"/>
                    </a:lnTo>
                    <a:lnTo>
                      <a:pt x="645" y="118"/>
                    </a:lnTo>
                    <a:lnTo>
                      <a:pt x="644" y="125"/>
                    </a:lnTo>
                    <a:lnTo>
                      <a:pt x="644" y="132"/>
                    </a:lnTo>
                    <a:lnTo>
                      <a:pt x="644" y="139"/>
                    </a:lnTo>
                    <a:lnTo>
                      <a:pt x="604" y="140"/>
                    </a:lnTo>
                    <a:lnTo>
                      <a:pt x="564" y="141"/>
                    </a:lnTo>
                    <a:lnTo>
                      <a:pt x="525" y="142"/>
                    </a:lnTo>
                    <a:lnTo>
                      <a:pt x="485" y="146"/>
                    </a:lnTo>
                    <a:lnTo>
                      <a:pt x="405" y="152"/>
                    </a:lnTo>
                    <a:lnTo>
                      <a:pt x="325" y="160"/>
                    </a:lnTo>
                    <a:lnTo>
                      <a:pt x="244" y="167"/>
                    </a:lnTo>
                    <a:lnTo>
                      <a:pt x="162" y="174"/>
                    </a:lnTo>
                    <a:lnTo>
                      <a:pt x="122" y="176"/>
                    </a:lnTo>
                    <a:lnTo>
                      <a:pt x="81" y="178"/>
                    </a:lnTo>
                    <a:lnTo>
                      <a:pt x="41" y="179"/>
                    </a:lnTo>
                    <a:lnTo>
                      <a:pt x="0" y="179"/>
                    </a:lnTo>
                    <a:lnTo>
                      <a:pt x="6" y="186"/>
                    </a:lnTo>
                    <a:lnTo>
                      <a:pt x="15" y="191"/>
                    </a:lnTo>
                    <a:lnTo>
                      <a:pt x="24" y="195"/>
                    </a:lnTo>
                    <a:lnTo>
                      <a:pt x="33" y="200"/>
                    </a:lnTo>
                    <a:lnTo>
                      <a:pt x="51" y="206"/>
                    </a:lnTo>
                    <a:lnTo>
                      <a:pt x="71" y="210"/>
                    </a:lnTo>
                    <a:lnTo>
                      <a:pt x="89" y="214"/>
                    </a:lnTo>
                    <a:lnTo>
                      <a:pt x="104" y="216"/>
                    </a:lnTo>
                    <a:lnTo>
                      <a:pt x="116" y="218"/>
                    </a:lnTo>
                    <a:lnTo>
                      <a:pt x="122" y="221"/>
                    </a:lnTo>
                    <a:close/>
                  </a:path>
                </a:pathLst>
              </a:custGeom>
              <a:solidFill>
                <a:srgbClr val="948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Freeform 46"/>
              <p:cNvSpPr>
                <a:spLocks/>
              </p:cNvSpPr>
              <p:nvPr/>
            </p:nvSpPr>
            <p:spPr bwMode="auto">
              <a:xfrm>
                <a:off x="1013" y="3060"/>
                <a:ext cx="894" cy="167"/>
              </a:xfrm>
              <a:custGeom>
                <a:avLst/>
                <a:gdLst>
                  <a:gd name="T0" fmla="*/ 1 w 1788"/>
                  <a:gd name="T1" fmla="*/ 1 h 334"/>
                  <a:gd name="T2" fmla="*/ 1 w 1788"/>
                  <a:gd name="T3" fmla="*/ 1 h 334"/>
                  <a:gd name="T4" fmla="*/ 1 w 1788"/>
                  <a:gd name="T5" fmla="*/ 1 h 334"/>
                  <a:gd name="T6" fmla="*/ 1 w 1788"/>
                  <a:gd name="T7" fmla="*/ 1 h 334"/>
                  <a:gd name="T8" fmla="*/ 1 w 1788"/>
                  <a:gd name="T9" fmla="*/ 1 h 334"/>
                  <a:gd name="T10" fmla="*/ 1 w 1788"/>
                  <a:gd name="T11" fmla="*/ 1 h 334"/>
                  <a:gd name="T12" fmla="*/ 1 w 1788"/>
                  <a:gd name="T13" fmla="*/ 1 h 334"/>
                  <a:gd name="T14" fmla="*/ 1 w 1788"/>
                  <a:gd name="T15" fmla="*/ 1 h 334"/>
                  <a:gd name="T16" fmla="*/ 1 w 1788"/>
                  <a:gd name="T17" fmla="*/ 1 h 334"/>
                  <a:gd name="T18" fmla="*/ 1 w 1788"/>
                  <a:gd name="T19" fmla="*/ 1 h 334"/>
                  <a:gd name="T20" fmla="*/ 1 w 1788"/>
                  <a:gd name="T21" fmla="*/ 1 h 334"/>
                  <a:gd name="T22" fmla="*/ 1 w 1788"/>
                  <a:gd name="T23" fmla="*/ 1 h 334"/>
                  <a:gd name="T24" fmla="*/ 1 w 1788"/>
                  <a:gd name="T25" fmla="*/ 1 h 334"/>
                  <a:gd name="T26" fmla="*/ 1 w 1788"/>
                  <a:gd name="T27" fmla="*/ 1 h 334"/>
                  <a:gd name="T28" fmla="*/ 1 w 1788"/>
                  <a:gd name="T29" fmla="*/ 1 h 334"/>
                  <a:gd name="T30" fmla="*/ 1 w 1788"/>
                  <a:gd name="T31" fmla="*/ 1 h 334"/>
                  <a:gd name="T32" fmla="*/ 1 w 1788"/>
                  <a:gd name="T33" fmla="*/ 1 h 334"/>
                  <a:gd name="T34" fmla="*/ 1 w 1788"/>
                  <a:gd name="T35" fmla="*/ 1 h 334"/>
                  <a:gd name="T36" fmla="*/ 1 w 1788"/>
                  <a:gd name="T37" fmla="*/ 1 h 334"/>
                  <a:gd name="T38" fmla="*/ 1 w 1788"/>
                  <a:gd name="T39" fmla="*/ 1 h 334"/>
                  <a:gd name="T40" fmla="*/ 1 w 1788"/>
                  <a:gd name="T41" fmla="*/ 1 h 334"/>
                  <a:gd name="T42" fmla="*/ 1 w 1788"/>
                  <a:gd name="T43" fmla="*/ 1 h 334"/>
                  <a:gd name="T44" fmla="*/ 1 w 1788"/>
                  <a:gd name="T45" fmla="*/ 1 h 334"/>
                  <a:gd name="T46" fmla="*/ 1 w 1788"/>
                  <a:gd name="T47" fmla="*/ 1 h 334"/>
                  <a:gd name="T48" fmla="*/ 1 w 1788"/>
                  <a:gd name="T49" fmla="*/ 1 h 334"/>
                  <a:gd name="T50" fmla="*/ 1 w 1788"/>
                  <a:gd name="T51" fmla="*/ 1 h 334"/>
                  <a:gd name="T52" fmla="*/ 1 w 1788"/>
                  <a:gd name="T53" fmla="*/ 1 h 334"/>
                  <a:gd name="T54" fmla="*/ 1 w 1788"/>
                  <a:gd name="T55" fmla="*/ 1 h 334"/>
                  <a:gd name="T56" fmla="*/ 1 w 1788"/>
                  <a:gd name="T57" fmla="*/ 1 h 334"/>
                  <a:gd name="T58" fmla="*/ 1 w 1788"/>
                  <a:gd name="T59" fmla="*/ 1 h 334"/>
                  <a:gd name="T60" fmla="*/ 1 w 1788"/>
                  <a:gd name="T61" fmla="*/ 1 h 334"/>
                  <a:gd name="T62" fmla="*/ 1 w 1788"/>
                  <a:gd name="T63" fmla="*/ 1 h 334"/>
                  <a:gd name="T64" fmla="*/ 1 w 1788"/>
                  <a:gd name="T65" fmla="*/ 1 h 334"/>
                  <a:gd name="T66" fmla="*/ 1 w 1788"/>
                  <a:gd name="T67" fmla="*/ 1 h 334"/>
                  <a:gd name="T68" fmla="*/ 1 w 1788"/>
                  <a:gd name="T69" fmla="*/ 1 h 334"/>
                  <a:gd name="T70" fmla="*/ 1 w 1788"/>
                  <a:gd name="T71" fmla="*/ 1 h 334"/>
                  <a:gd name="T72" fmla="*/ 1 w 1788"/>
                  <a:gd name="T73" fmla="*/ 1 h 334"/>
                  <a:gd name="T74" fmla="*/ 1 w 1788"/>
                  <a:gd name="T75" fmla="*/ 1 h 334"/>
                  <a:gd name="T76" fmla="*/ 1 w 1788"/>
                  <a:gd name="T77" fmla="*/ 1 h 334"/>
                  <a:gd name="T78" fmla="*/ 1 w 1788"/>
                  <a:gd name="T79" fmla="*/ 1 h 334"/>
                  <a:gd name="T80" fmla="*/ 1 w 1788"/>
                  <a:gd name="T81" fmla="*/ 1 h 334"/>
                  <a:gd name="T82" fmla="*/ 1 w 1788"/>
                  <a:gd name="T83" fmla="*/ 1 h 334"/>
                  <a:gd name="T84" fmla="*/ 1 w 1788"/>
                  <a:gd name="T85" fmla="*/ 1 h 334"/>
                  <a:gd name="T86" fmla="*/ 0 w 1788"/>
                  <a:gd name="T87" fmla="*/ 1 h 3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8"/>
                  <a:gd name="T133" fmla="*/ 0 h 334"/>
                  <a:gd name="T134" fmla="*/ 1788 w 1788"/>
                  <a:gd name="T135" fmla="*/ 334 h 3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8" h="334">
                    <a:moveTo>
                      <a:pt x="0" y="168"/>
                    </a:moveTo>
                    <a:lnTo>
                      <a:pt x="6" y="173"/>
                    </a:lnTo>
                    <a:lnTo>
                      <a:pt x="15" y="177"/>
                    </a:lnTo>
                    <a:lnTo>
                      <a:pt x="25" y="182"/>
                    </a:lnTo>
                    <a:lnTo>
                      <a:pt x="38" y="185"/>
                    </a:lnTo>
                    <a:lnTo>
                      <a:pt x="66" y="192"/>
                    </a:lnTo>
                    <a:lnTo>
                      <a:pt x="100" y="198"/>
                    </a:lnTo>
                    <a:lnTo>
                      <a:pt x="178" y="209"/>
                    </a:lnTo>
                    <a:lnTo>
                      <a:pt x="262" y="220"/>
                    </a:lnTo>
                    <a:lnTo>
                      <a:pt x="304" y="226"/>
                    </a:lnTo>
                    <a:lnTo>
                      <a:pt x="344" y="231"/>
                    </a:lnTo>
                    <a:lnTo>
                      <a:pt x="381" y="238"/>
                    </a:lnTo>
                    <a:lnTo>
                      <a:pt x="413" y="247"/>
                    </a:lnTo>
                    <a:lnTo>
                      <a:pt x="428" y="252"/>
                    </a:lnTo>
                    <a:lnTo>
                      <a:pt x="441" y="257"/>
                    </a:lnTo>
                    <a:lnTo>
                      <a:pt x="453" y="262"/>
                    </a:lnTo>
                    <a:lnTo>
                      <a:pt x="462" y="268"/>
                    </a:lnTo>
                    <a:lnTo>
                      <a:pt x="470" y="274"/>
                    </a:lnTo>
                    <a:lnTo>
                      <a:pt x="476" y="281"/>
                    </a:lnTo>
                    <a:lnTo>
                      <a:pt x="478" y="284"/>
                    </a:lnTo>
                    <a:lnTo>
                      <a:pt x="479" y="289"/>
                    </a:lnTo>
                    <a:lnTo>
                      <a:pt x="480" y="292"/>
                    </a:lnTo>
                    <a:lnTo>
                      <a:pt x="480" y="297"/>
                    </a:lnTo>
                    <a:lnTo>
                      <a:pt x="548" y="297"/>
                    </a:lnTo>
                    <a:lnTo>
                      <a:pt x="616" y="299"/>
                    </a:lnTo>
                    <a:lnTo>
                      <a:pt x="683" y="303"/>
                    </a:lnTo>
                    <a:lnTo>
                      <a:pt x="749" y="307"/>
                    </a:lnTo>
                    <a:lnTo>
                      <a:pt x="881" y="317"/>
                    </a:lnTo>
                    <a:lnTo>
                      <a:pt x="1013" y="326"/>
                    </a:lnTo>
                    <a:lnTo>
                      <a:pt x="1079" y="330"/>
                    </a:lnTo>
                    <a:lnTo>
                      <a:pt x="1144" y="333"/>
                    </a:lnTo>
                    <a:lnTo>
                      <a:pt x="1211" y="334"/>
                    </a:lnTo>
                    <a:lnTo>
                      <a:pt x="1277" y="334"/>
                    </a:lnTo>
                    <a:lnTo>
                      <a:pt x="1345" y="332"/>
                    </a:lnTo>
                    <a:lnTo>
                      <a:pt x="1413" y="327"/>
                    </a:lnTo>
                    <a:lnTo>
                      <a:pt x="1446" y="323"/>
                    </a:lnTo>
                    <a:lnTo>
                      <a:pt x="1481" y="320"/>
                    </a:lnTo>
                    <a:lnTo>
                      <a:pt x="1515" y="315"/>
                    </a:lnTo>
                    <a:lnTo>
                      <a:pt x="1550" y="310"/>
                    </a:lnTo>
                    <a:lnTo>
                      <a:pt x="1574" y="306"/>
                    </a:lnTo>
                    <a:lnTo>
                      <a:pt x="1597" y="300"/>
                    </a:lnTo>
                    <a:lnTo>
                      <a:pt x="1620" y="295"/>
                    </a:lnTo>
                    <a:lnTo>
                      <a:pt x="1641" y="288"/>
                    </a:lnTo>
                    <a:lnTo>
                      <a:pt x="1662" y="280"/>
                    </a:lnTo>
                    <a:lnTo>
                      <a:pt x="1681" y="270"/>
                    </a:lnTo>
                    <a:lnTo>
                      <a:pt x="1700" y="259"/>
                    </a:lnTo>
                    <a:lnTo>
                      <a:pt x="1717" y="247"/>
                    </a:lnTo>
                    <a:lnTo>
                      <a:pt x="1732" y="234"/>
                    </a:lnTo>
                    <a:lnTo>
                      <a:pt x="1746" y="219"/>
                    </a:lnTo>
                    <a:lnTo>
                      <a:pt x="1753" y="211"/>
                    </a:lnTo>
                    <a:lnTo>
                      <a:pt x="1759" y="203"/>
                    </a:lnTo>
                    <a:lnTo>
                      <a:pt x="1763" y="193"/>
                    </a:lnTo>
                    <a:lnTo>
                      <a:pt x="1768" y="184"/>
                    </a:lnTo>
                    <a:lnTo>
                      <a:pt x="1773" y="175"/>
                    </a:lnTo>
                    <a:lnTo>
                      <a:pt x="1776" y="165"/>
                    </a:lnTo>
                    <a:lnTo>
                      <a:pt x="1779" y="154"/>
                    </a:lnTo>
                    <a:lnTo>
                      <a:pt x="1783" y="143"/>
                    </a:lnTo>
                    <a:lnTo>
                      <a:pt x="1784" y="131"/>
                    </a:lnTo>
                    <a:lnTo>
                      <a:pt x="1786" y="120"/>
                    </a:lnTo>
                    <a:lnTo>
                      <a:pt x="1788" y="107"/>
                    </a:lnTo>
                    <a:lnTo>
                      <a:pt x="1788" y="93"/>
                    </a:lnTo>
                    <a:lnTo>
                      <a:pt x="1781" y="86"/>
                    </a:lnTo>
                    <a:lnTo>
                      <a:pt x="1774" y="79"/>
                    </a:lnTo>
                    <a:lnTo>
                      <a:pt x="1766" y="72"/>
                    </a:lnTo>
                    <a:lnTo>
                      <a:pt x="1758" y="65"/>
                    </a:lnTo>
                    <a:lnTo>
                      <a:pt x="1739" y="54"/>
                    </a:lnTo>
                    <a:lnTo>
                      <a:pt x="1718" y="44"/>
                    </a:lnTo>
                    <a:lnTo>
                      <a:pt x="1694" y="34"/>
                    </a:lnTo>
                    <a:lnTo>
                      <a:pt x="1669" y="26"/>
                    </a:lnTo>
                    <a:lnTo>
                      <a:pt x="1642" y="19"/>
                    </a:lnTo>
                    <a:lnTo>
                      <a:pt x="1613" y="14"/>
                    </a:lnTo>
                    <a:lnTo>
                      <a:pt x="1584" y="9"/>
                    </a:lnTo>
                    <a:lnTo>
                      <a:pt x="1552" y="6"/>
                    </a:lnTo>
                    <a:lnTo>
                      <a:pt x="1520" y="3"/>
                    </a:lnTo>
                    <a:lnTo>
                      <a:pt x="1487" y="1"/>
                    </a:lnTo>
                    <a:lnTo>
                      <a:pt x="1452" y="1"/>
                    </a:lnTo>
                    <a:lnTo>
                      <a:pt x="1418" y="0"/>
                    </a:lnTo>
                    <a:lnTo>
                      <a:pt x="1382" y="1"/>
                    </a:lnTo>
                    <a:lnTo>
                      <a:pt x="1347" y="2"/>
                    </a:lnTo>
                    <a:lnTo>
                      <a:pt x="1277" y="7"/>
                    </a:lnTo>
                    <a:lnTo>
                      <a:pt x="1208" y="12"/>
                    </a:lnTo>
                    <a:lnTo>
                      <a:pt x="1142" y="22"/>
                    </a:lnTo>
                    <a:lnTo>
                      <a:pt x="1081" y="31"/>
                    </a:lnTo>
                    <a:lnTo>
                      <a:pt x="1024" y="41"/>
                    </a:lnTo>
                    <a:lnTo>
                      <a:pt x="976" y="52"/>
                    </a:lnTo>
                    <a:lnTo>
                      <a:pt x="955" y="57"/>
                    </a:lnTo>
                    <a:lnTo>
                      <a:pt x="937" y="63"/>
                    </a:lnTo>
                    <a:lnTo>
                      <a:pt x="921" y="68"/>
                    </a:lnTo>
                    <a:lnTo>
                      <a:pt x="907" y="73"/>
                    </a:lnTo>
                    <a:lnTo>
                      <a:pt x="895" y="78"/>
                    </a:lnTo>
                    <a:lnTo>
                      <a:pt x="883" y="80"/>
                    </a:lnTo>
                    <a:lnTo>
                      <a:pt x="870" y="83"/>
                    </a:lnTo>
                    <a:lnTo>
                      <a:pt x="857" y="84"/>
                    </a:lnTo>
                    <a:lnTo>
                      <a:pt x="846" y="85"/>
                    </a:lnTo>
                    <a:lnTo>
                      <a:pt x="833" y="84"/>
                    </a:lnTo>
                    <a:lnTo>
                      <a:pt x="820" y="83"/>
                    </a:lnTo>
                    <a:lnTo>
                      <a:pt x="808" y="82"/>
                    </a:lnTo>
                    <a:lnTo>
                      <a:pt x="756" y="69"/>
                    </a:lnTo>
                    <a:lnTo>
                      <a:pt x="704" y="55"/>
                    </a:lnTo>
                    <a:lnTo>
                      <a:pt x="677" y="49"/>
                    </a:lnTo>
                    <a:lnTo>
                      <a:pt x="652" y="45"/>
                    </a:lnTo>
                    <a:lnTo>
                      <a:pt x="638" y="44"/>
                    </a:lnTo>
                    <a:lnTo>
                      <a:pt x="626" y="42"/>
                    </a:lnTo>
                    <a:lnTo>
                      <a:pt x="613" y="42"/>
                    </a:lnTo>
                    <a:lnTo>
                      <a:pt x="600" y="44"/>
                    </a:lnTo>
                    <a:lnTo>
                      <a:pt x="587" y="46"/>
                    </a:lnTo>
                    <a:lnTo>
                      <a:pt x="575" y="48"/>
                    </a:lnTo>
                    <a:lnTo>
                      <a:pt x="562" y="53"/>
                    </a:lnTo>
                    <a:lnTo>
                      <a:pt x="549" y="57"/>
                    </a:lnTo>
                    <a:lnTo>
                      <a:pt x="537" y="64"/>
                    </a:lnTo>
                    <a:lnTo>
                      <a:pt x="525" y="72"/>
                    </a:lnTo>
                    <a:lnTo>
                      <a:pt x="513" y="83"/>
                    </a:lnTo>
                    <a:lnTo>
                      <a:pt x="501" y="93"/>
                    </a:lnTo>
                    <a:lnTo>
                      <a:pt x="487" y="93"/>
                    </a:lnTo>
                    <a:lnTo>
                      <a:pt x="487" y="100"/>
                    </a:lnTo>
                    <a:lnTo>
                      <a:pt x="480" y="100"/>
                    </a:lnTo>
                    <a:lnTo>
                      <a:pt x="473" y="100"/>
                    </a:lnTo>
                    <a:lnTo>
                      <a:pt x="473" y="107"/>
                    </a:lnTo>
                    <a:lnTo>
                      <a:pt x="453" y="107"/>
                    </a:lnTo>
                    <a:lnTo>
                      <a:pt x="453" y="114"/>
                    </a:lnTo>
                    <a:lnTo>
                      <a:pt x="439" y="120"/>
                    </a:lnTo>
                    <a:lnTo>
                      <a:pt x="419" y="125"/>
                    </a:lnTo>
                    <a:lnTo>
                      <a:pt x="396" y="130"/>
                    </a:lnTo>
                    <a:lnTo>
                      <a:pt x="368" y="133"/>
                    </a:lnTo>
                    <a:lnTo>
                      <a:pt x="306" y="140"/>
                    </a:lnTo>
                    <a:lnTo>
                      <a:pt x="236" y="146"/>
                    </a:lnTo>
                    <a:lnTo>
                      <a:pt x="166" y="151"/>
                    </a:lnTo>
                    <a:lnTo>
                      <a:pt x="99" y="155"/>
                    </a:lnTo>
                    <a:lnTo>
                      <a:pt x="69" y="159"/>
                    </a:lnTo>
                    <a:lnTo>
                      <a:pt x="41" y="161"/>
                    </a:lnTo>
                    <a:lnTo>
                      <a:pt x="18" y="165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7D7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Freeform 47"/>
              <p:cNvSpPr>
                <a:spLocks/>
              </p:cNvSpPr>
              <p:nvPr/>
            </p:nvSpPr>
            <p:spPr bwMode="auto">
              <a:xfrm>
                <a:off x="830" y="3049"/>
                <a:ext cx="972" cy="172"/>
              </a:xfrm>
              <a:custGeom>
                <a:avLst/>
                <a:gdLst>
                  <a:gd name="T0" fmla="*/ 0 w 1945"/>
                  <a:gd name="T1" fmla="*/ 1 h 342"/>
                  <a:gd name="T2" fmla="*/ 0 w 1945"/>
                  <a:gd name="T3" fmla="*/ 1 h 342"/>
                  <a:gd name="T4" fmla="*/ 0 w 1945"/>
                  <a:gd name="T5" fmla="*/ 1 h 342"/>
                  <a:gd name="T6" fmla="*/ 0 w 1945"/>
                  <a:gd name="T7" fmla="*/ 1 h 342"/>
                  <a:gd name="T8" fmla="*/ 0 w 1945"/>
                  <a:gd name="T9" fmla="*/ 1 h 342"/>
                  <a:gd name="T10" fmla="*/ 0 w 1945"/>
                  <a:gd name="T11" fmla="*/ 1 h 342"/>
                  <a:gd name="T12" fmla="*/ 0 w 1945"/>
                  <a:gd name="T13" fmla="*/ 1 h 342"/>
                  <a:gd name="T14" fmla="*/ 0 w 1945"/>
                  <a:gd name="T15" fmla="*/ 1 h 342"/>
                  <a:gd name="T16" fmla="*/ 0 w 1945"/>
                  <a:gd name="T17" fmla="*/ 1 h 342"/>
                  <a:gd name="T18" fmla="*/ 0 w 1945"/>
                  <a:gd name="T19" fmla="*/ 1 h 342"/>
                  <a:gd name="T20" fmla="*/ 0 w 1945"/>
                  <a:gd name="T21" fmla="*/ 1 h 342"/>
                  <a:gd name="T22" fmla="*/ 0 w 1945"/>
                  <a:gd name="T23" fmla="*/ 1 h 342"/>
                  <a:gd name="T24" fmla="*/ 0 w 1945"/>
                  <a:gd name="T25" fmla="*/ 1 h 342"/>
                  <a:gd name="T26" fmla="*/ 0 w 1945"/>
                  <a:gd name="T27" fmla="*/ 1 h 342"/>
                  <a:gd name="T28" fmla="*/ 0 w 1945"/>
                  <a:gd name="T29" fmla="*/ 1 h 342"/>
                  <a:gd name="T30" fmla="*/ 0 w 1945"/>
                  <a:gd name="T31" fmla="*/ 1 h 342"/>
                  <a:gd name="T32" fmla="*/ 0 w 1945"/>
                  <a:gd name="T33" fmla="*/ 1 h 342"/>
                  <a:gd name="T34" fmla="*/ 0 w 1945"/>
                  <a:gd name="T35" fmla="*/ 1 h 342"/>
                  <a:gd name="T36" fmla="*/ 0 w 1945"/>
                  <a:gd name="T37" fmla="*/ 1 h 342"/>
                  <a:gd name="T38" fmla="*/ 0 w 1945"/>
                  <a:gd name="T39" fmla="*/ 1 h 342"/>
                  <a:gd name="T40" fmla="*/ 0 w 1945"/>
                  <a:gd name="T41" fmla="*/ 1 h 342"/>
                  <a:gd name="T42" fmla="*/ 0 w 1945"/>
                  <a:gd name="T43" fmla="*/ 1 h 342"/>
                  <a:gd name="T44" fmla="*/ 0 w 1945"/>
                  <a:gd name="T45" fmla="*/ 1 h 342"/>
                  <a:gd name="T46" fmla="*/ 0 w 1945"/>
                  <a:gd name="T47" fmla="*/ 1 h 342"/>
                  <a:gd name="T48" fmla="*/ 0 w 1945"/>
                  <a:gd name="T49" fmla="*/ 1 h 342"/>
                  <a:gd name="T50" fmla="*/ 0 w 1945"/>
                  <a:gd name="T51" fmla="*/ 1 h 342"/>
                  <a:gd name="T52" fmla="*/ 0 w 1945"/>
                  <a:gd name="T53" fmla="*/ 1 h 342"/>
                  <a:gd name="T54" fmla="*/ 0 w 1945"/>
                  <a:gd name="T55" fmla="*/ 1 h 342"/>
                  <a:gd name="T56" fmla="*/ 0 w 1945"/>
                  <a:gd name="T57" fmla="*/ 1 h 342"/>
                  <a:gd name="T58" fmla="*/ 0 w 1945"/>
                  <a:gd name="T59" fmla="*/ 1 h 342"/>
                  <a:gd name="T60" fmla="*/ 0 w 1945"/>
                  <a:gd name="T61" fmla="*/ 1 h 342"/>
                  <a:gd name="T62" fmla="*/ 0 w 1945"/>
                  <a:gd name="T63" fmla="*/ 1 h 342"/>
                  <a:gd name="T64" fmla="*/ 0 w 1945"/>
                  <a:gd name="T65" fmla="*/ 1 h 342"/>
                  <a:gd name="T66" fmla="*/ 0 w 1945"/>
                  <a:gd name="T67" fmla="*/ 1 h 342"/>
                  <a:gd name="T68" fmla="*/ 0 w 1945"/>
                  <a:gd name="T69" fmla="*/ 1 h 342"/>
                  <a:gd name="T70" fmla="*/ 0 w 1945"/>
                  <a:gd name="T71" fmla="*/ 1 h 342"/>
                  <a:gd name="T72" fmla="*/ 0 w 1945"/>
                  <a:gd name="T73" fmla="*/ 1 h 342"/>
                  <a:gd name="T74" fmla="*/ 0 w 1945"/>
                  <a:gd name="T75" fmla="*/ 1 h 342"/>
                  <a:gd name="T76" fmla="*/ 0 w 1945"/>
                  <a:gd name="T77" fmla="*/ 1 h 342"/>
                  <a:gd name="T78" fmla="*/ 0 w 1945"/>
                  <a:gd name="T79" fmla="*/ 1 h 342"/>
                  <a:gd name="T80" fmla="*/ 0 w 1945"/>
                  <a:gd name="T81" fmla="*/ 1 h 342"/>
                  <a:gd name="T82" fmla="*/ 0 w 1945"/>
                  <a:gd name="T83" fmla="*/ 1 h 342"/>
                  <a:gd name="T84" fmla="*/ 0 w 1945"/>
                  <a:gd name="T85" fmla="*/ 1 h 342"/>
                  <a:gd name="T86" fmla="*/ 0 w 1945"/>
                  <a:gd name="T87" fmla="*/ 1 h 342"/>
                  <a:gd name="T88" fmla="*/ 0 w 1945"/>
                  <a:gd name="T89" fmla="*/ 1 h 342"/>
                  <a:gd name="T90" fmla="*/ 0 w 1945"/>
                  <a:gd name="T91" fmla="*/ 1 h 342"/>
                  <a:gd name="T92" fmla="*/ 0 w 1945"/>
                  <a:gd name="T93" fmla="*/ 1 h 342"/>
                  <a:gd name="T94" fmla="*/ 0 w 1945"/>
                  <a:gd name="T95" fmla="*/ 1 h 342"/>
                  <a:gd name="T96" fmla="*/ 0 w 1945"/>
                  <a:gd name="T97" fmla="*/ 1 h 342"/>
                  <a:gd name="T98" fmla="*/ 0 w 1945"/>
                  <a:gd name="T99" fmla="*/ 1 h 342"/>
                  <a:gd name="T100" fmla="*/ 0 w 1945"/>
                  <a:gd name="T101" fmla="*/ 1 h 3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45"/>
                  <a:gd name="T154" fmla="*/ 0 h 342"/>
                  <a:gd name="T155" fmla="*/ 1945 w 1945"/>
                  <a:gd name="T156" fmla="*/ 342 h 3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45" h="342">
                    <a:moveTo>
                      <a:pt x="0" y="190"/>
                    </a:moveTo>
                    <a:lnTo>
                      <a:pt x="3" y="187"/>
                    </a:lnTo>
                    <a:lnTo>
                      <a:pt x="8" y="183"/>
                    </a:lnTo>
                    <a:lnTo>
                      <a:pt x="14" y="181"/>
                    </a:lnTo>
                    <a:lnTo>
                      <a:pt x="21" y="178"/>
                    </a:lnTo>
                    <a:lnTo>
                      <a:pt x="41" y="174"/>
                    </a:lnTo>
                    <a:lnTo>
                      <a:pt x="68" y="170"/>
                    </a:lnTo>
                    <a:lnTo>
                      <a:pt x="100" y="169"/>
                    </a:lnTo>
                    <a:lnTo>
                      <a:pt x="139" y="167"/>
                    </a:lnTo>
                    <a:lnTo>
                      <a:pt x="186" y="166"/>
                    </a:lnTo>
                    <a:lnTo>
                      <a:pt x="236" y="165"/>
                    </a:lnTo>
                    <a:lnTo>
                      <a:pt x="356" y="163"/>
                    </a:lnTo>
                    <a:lnTo>
                      <a:pt x="500" y="160"/>
                    </a:lnTo>
                    <a:lnTo>
                      <a:pt x="580" y="157"/>
                    </a:lnTo>
                    <a:lnTo>
                      <a:pt x="666" y="153"/>
                    </a:lnTo>
                    <a:lnTo>
                      <a:pt x="757" y="148"/>
                    </a:lnTo>
                    <a:lnTo>
                      <a:pt x="854" y="143"/>
                    </a:lnTo>
                    <a:lnTo>
                      <a:pt x="867" y="142"/>
                    </a:lnTo>
                    <a:lnTo>
                      <a:pt x="880" y="139"/>
                    </a:lnTo>
                    <a:lnTo>
                      <a:pt x="893" y="137"/>
                    </a:lnTo>
                    <a:lnTo>
                      <a:pt x="907" y="134"/>
                    </a:lnTo>
                    <a:lnTo>
                      <a:pt x="934" y="125"/>
                    </a:lnTo>
                    <a:lnTo>
                      <a:pt x="961" y="116"/>
                    </a:lnTo>
                    <a:lnTo>
                      <a:pt x="1018" y="93"/>
                    </a:lnTo>
                    <a:lnTo>
                      <a:pt x="1076" y="68"/>
                    </a:lnTo>
                    <a:lnTo>
                      <a:pt x="1104" y="55"/>
                    </a:lnTo>
                    <a:lnTo>
                      <a:pt x="1133" y="42"/>
                    </a:lnTo>
                    <a:lnTo>
                      <a:pt x="1162" y="31"/>
                    </a:lnTo>
                    <a:lnTo>
                      <a:pt x="1191" y="22"/>
                    </a:lnTo>
                    <a:lnTo>
                      <a:pt x="1218" y="13"/>
                    </a:lnTo>
                    <a:lnTo>
                      <a:pt x="1246" y="6"/>
                    </a:lnTo>
                    <a:lnTo>
                      <a:pt x="1260" y="3"/>
                    </a:lnTo>
                    <a:lnTo>
                      <a:pt x="1274" y="2"/>
                    </a:lnTo>
                    <a:lnTo>
                      <a:pt x="1288" y="1"/>
                    </a:lnTo>
                    <a:lnTo>
                      <a:pt x="1301" y="0"/>
                    </a:lnTo>
                    <a:lnTo>
                      <a:pt x="1823" y="7"/>
                    </a:lnTo>
                    <a:lnTo>
                      <a:pt x="1832" y="8"/>
                    </a:lnTo>
                    <a:lnTo>
                      <a:pt x="1841" y="10"/>
                    </a:lnTo>
                    <a:lnTo>
                      <a:pt x="1849" y="13"/>
                    </a:lnTo>
                    <a:lnTo>
                      <a:pt x="1857" y="17"/>
                    </a:lnTo>
                    <a:lnTo>
                      <a:pt x="1871" y="26"/>
                    </a:lnTo>
                    <a:lnTo>
                      <a:pt x="1884" y="38"/>
                    </a:lnTo>
                    <a:lnTo>
                      <a:pt x="1896" y="49"/>
                    </a:lnTo>
                    <a:lnTo>
                      <a:pt x="1910" y="59"/>
                    </a:lnTo>
                    <a:lnTo>
                      <a:pt x="1918" y="62"/>
                    </a:lnTo>
                    <a:lnTo>
                      <a:pt x="1926" y="66"/>
                    </a:lnTo>
                    <a:lnTo>
                      <a:pt x="1934" y="68"/>
                    </a:lnTo>
                    <a:lnTo>
                      <a:pt x="1945" y="68"/>
                    </a:lnTo>
                    <a:lnTo>
                      <a:pt x="1944" y="86"/>
                    </a:lnTo>
                    <a:lnTo>
                      <a:pt x="1942" y="105"/>
                    </a:lnTo>
                    <a:lnTo>
                      <a:pt x="1940" y="122"/>
                    </a:lnTo>
                    <a:lnTo>
                      <a:pt x="1937" y="138"/>
                    </a:lnTo>
                    <a:lnTo>
                      <a:pt x="1932" y="153"/>
                    </a:lnTo>
                    <a:lnTo>
                      <a:pt x="1926" y="168"/>
                    </a:lnTo>
                    <a:lnTo>
                      <a:pt x="1921" y="182"/>
                    </a:lnTo>
                    <a:lnTo>
                      <a:pt x="1912" y="195"/>
                    </a:lnTo>
                    <a:lnTo>
                      <a:pt x="1904" y="207"/>
                    </a:lnTo>
                    <a:lnTo>
                      <a:pt x="1896" y="220"/>
                    </a:lnTo>
                    <a:lnTo>
                      <a:pt x="1886" y="230"/>
                    </a:lnTo>
                    <a:lnTo>
                      <a:pt x="1876" y="242"/>
                    </a:lnTo>
                    <a:lnTo>
                      <a:pt x="1865" y="251"/>
                    </a:lnTo>
                    <a:lnTo>
                      <a:pt x="1853" y="260"/>
                    </a:lnTo>
                    <a:lnTo>
                      <a:pt x="1840" y="269"/>
                    </a:lnTo>
                    <a:lnTo>
                      <a:pt x="1827" y="278"/>
                    </a:lnTo>
                    <a:lnTo>
                      <a:pt x="1813" y="284"/>
                    </a:lnTo>
                    <a:lnTo>
                      <a:pt x="1798" y="291"/>
                    </a:lnTo>
                    <a:lnTo>
                      <a:pt x="1783" y="298"/>
                    </a:lnTo>
                    <a:lnTo>
                      <a:pt x="1768" y="304"/>
                    </a:lnTo>
                    <a:lnTo>
                      <a:pt x="1752" y="310"/>
                    </a:lnTo>
                    <a:lnTo>
                      <a:pt x="1736" y="314"/>
                    </a:lnTo>
                    <a:lnTo>
                      <a:pt x="1719" y="319"/>
                    </a:lnTo>
                    <a:lnTo>
                      <a:pt x="1702" y="322"/>
                    </a:lnTo>
                    <a:lnTo>
                      <a:pt x="1665" y="329"/>
                    </a:lnTo>
                    <a:lnTo>
                      <a:pt x="1628" y="335"/>
                    </a:lnTo>
                    <a:lnTo>
                      <a:pt x="1589" y="339"/>
                    </a:lnTo>
                    <a:lnTo>
                      <a:pt x="1549" y="341"/>
                    </a:lnTo>
                    <a:lnTo>
                      <a:pt x="1509" y="342"/>
                    </a:lnTo>
                    <a:lnTo>
                      <a:pt x="1467" y="341"/>
                    </a:lnTo>
                    <a:lnTo>
                      <a:pt x="1426" y="341"/>
                    </a:lnTo>
                    <a:lnTo>
                      <a:pt x="1384" y="339"/>
                    </a:lnTo>
                    <a:lnTo>
                      <a:pt x="1301" y="333"/>
                    </a:lnTo>
                    <a:lnTo>
                      <a:pt x="1222" y="325"/>
                    </a:lnTo>
                    <a:lnTo>
                      <a:pt x="1145" y="317"/>
                    </a:lnTo>
                    <a:lnTo>
                      <a:pt x="1074" y="309"/>
                    </a:lnTo>
                    <a:lnTo>
                      <a:pt x="1010" y="303"/>
                    </a:lnTo>
                    <a:lnTo>
                      <a:pt x="956" y="298"/>
                    </a:lnTo>
                    <a:lnTo>
                      <a:pt x="956" y="292"/>
                    </a:lnTo>
                    <a:lnTo>
                      <a:pt x="954" y="286"/>
                    </a:lnTo>
                    <a:lnTo>
                      <a:pt x="953" y="279"/>
                    </a:lnTo>
                    <a:lnTo>
                      <a:pt x="952" y="271"/>
                    </a:lnTo>
                    <a:lnTo>
                      <a:pt x="951" y="264"/>
                    </a:lnTo>
                    <a:lnTo>
                      <a:pt x="950" y="257"/>
                    </a:lnTo>
                    <a:lnTo>
                      <a:pt x="949" y="250"/>
                    </a:lnTo>
                    <a:lnTo>
                      <a:pt x="949" y="244"/>
                    </a:lnTo>
                    <a:lnTo>
                      <a:pt x="943" y="241"/>
                    </a:lnTo>
                    <a:lnTo>
                      <a:pt x="937" y="237"/>
                    </a:lnTo>
                    <a:lnTo>
                      <a:pt x="930" y="233"/>
                    </a:lnTo>
                    <a:lnTo>
                      <a:pt x="923" y="227"/>
                    </a:lnTo>
                    <a:lnTo>
                      <a:pt x="918" y="222"/>
                    </a:lnTo>
                    <a:lnTo>
                      <a:pt x="913" y="218"/>
                    </a:lnTo>
                    <a:lnTo>
                      <a:pt x="910" y="213"/>
                    </a:lnTo>
                    <a:lnTo>
                      <a:pt x="908" y="211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61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Freeform 48"/>
              <p:cNvSpPr>
                <a:spLocks noEditPoints="1"/>
              </p:cNvSpPr>
              <p:nvPr/>
            </p:nvSpPr>
            <p:spPr bwMode="auto">
              <a:xfrm>
                <a:off x="819" y="1874"/>
                <a:ext cx="1058" cy="1325"/>
              </a:xfrm>
              <a:custGeom>
                <a:avLst/>
                <a:gdLst>
                  <a:gd name="T0" fmla="*/ 0 w 2117"/>
                  <a:gd name="T1" fmla="*/ 0 h 2651"/>
                  <a:gd name="T2" fmla="*/ 0 w 2117"/>
                  <a:gd name="T3" fmla="*/ 0 h 2651"/>
                  <a:gd name="T4" fmla="*/ 0 w 2117"/>
                  <a:gd name="T5" fmla="*/ 0 h 2651"/>
                  <a:gd name="T6" fmla="*/ 0 w 2117"/>
                  <a:gd name="T7" fmla="*/ 0 h 2651"/>
                  <a:gd name="T8" fmla="*/ 0 w 2117"/>
                  <a:gd name="T9" fmla="*/ 0 h 2651"/>
                  <a:gd name="T10" fmla="*/ 0 w 2117"/>
                  <a:gd name="T11" fmla="*/ 0 h 2651"/>
                  <a:gd name="T12" fmla="*/ 0 w 2117"/>
                  <a:gd name="T13" fmla="*/ 0 h 2651"/>
                  <a:gd name="T14" fmla="*/ 0 w 2117"/>
                  <a:gd name="T15" fmla="*/ 0 h 2651"/>
                  <a:gd name="T16" fmla="*/ 0 w 2117"/>
                  <a:gd name="T17" fmla="*/ 0 h 2651"/>
                  <a:gd name="T18" fmla="*/ 0 w 2117"/>
                  <a:gd name="T19" fmla="*/ 0 h 2651"/>
                  <a:gd name="T20" fmla="*/ 0 w 2117"/>
                  <a:gd name="T21" fmla="*/ 0 h 2651"/>
                  <a:gd name="T22" fmla="*/ 0 w 2117"/>
                  <a:gd name="T23" fmla="*/ 0 h 2651"/>
                  <a:gd name="T24" fmla="*/ 0 w 2117"/>
                  <a:gd name="T25" fmla="*/ 0 h 2651"/>
                  <a:gd name="T26" fmla="*/ 0 w 2117"/>
                  <a:gd name="T27" fmla="*/ 0 h 2651"/>
                  <a:gd name="T28" fmla="*/ 0 w 2117"/>
                  <a:gd name="T29" fmla="*/ 0 h 2651"/>
                  <a:gd name="T30" fmla="*/ 0 w 2117"/>
                  <a:gd name="T31" fmla="*/ 0 h 2651"/>
                  <a:gd name="T32" fmla="*/ 0 w 2117"/>
                  <a:gd name="T33" fmla="*/ 0 h 2651"/>
                  <a:gd name="T34" fmla="*/ 0 w 2117"/>
                  <a:gd name="T35" fmla="*/ 0 h 2651"/>
                  <a:gd name="T36" fmla="*/ 0 w 2117"/>
                  <a:gd name="T37" fmla="*/ 0 h 2651"/>
                  <a:gd name="T38" fmla="*/ 0 w 2117"/>
                  <a:gd name="T39" fmla="*/ 0 h 2651"/>
                  <a:gd name="T40" fmla="*/ 0 w 2117"/>
                  <a:gd name="T41" fmla="*/ 0 h 2651"/>
                  <a:gd name="T42" fmla="*/ 0 w 2117"/>
                  <a:gd name="T43" fmla="*/ 0 h 2651"/>
                  <a:gd name="T44" fmla="*/ 0 w 2117"/>
                  <a:gd name="T45" fmla="*/ 0 h 2651"/>
                  <a:gd name="T46" fmla="*/ 0 w 2117"/>
                  <a:gd name="T47" fmla="*/ 0 h 2651"/>
                  <a:gd name="T48" fmla="*/ 0 w 2117"/>
                  <a:gd name="T49" fmla="*/ 0 h 2651"/>
                  <a:gd name="T50" fmla="*/ 0 w 2117"/>
                  <a:gd name="T51" fmla="*/ 0 h 2651"/>
                  <a:gd name="T52" fmla="*/ 0 w 2117"/>
                  <a:gd name="T53" fmla="*/ 0 h 2651"/>
                  <a:gd name="T54" fmla="*/ 0 w 2117"/>
                  <a:gd name="T55" fmla="*/ 0 h 2651"/>
                  <a:gd name="T56" fmla="*/ 0 w 2117"/>
                  <a:gd name="T57" fmla="*/ 0 h 2651"/>
                  <a:gd name="T58" fmla="*/ 0 w 2117"/>
                  <a:gd name="T59" fmla="*/ 0 h 2651"/>
                  <a:gd name="T60" fmla="*/ 0 w 2117"/>
                  <a:gd name="T61" fmla="*/ 0 h 2651"/>
                  <a:gd name="T62" fmla="*/ 0 w 2117"/>
                  <a:gd name="T63" fmla="*/ 0 h 2651"/>
                  <a:gd name="T64" fmla="*/ 0 w 2117"/>
                  <a:gd name="T65" fmla="*/ 0 h 2651"/>
                  <a:gd name="T66" fmla="*/ 0 w 2117"/>
                  <a:gd name="T67" fmla="*/ 0 h 2651"/>
                  <a:gd name="T68" fmla="*/ 0 w 2117"/>
                  <a:gd name="T69" fmla="*/ 0 h 2651"/>
                  <a:gd name="T70" fmla="*/ 0 w 2117"/>
                  <a:gd name="T71" fmla="*/ 0 h 2651"/>
                  <a:gd name="T72" fmla="*/ 0 w 2117"/>
                  <a:gd name="T73" fmla="*/ 0 h 2651"/>
                  <a:gd name="T74" fmla="*/ 0 w 2117"/>
                  <a:gd name="T75" fmla="*/ 0 h 2651"/>
                  <a:gd name="T76" fmla="*/ 0 w 2117"/>
                  <a:gd name="T77" fmla="*/ 0 h 2651"/>
                  <a:gd name="T78" fmla="*/ 0 w 2117"/>
                  <a:gd name="T79" fmla="*/ 0 h 2651"/>
                  <a:gd name="T80" fmla="*/ 0 w 2117"/>
                  <a:gd name="T81" fmla="*/ 0 h 2651"/>
                  <a:gd name="T82" fmla="*/ 0 w 2117"/>
                  <a:gd name="T83" fmla="*/ 0 h 2651"/>
                  <a:gd name="T84" fmla="*/ 0 w 2117"/>
                  <a:gd name="T85" fmla="*/ 0 h 2651"/>
                  <a:gd name="T86" fmla="*/ 0 w 2117"/>
                  <a:gd name="T87" fmla="*/ 0 h 2651"/>
                  <a:gd name="T88" fmla="*/ 0 w 2117"/>
                  <a:gd name="T89" fmla="*/ 0 h 2651"/>
                  <a:gd name="T90" fmla="*/ 0 w 2117"/>
                  <a:gd name="T91" fmla="*/ 0 h 2651"/>
                  <a:gd name="T92" fmla="*/ 0 w 2117"/>
                  <a:gd name="T93" fmla="*/ 0 h 2651"/>
                  <a:gd name="T94" fmla="*/ 0 w 2117"/>
                  <a:gd name="T95" fmla="*/ 0 h 2651"/>
                  <a:gd name="T96" fmla="*/ 0 w 2117"/>
                  <a:gd name="T97" fmla="*/ 0 h 2651"/>
                  <a:gd name="T98" fmla="*/ 0 w 2117"/>
                  <a:gd name="T99" fmla="*/ 0 h 2651"/>
                  <a:gd name="T100" fmla="*/ 0 w 2117"/>
                  <a:gd name="T101" fmla="*/ 0 h 2651"/>
                  <a:gd name="T102" fmla="*/ 0 w 2117"/>
                  <a:gd name="T103" fmla="*/ 0 h 2651"/>
                  <a:gd name="T104" fmla="*/ 0 w 2117"/>
                  <a:gd name="T105" fmla="*/ 0 h 2651"/>
                  <a:gd name="T106" fmla="*/ 0 w 2117"/>
                  <a:gd name="T107" fmla="*/ 0 h 2651"/>
                  <a:gd name="T108" fmla="*/ 0 w 2117"/>
                  <a:gd name="T109" fmla="*/ 0 h 2651"/>
                  <a:gd name="T110" fmla="*/ 0 w 2117"/>
                  <a:gd name="T111" fmla="*/ 0 h 2651"/>
                  <a:gd name="T112" fmla="*/ 0 w 2117"/>
                  <a:gd name="T113" fmla="*/ 0 h 2651"/>
                  <a:gd name="T114" fmla="*/ 0 w 2117"/>
                  <a:gd name="T115" fmla="*/ 0 h 2651"/>
                  <a:gd name="T116" fmla="*/ 0 w 2117"/>
                  <a:gd name="T117" fmla="*/ 0 h 2651"/>
                  <a:gd name="T118" fmla="*/ 0 w 2117"/>
                  <a:gd name="T119" fmla="*/ 0 h 26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17"/>
                  <a:gd name="T181" fmla="*/ 0 h 2651"/>
                  <a:gd name="T182" fmla="*/ 2117 w 2117"/>
                  <a:gd name="T183" fmla="*/ 2651 h 26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17" h="2651">
                    <a:moveTo>
                      <a:pt x="1254" y="52"/>
                    </a:moveTo>
                    <a:lnTo>
                      <a:pt x="1262" y="56"/>
                    </a:lnTo>
                    <a:lnTo>
                      <a:pt x="1270" y="62"/>
                    </a:lnTo>
                    <a:lnTo>
                      <a:pt x="1279" y="67"/>
                    </a:lnTo>
                    <a:lnTo>
                      <a:pt x="1287" y="74"/>
                    </a:lnTo>
                    <a:lnTo>
                      <a:pt x="1294" y="81"/>
                    </a:lnTo>
                    <a:lnTo>
                      <a:pt x="1299" y="89"/>
                    </a:lnTo>
                    <a:lnTo>
                      <a:pt x="1304" y="97"/>
                    </a:lnTo>
                    <a:lnTo>
                      <a:pt x="1307" y="106"/>
                    </a:lnTo>
                    <a:lnTo>
                      <a:pt x="1310" y="112"/>
                    </a:lnTo>
                    <a:lnTo>
                      <a:pt x="1310" y="118"/>
                    </a:lnTo>
                    <a:lnTo>
                      <a:pt x="1310" y="123"/>
                    </a:lnTo>
                    <a:lnTo>
                      <a:pt x="1310" y="127"/>
                    </a:lnTo>
                    <a:lnTo>
                      <a:pt x="1306" y="136"/>
                    </a:lnTo>
                    <a:lnTo>
                      <a:pt x="1300" y="144"/>
                    </a:lnTo>
                    <a:lnTo>
                      <a:pt x="1295" y="153"/>
                    </a:lnTo>
                    <a:lnTo>
                      <a:pt x="1289" y="161"/>
                    </a:lnTo>
                    <a:lnTo>
                      <a:pt x="1287" y="165"/>
                    </a:lnTo>
                    <a:lnTo>
                      <a:pt x="1284" y="169"/>
                    </a:lnTo>
                    <a:lnTo>
                      <a:pt x="1283" y="174"/>
                    </a:lnTo>
                    <a:lnTo>
                      <a:pt x="1283" y="179"/>
                    </a:lnTo>
                    <a:lnTo>
                      <a:pt x="1275" y="187"/>
                    </a:lnTo>
                    <a:lnTo>
                      <a:pt x="1269" y="195"/>
                    </a:lnTo>
                    <a:lnTo>
                      <a:pt x="1264" y="204"/>
                    </a:lnTo>
                    <a:lnTo>
                      <a:pt x="1259" y="214"/>
                    </a:lnTo>
                    <a:lnTo>
                      <a:pt x="1253" y="223"/>
                    </a:lnTo>
                    <a:lnTo>
                      <a:pt x="1247" y="232"/>
                    </a:lnTo>
                    <a:lnTo>
                      <a:pt x="1242" y="241"/>
                    </a:lnTo>
                    <a:lnTo>
                      <a:pt x="1235" y="249"/>
                    </a:lnTo>
                    <a:lnTo>
                      <a:pt x="1252" y="262"/>
                    </a:lnTo>
                    <a:lnTo>
                      <a:pt x="1270" y="275"/>
                    </a:lnTo>
                    <a:lnTo>
                      <a:pt x="1290" y="287"/>
                    </a:lnTo>
                    <a:lnTo>
                      <a:pt x="1308" y="299"/>
                    </a:lnTo>
                    <a:lnTo>
                      <a:pt x="1328" y="312"/>
                    </a:lnTo>
                    <a:lnTo>
                      <a:pt x="1347" y="324"/>
                    </a:lnTo>
                    <a:lnTo>
                      <a:pt x="1365" y="337"/>
                    </a:lnTo>
                    <a:lnTo>
                      <a:pt x="1382" y="351"/>
                    </a:lnTo>
                    <a:lnTo>
                      <a:pt x="1388" y="352"/>
                    </a:lnTo>
                    <a:lnTo>
                      <a:pt x="1393" y="354"/>
                    </a:lnTo>
                    <a:lnTo>
                      <a:pt x="1398" y="358"/>
                    </a:lnTo>
                    <a:lnTo>
                      <a:pt x="1403" y="361"/>
                    </a:lnTo>
                    <a:lnTo>
                      <a:pt x="1406" y="365"/>
                    </a:lnTo>
                    <a:lnTo>
                      <a:pt x="1411" y="369"/>
                    </a:lnTo>
                    <a:lnTo>
                      <a:pt x="1415" y="373"/>
                    </a:lnTo>
                    <a:lnTo>
                      <a:pt x="1419" y="377"/>
                    </a:lnTo>
                    <a:lnTo>
                      <a:pt x="1421" y="386"/>
                    </a:lnTo>
                    <a:lnTo>
                      <a:pt x="1423" y="397"/>
                    </a:lnTo>
                    <a:lnTo>
                      <a:pt x="1424" y="406"/>
                    </a:lnTo>
                    <a:lnTo>
                      <a:pt x="1423" y="415"/>
                    </a:lnTo>
                    <a:lnTo>
                      <a:pt x="1421" y="426"/>
                    </a:lnTo>
                    <a:lnTo>
                      <a:pt x="1420" y="435"/>
                    </a:lnTo>
                    <a:lnTo>
                      <a:pt x="1418" y="444"/>
                    </a:lnTo>
                    <a:lnTo>
                      <a:pt x="1415" y="453"/>
                    </a:lnTo>
                    <a:lnTo>
                      <a:pt x="1416" y="454"/>
                    </a:lnTo>
                    <a:lnTo>
                      <a:pt x="1417" y="456"/>
                    </a:lnTo>
                    <a:lnTo>
                      <a:pt x="1417" y="457"/>
                    </a:lnTo>
                    <a:lnTo>
                      <a:pt x="1417" y="459"/>
                    </a:lnTo>
                    <a:lnTo>
                      <a:pt x="1417" y="460"/>
                    </a:lnTo>
                    <a:lnTo>
                      <a:pt x="1417" y="461"/>
                    </a:lnTo>
                    <a:lnTo>
                      <a:pt x="1417" y="464"/>
                    </a:lnTo>
                    <a:lnTo>
                      <a:pt x="1417" y="465"/>
                    </a:lnTo>
                    <a:lnTo>
                      <a:pt x="1411" y="467"/>
                    </a:lnTo>
                    <a:lnTo>
                      <a:pt x="1405" y="467"/>
                    </a:lnTo>
                    <a:lnTo>
                      <a:pt x="1400" y="467"/>
                    </a:lnTo>
                    <a:lnTo>
                      <a:pt x="1394" y="467"/>
                    </a:lnTo>
                    <a:lnTo>
                      <a:pt x="1382" y="464"/>
                    </a:lnTo>
                    <a:lnTo>
                      <a:pt x="1372" y="460"/>
                    </a:lnTo>
                    <a:lnTo>
                      <a:pt x="1362" y="457"/>
                    </a:lnTo>
                    <a:lnTo>
                      <a:pt x="1351" y="456"/>
                    </a:lnTo>
                    <a:lnTo>
                      <a:pt x="1347" y="456"/>
                    </a:lnTo>
                    <a:lnTo>
                      <a:pt x="1341" y="458"/>
                    </a:lnTo>
                    <a:lnTo>
                      <a:pt x="1335" y="460"/>
                    </a:lnTo>
                    <a:lnTo>
                      <a:pt x="1329" y="465"/>
                    </a:lnTo>
                    <a:lnTo>
                      <a:pt x="1326" y="468"/>
                    </a:lnTo>
                    <a:lnTo>
                      <a:pt x="1322" y="471"/>
                    </a:lnTo>
                    <a:lnTo>
                      <a:pt x="1319" y="472"/>
                    </a:lnTo>
                    <a:lnTo>
                      <a:pt x="1315" y="473"/>
                    </a:lnTo>
                    <a:lnTo>
                      <a:pt x="1307" y="472"/>
                    </a:lnTo>
                    <a:lnTo>
                      <a:pt x="1299" y="469"/>
                    </a:lnTo>
                    <a:lnTo>
                      <a:pt x="1291" y="466"/>
                    </a:lnTo>
                    <a:lnTo>
                      <a:pt x="1284" y="461"/>
                    </a:lnTo>
                    <a:lnTo>
                      <a:pt x="1277" y="456"/>
                    </a:lnTo>
                    <a:lnTo>
                      <a:pt x="1270" y="451"/>
                    </a:lnTo>
                    <a:lnTo>
                      <a:pt x="1265" y="445"/>
                    </a:lnTo>
                    <a:lnTo>
                      <a:pt x="1259" y="442"/>
                    </a:lnTo>
                    <a:lnTo>
                      <a:pt x="1255" y="441"/>
                    </a:lnTo>
                    <a:lnTo>
                      <a:pt x="1253" y="441"/>
                    </a:lnTo>
                    <a:lnTo>
                      <a:pt x="1252" y="443"/>
                    </a:lnTo>
                    <a:lnTo>
                      <a:pt x="1252" y="450"/>
                    </a:lnTo>
                    <a:lnTo>
                      <a:pt x="1254" y="459"/>
                    </a:lnTo>
                    <a:lnTo>
                      <a:pt x="1259" y="474"/>
                    </a:lnTo>
                    <a:lnTo>
                      <a:pt x="1260" y="479"/>
                    </a:lnTo>
                    <a:lnTo>
                      <a:pt x="1261" y="484"/>
                    </a:lnTo>
                    <a:lnTo>
                      <a:pt x="1261" y="490"/>
                    </a:lnTo>
                    <a:lnTo>
                      <a:pt x="1260" y="495"/>
                    </a:lnTo>
                    <a:lnTo>
                      <a:pt x="1259" y="500"/>
                    </a:lnTo>
                    <a:lnTo>
                      <a:pt x="1258" y="506"/>
                    </a:lnTo>
                    <a:lnTo>
                      <a:pt x="1257" y="511"/>
                    </a:lnTo>
                    <a:lnTo>
                      <a:pt x="1254" y="517"/>
                    </a:lnTo>
                    <a:lnTo>
                      <a:pt x="1260" y="520"/>
                    </a:lnTo>
                    <a:lnTo>
                      <a:pt x="1266" y="525"/>
                    </a:lnTo>
                    <a:lnTo>
                      <a:pt x="1272" y="530"/>
                    </a:lnTo>
                    <a:lnTo>
                      <a:pt x="1276" y="537"/>
                    </a:lnTo>
                    <a:lnTo>
                      <a:pt x="1284" y="552"/>
                    </a:lnTo>
                    <a:lnTo>
                      <a:pt x="1292" y="566"/>
                    </a:lnTo>
                    <a:lnTo>
                      <a:pt x="1297" y="573"/>
                    </a:lnTo>
                    <a:lnTo>
                      <a:pt x="1302" y="578"/>
                    </a:lnTo>
                    <a:lnTo>
                      <a:pt x="1306" y="581"/>
                    </a:lnTo>
                    <a:lnTo>
                      <a:pt x="1311" y="583"/>
                    </a:lnTo>
                    <a:lnTo>
                      <a:pt x="1317" y="582"/>
                    </a:lnTo>
                    <a:lnTo>
                      <a:pt x="1323" y="579"/>
                    </a:lnTo>
                    <a:lnTo>
                      <a:pt x="1330" y="573"/>
                    </a:lnTo>
                    <a:lnTo>
                      <a:pt x="1337" y="563"/>
                    </a:lnTo>
                    <a:lnTo>
                      <a:pt x="1347" y="562"/>
                    </a:lnTo>
                    <a:lnTo>
                      <a:pt x="1356" y="560"/>
                    </a:lnTo>
                    <a:lnTo>
                      <a:pt x="1364" y="560"/>
                    </a:lnTo>
                    <a:lnTo>
                      <a:pt x="1372" y="562"/>
                    </a:lnTo>
                    <a:lnTo>
                      <a:pt x="1380" y="563"/>
                    </a:lnTo>
                    <a:lnTo>
                      <a:pt x="1388" y="565"/>
                    </a:lnTo>
                    <a:lnTo>
                      <a:pt x="1395" y="567"/>
                    </a:lnTo>
                    <a:lnTo>
                      <a:pt x="1403" y="571"/>
                    </a:lnTo>
                    <a:lnTo>
                      <a:pt x="1417" y="578"/>
                    </a:lnTo>
                    <a:lnTo>
                      <a:pt x="1431" y="587"/>
                    </a:lnTo>
                    <a:lnTo>
                      <a:pt x="1443" y="597"/>
                    </a:lnTo>
                    <a:lnTo>
                      <a:pt x="1456" y="609"/>
                    </a:lnTo>
                    <a:lnTo>
                      <a:pt x="1464" y="618"/>
                    </a:lnTo>
                    <a:lnTo>
                      <a:pt x="1471" y="626"/>
                    </a:lnTo>
                    <a:lnTo>
                      <a:pt x="1477" y="635"/>
                    </a:lnTo>
                    <a:lnTo>
                      <a:pt x="1481" y="644"/>
                    </a:lnTo>
                    <a:lnTo>
                      <a:pt x="1489" y="663"/>
                    </a:lnTo>
                    <a:lnTo>
                      <a:pt x="1496" y="682"/>
                    </a:lnTo>
                    <a:lnTo>
                      <a:pt x="1501" y="702"/>
                    </a:lnTo>
                    <a:lnTo>
                      <a:pt x="1506" y="722"/>
                    </a:lnTo>
                    <a:lnTo>
                      <a:pt x="1510" y="741"/>
                    </a:lnTo>
                    <a:lnTo>
                      <a:pt x="1516" y="761"/>
                    </a:lnTo>
                    <a:lnTo>
                      <a:pt x="1521" y="775"/>
                    </a:lnTo>
                    <a:lnTo>
                      <a:pt x="1528" y="788"/>
                    </a:lnTo>
                    <a:lnTo>
                      <a:pt x="1534" y="802"/>
                    </a:lnTo>
                    <a:lnTo>
                      <a:pt x="1541" y="816"/>
                    </a:lnTo>
                    <a:lnTo>
                      <a:pt x="1559" y="841"/>
                    </a:lnTo>
                    <a:lnTo>
                      <a:pt x="1577" y="866"/>
                    </a:lnTo>
                    <a:lnTo>
                      <a:pt x="1597" y="890"/>
                    </a:lnTo>
                    <a:lnTo>
                      <a:pt x="1617" y="913"/>
                    </a:lnTo>
                    <a:lnTo>
                      <a:pt x="1639" y="935"/>
                    </a:lnTo>
                    <a:lnTo>
                      <a:pt x="1661" y="957"/>
                    </a:lnTo>
                    <a:lnTo>
                      <a:pt x="1677" y="974"/>
                    </a:lnTo>
                    <a:lnTo>
                      <a:pt x="1694" y="990"/>
                    </a:lnTo>
                    <a:lnTo>
                      <a:pt x="1711" y="1005"/>
                    </a:lnTo>
                    <a:lnTo>
                      <a:pt x="1728" y="1020"/>
                    </a:lnTo>
                    <a:lnTo>
                      <a:pt x="1747" y="1035"/>
                    </a:lnTo>
                    <a:lnTo>
                      <a:pt x="1765" y="1049"/>
                    </a:lnTo>
                    <a:lnTo>
                      <a:pt x="1783" y="1063"/>
                    </a:lnTo>
                    <a:lnTo>
                      <a:pt x="1803" y="1075"/>
                    </a:lnTo>
                    <a:lnTo>
                      <a:pt x="1842" y="1101"/>
                    </a:lnTo>
                    <a:lnTo>
                      <a:pt x="1881" y="1123"/>
                    </a:lnTo>
                    <a:lnTo>
                      <a:pt x="1922" y="1144"/>
                    </a:lnTo>
                    <a:lnTo>
                      <a:pt x="1962" y="1165"/>
                    </a:lnTo>
                    <a:lnTo>
                      <a:pt x="1963" y="1169"/>
                    </a:lnTo>
                    <a:lnTo>
                      <a:pt x="1964" y="1171"/>
                    </a:lnTo>
                    <a:lnTo>
                      <a:pt x="1967" y="1172"/>
                    </a:lnTo>
                    <a:lnTo>
                      <a:pt x="1970" y="1172"/>
                    </a:lnTo>
                    <a:lnTo>
                      <a:pt x="1973" y="1172"/>
                    </a:lnTo>
                    <a:lnTo>
                      <a:pt x="1976" y="1172"/>
                    </a:lnTo>
                    <a:lnTo>
                      <a:pt x="1979" y="1172"/>
                    </a:lnTo>
                    <a:lnTo>
                      <a:pt x="1982" y="1173"/>
                    </a:lnTo>
                    <a:lnTo>
                      <a:pt x="1994" y="1185"/>
                    </a:lnTo>
                    <a:lnTo>
                      <a:pt x="2007" y="1196"/>
                    </a:lnTo>
                    <a:lnTo>
                      <a:pt x="2020" y="1207"/>
                    </a:lnTo>
                    <a:lnTo>
                      <a:pt x="2032" y="1218"/>
                    </a:lnTo>
                    <a:lnTo>
                      <a:pt x="2045" y="1230"/>
                    </a:lnTo>
                    <a:lnTo>
                      <a:pt x="2057" y="1241"/>
                    </a:lnTo>
                    <a:lnTo>
                      <a:pt x="2067" y="1254"/>
                    </a:lnTo>
                    <a:lnTo>
                      <a:pt x="2076" y="1268"/>
                    </a:lnTo>
                    <a:lnTo>
                      <a:pt x="2080" y="1271"/>
                    </a:lnTo>
                    <a:lnTo>
                      <a:pt x="2083" y="1276"/>
                    </a:lnTo>
                    <a:lnTo>
                      <a:pt x="2087" y="1279"/>
                    </a:lnTo>
                    <a:lnTo>
                      <a:pt x="2089" y="1284"/>
                    </a:lnTo>
                    <a:lnTo>
                      <a:pt x="2092" y="1294"/>
                    </a:lnTo>
                    <a:lnTo>
                      <a:pt x="2095" y="1305"/>
                    </a:lnTo>
                    <a:lnTo>
                      <a:pt x="2097" y="1315"/>
                    </a:lnTo>
                    <a:lnTo>
                      <a:pt x="2100" y="1327"/>
                    </a:lnTo>
                    <a:lnTo>
                      <a:pt x="2103" y="1331"/>
                    </a:lnTo>
                    <a:lnTo>
                      <a:pt x="2105" y="1336"/>
                    </a:lnTo>
                    <a:lnTo>
                      <a:pt x="2107" y="1340"/>
                    </a:lnTo>
                    <a:lnTo>
                      <a:pt x="2111" y="1345"/>
                    </a:lnTo>
                    <a:lnTo>
                      <a:pt x="2111" y="1358"/>
                    </a:lnTo>
                    <a:lnTo>
                      <a:pt x="2112" y="1370"/>
                    </a:lnTo>
                    <a:lnTo>
                      <a:pt x="2114" y="1383"/>
                    </a:lnTo>
                    <a:lnTo>
                      <a:pt x="2115" y="1397"/>
                    </a:lnTo>
                    <a:lnTo>
                      <a:pt x="2117" y="1409"/>
                    </a:lnTo>
                    <a:lnTo>
                      <a:pt x="2117" y="1422"/>
                    </a:lnTo>
                    <a:lnTo>
                      <a:pt x="2115" y="1428"/>
                    </a:lnTo>
                    <a:lnTo>
                      <a:pt x="2113" y="1434"/>
                    </a:lnTo>
                    <a:lnTo>
                      <a:pt x="2111" y="1441"/>
                    </a:lnTo>
                    <a:lnTo>
                      <a:pt x="2106" y="1446"/>
                    </a:lnTo>
                    <a:lnTo>
                      <a:pt x="2106" y="1460"/>
                    </a:lnTo>
                    <a:lnTo>
                      <a:pt x="2104" y="1473"/>
                    </a:lnTo>
                    <a:lnTo>
                      <a:pt x="2100" y="1487"/>
                    </a:lnTo>
                    <a:lnTo>
                      <a:pt x="2097" y="1499"/>
                    </a:lnTo>
                    <a:lnTo>
                      <a:pt x="2087" y="1524"/>
                    </a:lnTo>
                    <a:lnTo>
                      <a:pt x="2074" y="1548"/>
                    </a:lnTo>
                    <a:lnTo>
                      <a:pt x="2061" y="1571"/>
                    </a:lnTo>
                    <a:lnTo>
                      <a:pt x="2047" y="1593"/>
                    </a:lnTo>
                    <a:lnTo>
                      <a:pt x="2035" y="1616"/>
                    </a:lnTo>
                    <a:lnTo>
                      <a:pt x="2023" y="1640"/>
                    </a:lnTo>
                    <a:lnTo>
                      <a:pt x="2011" y="1657"/>
                    </a:lnTo>
                    <a:lnTo>
                      <a:pt x="1997" y="1672"/>
                    </a:lnTo>
                    <a:lnTo>
                      <a:pt x="1983" y="1686"/>
                    </a:lnTo>
                    <a:lnTo>
                      <a:pt x="1969" y="1697"/>
                    </a:lnTo>
                    <a:lnTo>
                      <a:pt x="1955" y="1709"/>
                    </a:lnTo>
                    <a:lnTo>
                      <a:pt x="1943" y="1722"/>
                    </a:lnTo>
                    <a:lnTo>
                      <a:pt x="1930" y="1734"/>
                    </a:lnTo>
                    <a:lnTo>
                      <a:pt x="1918" y="1749"/>
                    </a:lnTo>
                    <a:lnTo>
                      <a:pt x="1913" y="1756"/>
                    </a:lnTo>
                    <a:lnTo>
                      <a:pt x="1907" y="1763"/>
                    </a:lnTo>
                    <a:lnTo>
                      <a:pt x="1900" y="1769"/>
                    </a:lnTo>
                    <a:lnTo>
                      <a:pt x="1893" y="1775"/>
                    </a:lnTo>
                    <a:lnTo>
                      <a:pt x="1878" y="1784"/>
                    </a:lnTo>
                    <a:lnTo>
                      <a:pt x="1863" y="1793"/>
                    </a:lnTo>
                    <a:lnTo>
                      <a:pt x="1847" y="1802"/>
                    </a:lnTo>
                    <a:lnTo>
                      <a:pt x="1832" y="1812"/>
                    </a:lnTo>
                    <a:lnTo>
                      <a:pt x="1816" y="1822"/>
                    </a:lnTo>
                    <a:lnTo>
                      <a:pt x="1802" y="1835"/>
                    </a:lnTo>
                    <a:lnTo>
                      <a:pt x="1794" y="1837"/>
                    </a:lnTo>
                    <a:lnTo>
                      <a:pt x="1787" y="1841"/>
                    </a:lnTo>
                    <a:lnTo>
                      <a:pt x="1779" y="1845"/>
                    </a:lnTo>
                    <a:lnTo>
                      <a:pt x="1772" y="1851"/>
                    </a:lnTo>
                    <a:lnTo>
                      <a:pt x="1765" y="1856"/>
                    </a:lnTo>
                    <a:lnTo>
                      <a:pt x="1758" y="1862"/>
                    </a:lnTo>
                    <a:lnTo>
                      <a:pt x="1752" y="1868"/>
                    </a:lnTo>
                    <a:lnTo>
                      <a:pt x="1747" y="1874"/>
                    </a:lnTo>
                    <a:lnTo>
                      <a:pt x="1740" y="1874"/>
                    </a:lnTo>
                    <a:lnTo>
                      <a:pt x="1730" y="1882"/>
                    </a:lnTo>
                    <a:lnTo>
                      <a:pt x="1721" y="1891"/>
                    </a:lnTo>
                    <a:lnTo>
                      <a:pt x="1712" y="1900"/>
                    </a:lnTo>
                    <a:lnTo>
                      <a:pt x="1704" y="1909"/>
                    </a:lnTo>
                    <a:lnTo>
                      <a:pt x="1696" y="1919"/>
                    </a:lnTo>
                    <a:lnTo>
                      <a:pt x="1689" y="1929"/>
                    </a:lnTo>
                    <a:lnTo>
                      <a:pt x="1683" y="1938"/>
                    </a:lnTo>
                    <a:lnTo>
                      <a:pt x="1679" y="1946"/>
                    </a:lnTo>
                    <a:lnTo>
                      <a:pt x="1670" y="1950"/>
                    </a:lnTo>
                    <a:lnTo>
                      <a:pt x="1665" y="1954"/>
                    </a:lnTo>
                    <a:lnTo>
                      <a:pt x="1659" y="1960"/>
                    </a:lnTo>
                    <a:lnTo>
                      <a:pt x="1655" y="1966"/>
                    </a:lnTo>
                    <a:lnTo>
                      <a:pt x="1653" y="1974"/>
                    </a:lnTo>
                    <a:lnTo>
                      <a:pt x="1651" y="1981"/>
                    </a:lnTo>
                    <a:lnTo>
                      <a:pt x="1650" y="1989"/>
                    </a:lnTo>
                    <a:lnTo>
                      <a:pt x="1650" y="1997"/>
                    </a:lnTo>
                    <a:lnTo>
                      <a:pt x="1650" y="2015"/>
                    </a:lnTo>
                    <a:lnTo>
                      <a:pt x="1651" y="2033"/>
                    </a:lnTo>
                    <a:lnTo>
                      <a:pt x="1651" y="2049"/>
                    </a:lnTo>
                    <a:lnTo>
                      <a:pt x="1650" y="2063"/>
                    </a:lnTo>
                    <a:lnTo>
                      <a:pt x="1653" y="2068"/>
                    </a:lnTo>
                    <a:lnTo>
                      <a:pt x="1655" y="2075"/>
                    </a:lnTo>
                    <a:lnTo>
                      <a:pt x="1658" y="2082"/>
                    </a:lnTo>
                    <a:lnTo>
                      <a:pt x="1659" y="2088"/>
                    </a:lnTo>
                    <a:lnTo>
                      <a:pt x="1661" y="2102"/>
                    </a:lnTo>
                    <a:lnTo>
                      <a:pt x="1664" y="2116"/>
                    </a:lnTo>
                    <a:lnTo>
                      <a:pt x="1666" y="2130"/>
                    </a:lnTo>
                    <a:lnTo>
                      <a:pt x="1670" y="2142"/>
                    </a:lnTo>
                    <a:lnTo>
                      <a:pt x="1674" y="2148"/>
                    </a:lnTo>
                    <a:lnTo>
                      <a:pt x="1677" y="2154"/>
                    </a:lnTo>
                    <a:lnTo>
                      <a:pt x="1682" y="2159"/>
                    </a:lnTo>
                    <a:lnTo>
                      <a:pt x="1687" y="2164"/>
                    </a:lnTo>
                    <a:lnTo>
                      <a:pt x="1695" y="2176"/>
                    </a:lnTo>
                    <a:lnTo>
                      <a:pt x="1703" y="2188"/>
                    </a:lnTo>
                    <a:lnTo>
                      <a:pt x="1710" y="2201"/>
                    </a:lnTo>
                    <a:lnTo>
                      <a:pt x="1715" y="2214"/>
                    </a:lnTo>
                    <a:lnTo>
                      <a:pt x="1721" y="2226"/>
                    </a:lnTo>
                    <a:lnTo>
                      <a:pt x="1726" y="2240"/>
                    </a:lnTo>
                    <a:lnTo>
                      <a:pt x="1730" y="2254"/>
                    </a:lnTo>
                    <a:lnTo>
                      <a:pt x="1733" y="2267"/>
                    </a:lnTo>
                    <a:lnTo>
                      <a:pt x="1738" y="2274"/>
                    </a:lnTo>
                    <a:lnTo>
                      <a:pt x="1742" y="2280"/>
                    </a:lnTo>
                    <a:lnTo>
                      <a:pt x="1745" y="2287"/>
                    </a:lnTo>
                    <a:lnTo>
                      <a:pt x="1749" y="2294"/>
                    </a:lnTo>
                    <a:lnTo>
                      <a:pt x="1751" y="2300"/>
                    </a:lnTo>
                    <a:lnTo>
                      <a:pt x="1753" y="2307"/>
                    </a:lnTo>
                    <a:lnTo>
                      <a:pt x="1757" y="2313"/>
                    </a:lnTo>
                    <a:lnTo>
                      <a:pt x="1762" y="2320"/>
                    </a:lnTo>
                    <a:lnTo>
                      <a:pt x="1763" y="2325"/>
                    </a:lnTo>
                    <a:lnTo>
                      <a:pt x="1764" y="2332"/>
                    </a:lnTo>
                    <a:lnTo>
                      <a:pt x="1765" y="2338"/>
                    </a:lnTo>
                    <a:lnTo>
                      <a:pt x="1767" y="2345"/>
                    </a:lnTo>
                    <a:lnTo>
                      <a:pt x="1768" y="2352"/>
                    </a:lnTo>
                    <a:lnTo>
                      <a:pt x="1768" y="2359"/>
                    </a:lnTo>
                    <a:lnTo>
                      <a:pt x="1768" y="2366"/>
                    </a:lnTo>
                    <a:lnTo>
                      <a:pt x="1766" y="2373"/>
                    </a:lnTo>
                    <a:lnTo>
                      <a:pt x="1763" y="2377"/>
                    </a:lnTo>
                    <a:lnTo>
                      <a:pt x="1758" y="2382"/>
                    </a:lnTo>
                    <a:lnTo>
                      <a:pt x="1753" y="2384"/>
                    </a:lnTo>
                    <a:lnTo>
                      <a:pt x="1749" y="2388"/>
                    </a:lnTo>
                    <a:lnTo>
                      <a:pt x="1745" y="2390"/>
                    </a:lnTo>
                    <a:lnTo>
                      <a:pt x="1741" y="2393"/>
                    </a:lnTo>
                    <a:lnTo>
                      <a:pt x="1737" y="2398"/>
                    </a:lnTo>
                    <a:lnTo>
                      <a:pt x="1736" y="2404"/>
                    </a:lnTo>
                    <a:lnTo>
                      <a:pt x="1735" y="2411"/>
                    </a:lnTo>
                    <a:lnTo>
                      <a:pt x="1736" y="2416"/>
                    </a:lnTo>
                    <a:lnTo>
                      <a:pt x="1738" y="2422"/>
                    </a:lnTo>
                    <a:lnTo>
                      <a:pt x="1741" y="2428"/>
                    </a:lnTo>
                    <a:lnTo>
                      <a:pt x="1744" y="2434"/>
                    </a:lnTo>
                    <a:lnTo>
                      <a:pt x="1747" y="2438"/>
                    </a:lnTo>
                    <a:lnTo>
                      <a:pt x="1750" y="2444"/>
                    </a:lnTo>
                    <a:lnTo>
                      <a:pt x="1753" y="2450"/>
                    </a:lnTo>
                    <a:lnTo>
                      <a:pt x="1759" y="2452"/>
                    </a:lnTo>
                    <a:lnTo>
                      <a:pt x="1766" y="2456"/>
                    </a:lnTo>
                    <a:lnTo>
                      <a:pt x="1773" y="2459"/>
                    </a:lnTo>
                    <a:lnTo>
                      <a:pt x="1780" y="2464"/>
                    </a:lnTo>
                    <a:lnTo>
                      <a:pt x="1786" y="2468"/>
                    </a:lnTo>
                    <a:lnTo>
                      <a:pt x="1792" y="2474"/>
                    </a:lnTo>
                    <a:lnTo>
                      <a:pt x="1797" y="2480"/>
                    </a:lnTo>
                    <a:lnTo>
                      <a:pt x="1802" y="2487"/>
                    </a:lnTo>
                    <a:lnTo>
                      <a:pt x="1804" y="2491"/>
                    </a:lnTo>
                    <a:lnTo>
                      <a:pt x="1805" y="2496"/>
                    </a:lnTo>
                    <a:lnTo>
                      <a:pt x="1805" y="2499"/>
                    </a:lnTo>
                    <a:lnTo>
                      <a:pt x="1805" y="2503"/>
                    </a:lnTo>
                    <a:lnTo>
                      <a:pt x="1802" y="2509"/>
                    </a:lnTo>
                    <a:lnTo>
                      <a:pt x="1796" y="2514"/>
                    </a:lnTo>
                    <a:lnTo>
                      <a:pt x="1790" y="2518"/>
                    </a:lnTo>
                    <a:lnTo>
                      <a:pt x="1785" y="2524"/>
                    </a:lnTo>
                    <a:lnTo>
                      <a:pt x="1781" y="2526"/>
                    </a:lnTo>
                    <a:lnTo>
                      <a:pt x="1780" y="2528"/>
                    </a:lnTo>
                    <a:lnTo>
                      <a:pt x="1778" y="2532"/>
                    </a:lnTo>
                    <a:lnTo>
                      <a:pt x="1777" y="2535"/>
                    </a:lnTo>
                    <a:lnTo>
                      <a:pt x="1773" y="2536"/>
                    </a:lnTo>
                    <a:lnTo>
                      <a:pt x="1770" y="2537"/>
                    </a:lnTo>
                    <a:lnTo>
                      <a:pt x="1766" y="2540"/>
                    </a:lnTo>
                    <a:lnTo>
                      <a:pt x="1764" y="2542"/>
                    </a:lnTo>
                    <a:lnTo>
                      <a:pt x="1760" y="2544"/>
                    </a:lnTo>
                    <a:lnTo>
                      <a:pt x="1758" y="2547"/>
                    </a:lnTo>
                    <a:lnTo>
                      <a:pt x="1755" y="2549"/>
                    </a:lnTo>
                    <a:lnTo>
                      <a:pt x="1751" y="2550"/>
                    </a:lnTo>
                    <a:lnTo>
                      <a:pt x="1736" y="2558"/>
                    </a:lnTo>
                    <a:lnTo>
                      <a:pt x="1721" y="2564"/>
                    </a:lnTo>
                    <a:lnTo>
                      <a:pt x="1706" y="2570"/>
                    </a:lnTo>
                    <a:lnTo>
                      <a:pt x="1689" y="2575"/>
                    </a:lnTo>
                    <a:lnTo>
                      <a:pt x="1673" y="2579"/>
                    </a:lnTo>
                    <a:lnTo>
                      <a:pt x="1655" y="2581"/>
                    </a:lnTo>
                    <a:lnTo>
                      <a:pt x="1638" y="2583"/>
                    </a:lnTo>
                    <a:lnTo>
                      <a:pt x="1621" y="2585"/>
                    </a:lnTo>
                    <a:lnTo>
                      <a:pt x="1604" y="2585"/>
                    </a:lnTo>
                    <a:lnTo>
                      <a:pt x="1586" y="2585"/>
                    </a:lnTo>
                    <a:lnTo>
                      <a:pt x="1569" y="2583"/>
                    </a:lnTo>
                    <a:lnTo>
                      <a:pt x="1552" y="2580"/>
                    </a:lnTo>
                    <a:lnTo>
                      <a:pt x="1534" y="2578"/>
                    </a:lnTo>
                    <a:lnTo>
                      <a:pt x="1518" y="2573"/>
                    </a:lnTo>
                    <a:lnTo>
                      <a:pt x="1502" y="2567"/>
                    </a:lnTo>
                    <a:lnTo>
                      <a:pt x="1487" y="2562"/>
                    </a:lnTo>
                    <a:lnTo>
                      <a:pt x="1483" y="2562"/>
                    </a:lnTo>
                    <a:lnTo>
                      <a:pt x="1478" y="2560"/>
                    </a:lnTo>
                    <a:lnTo>
                      <a:pt x="1473" y="2560"/>
                    </a:lnTo>
                    <a:lnTo>
                      <a:pt x="1470" y="2560"/>
                    </a:lnTo>
                    <a:lnTo>
                      <a:pt x="1465" y="2562"/>
                    </a:lnTo>
                    <a:lnTo>
                      <a:pt x="1462" y="2563"/>
                    </a:lnTo>
                    <a:lnTo>
                      <a:pt x="1458" y="2566"/>
                    </a:lnTo>
                    <a:lnTo>
                      <a:pt x="1456" y="2571"/>
                    </a:lnTo>
                    <a:lnTo>
                      <a:pt x="1454" y="2572"/>
                    </a:lnTo>
                    <a:lnTo>
                      <a:pt x="1453" y="2574"/>
                    </a:lnTo>
                    <a:lnTo>
                      <a:pt x="1451" y="2577"/>
                    </a:lnTo>
                    <a:lnTo>
                      <a:pt x="1451" y="2579"/>
                    </a:lnTo>
                    <a:lnTo>
                      <a:pt x="1451" y="2581"/>
                    </a:lnTo>
                    <a:lnTo>
                      <a:pt x="1453" y="2583"/>
                    </a:lnTo>
                    <a:lnTo>
                      <a:pt x="1454" y="2586"/>
                    </a:lnTo>
                    <a:lnTo>
                      <a:pt x="1454" y="2588"/>
                    </a:lnTo>
                    <a:lnTo>
                      <a:pt x="1456" y="2589"/>
                    </a:lnTo>
                    <a:lnTo>
                      <a:pt x="1458" y="2592"/>
                    </a:lnTo>
                    <a:lnTo>
                      <a:pt x="1458" y="2594"/>
                    </a:lnTo>
                    <a:lnTo>
                      <a:pt x="1460" y="2597"/>
                    </a:lnTo>
                    <a:lnTo>
                      <a:pt x="1460" y="2600"/>
                    </a:lnTo>
                    <a:lnTo>
                      <a:pt x="1458" y="2603"/>
                    </a:lnTo>
                    <a:lnTo>
                      <a:pt x="1457" y="2605"/>
                    </a:lnTo>
                    <a:lnTo>
                      <a:pt x="1456" y="2608"/>
                    </a:lnTo>
                    <a:lnTo>
                      <a:pt x="1450" y="2615"/>
                    </a:lnTo>
                    <a:lnTo>
                      <a:pt x="1443" y="2620"/>
                    </a:lnTo>
                    <a:lnTo>
                      <a:pt x="1435" y="2625"/>
                    </a:lnTo>
                    <a:lnTo>
                      <a:pt x="1428" y="2630"/>
                    </a:lnTo>
                    <a:lnTo>
                      <a:pt x="1412" y="2638"/>
                    </a:lnTo>
                    <a:lnTo>
                      <a:pt x="1395" y="2644"/>
                    </a:lnTo>
                    <a:lnTo>
                      <a:pt x="1377" y="2648"/>
                    </a:lnTo>
                    <a:lnTo>
                      <a:pt x="1359" y="2650"/>
                    </a:lnTo>
                    <a:lnTo>
                      <a:pt x="1341" y="2651"/>
                    </a:lnTo>
                    <a:lnTo>
                      <a:pt x="1322" y="2649"/>
                    </a:lnTo>
                    <a:lnTo>
                      <a:pt x="1310" y="2649"/>
                    </a:lnTo>
                    <a:lnTo>
                      <a:pt x="1297" y="2647"/>
                    </a:lnTo>
                    <a:lnTo>
                      <a:pt x="1284" y="2643"/>
                    </a:lnTo>
                    <a:lnTo>
                      <a:pt x="1272" y="2639"/>
                    </a:lnTo>
                    <a:lnTo>
                      <a:pt x="1259" y="2631"/>
                    </a:lnTo>
                    <a:lnTo>
                      <a:pt x="1249" y="2623"/>
                    </a:lnTo>
                    <a:lnTo>
                      <a:pt x="1244" y="2618"/>
                    </a:lnTo>
                    <a:lnTo>
                      <a:pt x="1239" y="2612"/>
                    </a:lnTo>
                    <a:lnTo>
                      <a:pt x="1236" y="2606"/>
                    </a:lnTo>
                    <a:lnTo>
                      <a:pt x="1232" y="2601"/>
                    </a:lnTo>
                    <a:lnTo>
                      <a:pt x="1232" y="2600"/>
                    </a:lnTo>
                    <a:lnTo>
                      <a:pt x="1232" y="2597"/>
                    </a:lnTo>
                    <a:lnTo>
                      <a:pt x="1232" y="2596"/>
                    </a:lnTo>
                    <a:lnTo>
                      <a:pt x="1232" y="2595"/>
                    </a:lnTo>
                    <a:lnTo>
                      <a:pt x="1231" y="2594"/>
                    </a:lnTo>
                    <a:lnTo>
                      <a:pt x="1230" y="2593"/>
                    </a:lnTo>
                    <a:lnTo>
                      <a:pt x="1229" y="2592"/>
                    </a:lnTo>
                    <a:lnTo>
                      <a:pt x="1228" y="2590"/>
                    </a:lnTo>
                    <a:lnTo>
                      <a:pt x="1219" y="2593"/>
                    </a:lnTo>
                    <a:lnTo>
                      <a:pt x="1209" y="2595"/>
                    </a:lnTo>
                    <a:lnTo>
                      <a:pt x="1200" y="2597"/>
                    </a:lnTo>
                    <a:lnTo>
                      <a:pt x="1191" y="2600"/>
                    </a:lnTo>
                    <a:lnTo>
                      <a:pt x="1181" y="2602"/>
                    </a:lnTo>
                    <a:lnTo>
                      <a:pt x="1170" y="2605"/>
                    </a:lnTo>
                    <a:lnTo>
                      <a:pt x="1161" y="2608"/>
                    </a:lnTo>
                    <a:lnTo>
                      <a:pt x="1151" y="2610"/>
                    </a:lnTo>
                    <a:lnTo>
                      <a:pt x="1133" y="2606"/>
                    </a:lnTo>
                    <a:lnTo>
                      <a:pt x="1117" y="2601"/>
                    </a:lnTo>
                    <a:lnTo>
                      <a:pt x="1100" y="2595"/>
                    </a:lnTo>
                    <a:lnTo>
                      <a:pt x="1084" y="2587"/>
                    </a:lnTo>
                    <a:lnTo>
                      <a:pt x="1077" y="2581"/>
                    </a:lnTo>
                    <a:lnTo>
                      <a:pt x="1070" y="2577"/>
                    </a:lnTo>
                    <a:lnTo>
                      <a:pt x="1064" y="2571"/>
                    </a:lnTo>
                    <a:lnTo>
                      <a:pt x="1058" y="2564"/>
                    </a:lnTo>
                    <a:lnTo>
                      <a:pt x="1053" y="2557"/>
                    </a:lnTo>
                    <a:lnTo>
                      <a:pt x="1048" y="2550"/>
                    </a:lnTo>
                    <a:lnTo>
                      <a:pt x="1045" y="2542"/>
                    </a:lnTo>
                    <a:lnTo>
                      <a:pt x="1041" y="2533"/>
                    </a:lnTo>
                    <a:lnTo>
                      <a:pt x="1040" y="2521"/>
                    </a:lnTo>
                    <a:lnTo>
                      <a:pt x="1040" y="2510"/>
                    </a:lnTo>
                    <a:lnTo>
                      <a:pt x="1039" y="2497"/>
                    </a:lnTo>
                    <a:lnTo>
                      <a:pt x="1040" y="2486"/>
                    </a:lnTo>
                    <a:lnTo>
                      <a:pt x="1041" y="2474"/>
                    </a:lnTo>
                    <a:lnTo>
                      <a:pt x="1043" y="2462"/>
                    </a:lnTo>
                    <a:lnTo>
                      <a:pt x="1046" y="2451"/>
                    </a:lnTo>
                    <a:lnTo>
                      <a:pt x="1050" y="2441"/>
                    </a:lnTo>
                    <a:lnTo>
                      <a:pt x="1031" y="2435"/>
                    </a:lnTo>
                    <a:lnTo>
                      <a:pt x="1012" y="2429"/>
                    </a:lnTo>
                    <a:lnTo>
                      <a:pt x="994" y="2423"/>
                    </a:lnTo>
                    <a:lnTo>
                      <a:pt x="975" y="2416"/>
                    </a:lnTo>
                    <a:lnTo>
                      <a:pt x="957" y="2408"/>
                    </a:lnTo>
                    <a:lnTo>
                      <a:pt x="940" y="2399"/>
                    </a:lnTo>
                    <a:lnTo>
                      <a:pt x="932" y="2393"/>
                    </a:lnTo>
                    <a:lnTo>
                      <a:pt x="925" y="2388"/>
                    </a:lnTo>
                    <a:lnTo>
                      <a:pt x="917" y="2381"/>
                    </a:lnTo>
                    <a:lnTo>
                      <a:pt x="910" y="2373"/>
                    </a:lnTo>
                    <a:lnTo>
                      <a:pt x="893" y="2366"/>
                    </a:lnTo>
                    <a:lnTo>
                      <a:pt x="877" y="2359"/>
                    </a:lnTo>
                    <a:lnTo>
                      <a:pt x="860" y="2354"/>
                    </a:lnTo>
                    <a:lnTo>
                      <a:pt x="844" y="2350"/>
                    </a:lnTo>
                    <a:lnTo>
                      <a:pt x="827" y="2347"/>
                    </a:lnTo>
                    <a:lnTo>
                      <a:pt x="809" y="2346"/>
                    </a:lnTo>
                    <a:lnTo>
                      <a:pt x="791" y="2345"/>
                    </a:lnTo>
                    <a:lnTo>
                      <a:pt x="774" y="2346"/>
                    </a:lnTo>
                    <a:lnTo>
                      <a:pt x="767" y="2348"/>
                    </a:lnTo>
                    <a:lnTo>
                      <a:pt x="761" y="2351"/>
                    </a:lnTo>
                    <a:lnTo>
                      <a:pt x="755" y="2354"/>
                    </a:lnTo>
                    <a:lnTo>
                      <a:pt x="749" y="2356"/>
                    </a:lnTo>
                    <a:lnTo>
                      <a:pt x="744" y="2360"/>
                    </a:lnTo>
                    <a:lnTo>
                      <a:pt x="738" y="2363"/>
                    </a:lnTo>
                    <a:lnTo>
                      <a:pt x="732" y="2368"/>
                    </a:lnTo>
                    <a:lnTo>
                      <a:pt x="727" y="2373"/>
                    </a:lnTo>
                    <a:lnTo>
                      <a:pt x="721" y="2374"/>
                    </a:lnTo>
                    <a:lnTo>
                      <a:pt x="714" y="2376"/>
                    </a:lnTo>
                    <a:lnTo>
                      <a:pt x="708" y="2380"/>
                    </a:lnTo>
                    <a:lnTo>
                      <a:pt x="702" y="2384"/>
                    </a:lnTo>
                    <a:lnTo>
                      <a:pt x="691" y="2393"/>
                    </a:lnTo>
                    <a:lnTo>
                      <a:pt x="680" y="2404"/>
                    </a:lnTo>
                    <a:lnTo>
                      <a:pt x="670" y="2414"/>
                    </a:lnTo>
                    <a:lnTo>
                      <a:pt x="658" y="2423"/>
                    </a:lnTo>
                    <a:lnTo>
                      <a:pt x="653" y="2427"/>
                    </a:lnTo>
                    <a:lnTo>
                      <a:pt x="646" y="2430"/>
                    </a:lnTo>
                    <a:lnTo>
                      <a:pt x="639" y="2431"/>
                    </a:lnTo>
                    <a:lnTo>
                      <a:pt x="631" y="2431"/>
                    </a:lnTo>
                    <a:lnTo>
                      <a:pt x="619" y="2437"/>
                    </a:lnTo>
                    <a:lnTo>
                      <a:pt x="609" y="2443"/>
                    </a:lnTo>
                    <a:lnTo>
                      <a:pt x="597" y="2447"/>
                    </a:lnTo>
                    <a:lnTo>
                      <a:pt x="585" y="2452"/>
                    </a:lnTo>
                    <a:lnTo>
                      <a:pt x="573" y="2456"/>
                    </a:lnTo>
                    <a:lnTo>
                      <a:pt x="560" y="2458"/>
                    </a:lnTo>
                    <a:lnTo>
                      <a:pt x="549" y="2459"/>
                    </a:lnTo>
                    <a:lnTo>
                      <a:pt x="536" y="2458"/>
                    </a:lnTo>
                    <a:lnTo>
                      <a:pt x="519" y="2460"/>
                    </a:lnTo>
                    <a:lnTo>
                      <a:pt x="502" y="2461"/>
                    </a:lnTo>
                    <a:lnTo>
                      <a:pt x="485" y="2460"/>
                    </a:lnTo>
                    <a:lnTo>
                      <a:pt x="468" y="2457"/>
                    </a:lnTo>
                    <a:lnTo>
                      <a:pt x="460" y="2454"/>
                    </a:lnTo>
                    <a:lnTo>
                      <a:pt x="452" y="2451"/>
                    </a:lnTo>
                    <a:lnTo>
                      <a:pt x="445" y="2447"/>
                    </a:lnTo>
                    <a:lnTo>
                      <a:pt x="437" y="2443"/>
                    </a:lnTo>
                    <a:lnTo>
                      <a:pt x="430" y="2438"/>
                    </a:lnTo>
                    <a:lnTo>
                      <a:pt x="423" y="2433"/>
                    </a:lnTo>
                    <a:lnTo>
                      <a:pt x="417" y="2426"/>
                    </a:lnTo>
                    <a:lnTo>
                      <a:pt x="410" y="2419"/>
                    </a:lnTo>
                    <a:lnTo>
                      <a:pt x="399" y="2404"/>
                    </a:lnTo>
                    <a:lnTo>
                      <a:pt x="389" y="2386"/>
                    </a:lnTo>
                    <a:lnTo>
                      <a:pt x="377" y="2370"/>
                    </a:lnTo>
                    <a:lnTo>
                      <a:pt x="366" y="2355"/>
                    </a:lnTo>
                    <a:lnTo>
                      <a:pt x="360" y="2348"/>
                    </a:lnTo>
                    <a:lnTo>
                      <a:pt x="354" y="2341"/>
                    </a:lnTo>
                    <a:lnTo>
                      <a:pt x="347" y="2336"/>
                    </a:lnTo>
                    <a:lnTo>
                      <a:pt x="339" y="2330"/>
                    </a:lnTo>
                    <a:lnTo>
                      <a:pt x="331" y="2325"/>
                    </a:lnTo>
                    <a:lnTo>
                      <a:pt x="323" y="2321"/>
                    </a:lnTo>
                    <a:lnTo>
                      <a:pt x="314" y="2317"/>
                    </a:lnTo>
                    <a:lnTo>
                      <a:pt x="303" y="2316"/>
                    </a:lnTo>
                    <a:lnTo>
                      <a:pt x="291" y="2312"/>
                    </a:lnTo>
                    <a:lnTo>
                      <a:pt x="279" y="2309"/>
                    </a:lnTo>
                    <a:lnTo>
                      <a:pt x="269" y="2309"/>
                    </a:lnTo>
                    <a:lnTo>
                      <a:pt x="257" y="2309"/>
                    </a:lnTo>
                    <a:lnTo>
                      <a:pt x="246" y="2310"/>
                    </a:lnTo>
                    <a:lnTo>
                      <a:pt x="235" y="2313"/>
                    </a:lnTo>
                    <a:lnTo>
                      <a:pt x="224" y="2315"/>
                    </a:lnTo>
                    <a:lnTo>
                      <a:pt x="211" y="2317"/>
                    </a:lnTo>
                    <a:lnTo>
                      <a:pt x="190" y="2331"/>
                    </a:lnTo>
                    <a:lnTo>
                      <a:pt x="170" y="2344"/>
                    </a:lnTo>
                    <a:lnTo>
                      <a:pt x="148" y="2359"/>
                    </a:lnTo>
                    <a:lnTo>
                      <a:pt x="127" y="2374"/>
                    </a:lnTo>
                    <a:lnTo>
                      <a:pt x="106" y="2389"/>
                    </a:lnTo>
                    <a:lnTo>
                      <a:pt x="85" y="2405"/>
                    </a:lnTo>
                    <a:lnTo>
                      <a:pt x="66" y="2420"/>
                    </a:lnTo>
                    <a:lnTo>
                      <a:pt x="46" y="2436"/>
                    </a:lnTo>
                    <a:lnTo>
                      <a:pt x="42" y="2441"/>
                    </a:lnTo>
                    <a:lnTo>
                      <a:pt x="37" y="2444"/>
                    </a:lnTo>
                    <a:lnTo>
                      <a:pt x="31" y="2449"/>
                    </a:lnTo>
                    <a:lnTo>
                      <a:pt x="27" y="2452"/>
                    </a:lnTo>
                    <a:lnTo>
                      <a:pt x="21" y="2456"/>
                    </a:lnTo>
                    <a:lnTo>
                      <a:pt x="16" y="2458"/>
                    </a:lnTo>
                    <a:lnTo>
                      <a:pt x="10" y="2459"/>
                    </a:lnTo>
                    <a:lnTo>
                      <a:pt x="5" y="2458"/>
                    </a:lnTo>
                    <a:lnTo>
                      <a:pt x="1" y="2447"/>
                    </a:lnTo>
                    <a:lnTo>
                      <a:pt x="0" y="2437"/>
                    </a:lnTo>
                    <a:lnTo>
                      <a:pt x="0" y="2427"/>
                    </a:lnTo>
                    <a:lnTo>
                      <a:pt x="2" y="2416"/>
                    </a:lnTo>
                    <a:lnTo>
                      <a:pt x="4" y="2405"/>
                    </a:lnTo>
                    <a:lnTo>
                      <a:pt x="6" y="2394"/>
                    </a:lnTo>
                    <a:lnTo>
                      <a:pt x="7" y="2384"/>
                    </a:lnTo>
                    <a:lnTo>
                      <a:pt x="7" y="2373"/>
                    </a:lnTo>
                    <a:lnTo>
                      <a:pt x="13" y="2370"/>
                    </a:lnTo>
                    <a:lnTo>
                      <a:pt x="42" y="2346"/>
                    </a:lnTo>
                    <a:lnTo>
                      <a:pt x="72" y="2324"/>
                    </a:lnTo>
                    <a:lnTo>
                      <a:pt x="102" y="2302"/>
                    </a:lnTo>
                    <a:lnTo>
                      <a:pt x="133" y="2283"/>
                    </a:lnTo>
                    <a:lnTo>
                      <a:pt x="149" y="2275"/>
                    </a:lnTo>
                    <a:lnTo>
                      <a:pt x="165" y="2265"/>
                    </a:lnTo>
                    <a:lnTo>
                      <a:pt x="181" y="2259"/>
                    </a:lnTo>
                    <a:lnTo>
                      <a:pt x="197" y="2250"/>
                    </a:lnTo>
                    <a:lnTo>
                      <a:pt x="214" y="2244"/>
                    </a:lnTo>
                    <a:lnTo>
                      <a:pt x="231" y="2238"/>
                    </a:lnTo>
                    <a:lnTo>
                      <a:pt x="248" y="2232"/>
                    </a:lnTo>
                    <a:lnTo>
                      <a:pt x="266" y="2227"/>
                    </a:lnTo>
                    <a:lnTo>
                      <a:pt x="278" y="2227"/>
                    </a:lnTo>
                    <a:lnTo>
                      <a:pt x="289" y="2227"/>
                    </a:lnTo>
                    <a:lnTo>
                      <a:pt x="301" y="2230"/>
                    </a:lnTo>
                    <a:lnTo>
                      <a:pt x="314" y="2232"/>
                    </a:lnTo>
                    <a:lnTo>
                      <a:pt x="325" y="2234"/>
                    </a:lnTo>
                    <a:lnTo>
                      <a:pt x="337" y="2239"/>
                    </a:lnTo>
                    <a:lnTo>
                      <a:pt x="347" y="2244"/>
                    </a:lnTo>
                    <a:lnTo>
                      <a:pt x="359" y="2248"/>
                    </a:lnTo>
                    <a:lnTo>
                      <a:pt x="369" y="2255"/>
                    </a:lnTo>
                    <a:lnTo>
                      <a:pt x="379" y="2262"/>
                    </a:lnTo>
                    <a:lnTo>
                      <a:pt x="390" y="2269"/>
                    </a:lnTo>
                    <a:lnTo>
                      <a:pt x="398" y="2278"/>
                    </a:lnTo>
                    <a:lnTo>
                      <a:pt x="407" y="2286"/>
                    </a:lnTo>
                    <a:lnTo>
                      <a:pt x="415" y="2297"/>
                    </a:lnTo>
                    <a:lnTo>
                      <a:pt x="422" y="2307"/>
                    </a:lnTo>
                    <a:lnTo>
                      <a:pt x="428" y="2317"/>
                    </a:lnTo>
                    <a:lnTo>
                      <a:pt x="438" y="2329"/>
                    </a:lnTo>
                    <a:lnTo>
                      <a:pt x="447" y="2339"/>
                    </a:lnTo>
                    <a:lnTo>
                      <a:pt x="459" y="2350"/>
                    </a:lnTo>
                    <a:lnTo>
                      <a:pt x="470" y="2360"/>
                    </a:lnTo>
                    <a:lnTo>
                      <a:pt x="482" y="2368"/>
                    </a:lnTo>
                    <a:lnTo>
                      <a:pt x="495" y="2376"/>
                    </a:lnTo>
                    <a:lnTo>
                      <a:pt x="507" y="2382"/>
                    </a:lnTo>
                    <a:lnTo>
                      <a:pt x="520" y="2385"/>
                    </a:lnTo>
                    <a:lnTo>
                      <a:pt x="543" y="2377"/>
                    </a:lnTo>
                    <a:lnTo>
                      <a:pt x="565" y="2368"/>
                    </a:lnTo>
                    <a:lnTo>
                      <a:pt x="587" y="2358"/>
                    </a:lnTo>
                    <a:lnTo>
                      <a:pt x="609" y="2346"/>
                    </a:lnTo>
                    <a:lnTo>
                      <a:pt x="651" y="2322"/>
                    </a:lnTo>
                    <a:lnTo>
                      <a:pt x="695" y="2299"/>
                    </a:lnTo>
                    <a:lnTo>
                      <a:pt x="717" y="2289"/>
                    </a:lnTo>
                    <a:lnTo>
                      <a:pt x="739" y="2279"/>
                    </a:lnTo>
                    <a:lnTo>
                      <a:pt x="762" y="2271"/>
                    </a:lnTo>
                    <a:lnTo>
                      <a:pt x="785" y="2265"/>
                    </a:lnTo>
                    <a:lnTo>
                      <a:pt x="797" y="2263"/>
                    </a:lnTo>
                    <a:lnTo>
                      <a:pt x="809" y="2262"/>
                    </a:lnTo>
                    <a:lnTo>
                      <a:pt x="821" y="2261"/>
                    </a:lnTo>
                    <a:lnTo>
                      <a:pt x="834" y="2260"/>
                    </a:lnTo>
                    <a:lnTo>
                      <a:pt x="846" y="2260"/>
                    </a:lnTo>
                    <a:lnTo>
                      <a:pt x="859" y="2261"/>
                    </a:lnTo>
                    <a:lnTo>
                      <a:pt x="872" y="2263"/>
                    </a:lnTo>
                    <a:lnTo>
                      <a:pt x="885" y="2265"/>
                    </a:lnTo>
                    <a:lnTo>
                      <a:pt x="897" y="2270"/>
                    </a:lnTo>
                    <a:lnTo>
                      <a:pt x="907" y="2276"/>
                    </a:lnTo>
                    <a:lnTo>
                      <a:pt x="918" y="2283"/>
                    </a:lnTo>
                    <a:lnTo>
                      <a:pt x="928" y="2290"/>
                    </a:lnTo>
                    <a:lnTo>
                      <a:pt x="947" y="2305"/>
                    </a:lnTo>
                    <a:lnTo>
                      <a:pt x="964" y="2321"/>
                    </a:lnTo>
                    <a:lnTo>
                      <a:pt x="973" y="2328"/>
                    </a:lnTo>
                    <a:lnTo>
                      <a:pt x="982" y="2336"/>
                    </a:lnTo>
                    <a:lnTo>
                      <a:pt x="993" y="2341"/>
                    </a:lnTo>
                    <a:lnTo>
                      <a:pt x="1003" y="2347"/>
                    </a:lnTo>
                    <a:lnTo>
                      <a:pt x="1013" y="2352"/>
                    </a:lnTo>
                    <a:lnTo>
                      <a:pt x="1025" y="2356"/>
                    </a:lnTo>
                    <a:lnTo>
                      <a:pt x="1036" y="2359"/>
                    </a:lnTo>
                    <a:lnTo>
                      <a:pt x="1050" y="2360"/>
                    </a:lnTo>
                    <a:lnTo>
                      <a:pt x="1057" y="2348"/>
                    </a:lnTo>
                    <a:lnTo>
                      <a:pt x="1064" y="2338"/>
                    </a:lnTo>
                    <a:lnTo>
                      <a:pt x="1073" y="2329"/>
                    </a:lnTo>
                    <a:lnTo>
                      <a:pt x="1083" y="2321"/>
                    </a:lnTo>
                    <a:lnTo>
                      <a:pt x="1092" y="2314"/>
                    </a:lnTo>
                    <a:lnTo>
                      <a:pt x="1103" y="2308"/>
                    </a:lnTo>
                    <a:lnTo>
                      <a:pt x="1114" y="2303"/>
                    </a:lnTo>
                    <a:lnTo>
                      <a:pt x="1126" y="2299"/>
                    </a:lnTo>
                    <a:lnTo>
                      <a:pt x="1138" y="2297"/>
                    </a:lnTo>
                    <a:lnTo>
                      <a:pt x="1151" y="2293"/>
                    </a:lnTo>
                    <a:lnTo>
                      <a:pt x="1163" y="2292"/>
                    </a:lnTo>
                    <a:lnTo>
                      <a:pt x="1176" y="2291"/>
                    </a:lnTo>
                    <a:lnTo>
                      <a:pt x="1202" y="2291"/>
                    </a:lnTo>
                    <a:lnTo>
                      <a:pt x="1228" y="2292"/>
                    </a:lnTo>
                    <a:lnTo>
                      <a:pt x="1232" y="2287"/>
                    </a:lnTo>
                    <a:lnTo>
                      <a:pt x="1227" y="2267"/>
                    </a:lnTo>
                    <a:lnTo>
                      <a:pt x="1222" y="2247"/>
                    </a:lnTo>
                    <a:lnTo>
                      <a:pt x="1219" y="2226"/>
                    </a:lnTo>
                    <a:lnTo>
                      <a:pt x="1215" y="2206"/>
                    </a:lnTo>
                    <a:lnTo>
                      <a:pt x="1212" y="2185"/>
                    </a:lnTo>
                    <a:lnTo>
                      <a:pt x="1207" y="2164"/>
                    </a:lnTo>
                    <a:lnTo>
                      <a:pt x="1202" y="2143"/>
                    </a:lnTo>
                    <a:lnTo>
                      <a:pt x="1196" y="2125"/>
                    </a:lnTo>
                    <a:lnTo>
                      <a:pt x="1191" y="2098"/>
                    </a:lnTo>
                    <a:lnTo>
                      <a:pt x="1185" y="2073"/>
                    </a:lnTo>
                    <a:lnTo>
                      <a:pt x="1179" y="2048"/>
                    </a:lnTo>
                    <a:lnTo>
                      <a:pt x="1172" y="2022"/>
                    </a:lnTo>
                    <a:lnTo>
                      <a:pt x="1164" y="1998"/>
                    </a:lnTo>
                    <a:lnTo>
                      <a:pt x="1156" y="1974"/>
                    </a:lnTo>
                    <a:lnTo>
                      <a:pt x="1148" y="1949"/>
                    </a:lnTo>
                    <a:lnTo>
                      <a:pt x="1140" y="1924"/>
                    </a:lnTo>
                    <a:lnTo>
                      <a:pt x="1133" y="1923"/>
                    </a:lnTo>
                    <a:lnTo>
                      <a:pt x="1126" y="1922"/>
                    </a:lnTo>
                    <a:lnTo>
                      <a:pt x="1119" y="1920"/>
                    </a:lnTo>
                    <a:lnTo>
                      <a:pt x="1113" y="1916"/>
                    </a:lnTo>
                    <a:lnTo>
                      <a:pt x="1106" y="1913"/>
                    </a:lnTo>
                    <a:lnTo>
                      <a:pt x="1101" y="1907"/>
                    </a:lnTo>
                    <a:lnTo>
                      <a:pt x="1099" y="1904"/>
                    </a:lnTo>
                    <a:lnTo>
                      <a:pt x="1098" y="1900"/>
                    </a:lnTo>
                    <a:lnTo>
                      <a:pt x="1096" y="1896"/>
                    </a:lnTo>
                    <a:lnTo>
                      <a:pt x="1096" y="1891"/>
                    </a:lnTo>
                    <a:lnTo>
                      <a:pt x="1096" y="1883"/>
                    </a:lnTo>
                    <a:lnTo>
                      <a:pt x="1096" y="1874"/>
                    </a:lnTo>
                    <a:lnTo>
                      <a:pt x="1096" y="1865"/>
                    </a:lnTo>
                    <a:lnTo>
                      <a:pt x="1096" y="1856"/>
                    </a:lnTo>
                    <a:lnTo>
                      <a:pt x="1098" y="1847"/>
                    </a:lnTo>
                    <a:lnTo>
                      <a:pt x="1100" y="1839"/>
                    </a:lnTo>
                    <a:lnTo>
                      <a:pt x="1102" y="1831"/>
                    </a:lnTo>
                    <a:lnTo>
                      <a:pt x="1104" y="1824"/>
                    </a:lnTo>
                    <a:lnTo>
                      <a:pt x="1107" y="1823"/>
                    </a:lnTo>
                    <a:lnTo>
                      <a:pt x="1108" y="1822"/>
                    </a:lnTo>
                    <a:lnTo>
                      <a:pt x="1109" y="1822"/>
                    </a:lnTo>
                    <a:lnTo>
                      <a:pt x="1111" y="1821"/>
                    </a:lnTo>
                    <a:lnTo>
                      <a:pt x="1113" y="1821"/>
                    </a:lnTo>
                    <a:lnTo>
                      <a:pt x="1114" y="1820"/>
                    </a:lnTo>
                    <a:lnTo>
                      <a:pt x="1115" y="1818"/>
                    </a:lnTo>
                    <a:lnTo>
                      <a:pt x="1116" y="1817"/>
                    </a:lnTo>
                    <a:lnTo>
                      <a:pt x="1114" y="1813"/>
                    </a:lnTo>
                    <a:lnTo>
                      <a:pt x="1110" y="1808"/>
                    </a:lnTo>
                    <a:lnTo>
                      <a:pt x="1106" y="1806"/>
                    </a:lnTo>
                    <a:lnTo>
                      <a:pt x="1101" y="1802"/>
                    </a:lnTo>
                    <a:lnTo>
                      <a:pt x="1096" y="1801"/>
                    </a:lnTo>
                    <a:lnTo>
                      <a:pt x="1091" y="1799"/>
                    </a:lnTo>
                    <a:lnTo>
                      <a:pt x="1086" y="1797"/>
                    </a:lnTo>
                    <a:lnTo>
                      <a:pt x="1080" y="1795"/>
                    </a:lnTo>
                    <a:lnTo>
                      <a:pt x="1069" y="1783"/>
                    </a:lnTo>
                    <a:lnTo>
                      <a:pt x="1057" y="1770"/>
                    </a:lnTo>
                    <a:lnTo>
                      <a:pt x="1046" y="1757"/>
                    </a:lnTo>
                    <a:lnTo>
                      <a:pt x="1034" y="1744"/>
                    </a:lnTo>
                    <a:lnTo>
                      <a:pt x="1021" y="1732"/>
                    </a:lnTo>
                    <a:lnTo>
                      <a:pt x="1009" y="1721"/>
                    </a:lnTo>
                    <a:lnTo>
                      <a:pt x="1002" y="1715"/>
                    </a:lnTo>
                    <a:lnTo>
                      <a:pt x="995" y="1710"/>
                    </a:lnTo>
                    <a:lnTo>
                      <a:pt x="988" y="1707"/>
                    </a:lnTo>
                    <a:lnTo>
                      <a:pt x="980" y="1703"/>
                    </a:lnTo>
                    <a:lnTo>
                      <a:pt x="971" y="1694"/>
                    </a:lnTo>
                    <a:lnTo>
                      <a:pt x="962" y="1685"/>
                    </a:lnTo>
                    <a:lnTo>
                      <a:pt x="955" y="1674"/>
                    </a:lnTo>
                    <a:lnTo>
                      <a:pt x="950" y="1664"/>
                    </a:lnTo>
                    <a:lnTo>
                      <a:pt x="947" y="1653"/>
                    </a:lnTo>
                    <a:lnTo>
                      <a:pt x="944" y="1641"/>
                    </a:lnTo>
                    <a:lnTo>
                      <a:pt x="944" y="1630"/>
                    </a:lnTo>
                    <a:lnTo>
                      <a:pt x="947" y="1617"/>
                    </a:lnTo>
                    <a:lnTo>
                      <a:pt x="952" y="1604"/>
                    </a:lnTo>
                    <a:lnTo>
                      <a:pt x="959" y="1591"/>
                    </a:lnTo>
                    <a:lnTo>
                      <a:pt x="967" y="1579"/>
                    </a:lnTo>
                    <a:lnTo>
                      <a:pt x="976" y="1567"/>
                    </a:lnTo>
                    <a:lnTo>
                      <a:pt x="986" y="1557"/>
                    </a:lnTo>
                    <a:lnTo>
                      <a:pt x="997" y="1547"/>
                    </a:lnTo>
                    <a:lnTo>
                      <a:pt x="1009" y="1537"/>
                    </a:lnTo>
                    <a:lnTo>
                      <a:pt x="1021" y="1529"/>
                    </a:lnTo>
                    <a:lnTo>
                      <a:pt x="1033" y="1528"/>
                    </a:lnTo>
                    <a:lnTo>
                      <a:pt x="1043" y="1526"/>
                    </a:lnTo>
                    <a:lnTo>
                      <a:pt x="1055" y="1524"/>
                    </a:lnTo>
                    <a:lnTo>
                      <a:pt x="1065" y="1520"/>
                    </a:lnTo>
                    <a:lnTo>
                      <a:pt x="1077" y="1519"/>
                    </a:lnTo>
                    <a:lnTo>
                      <a:pt x="1087" y="1519"/>
                    </a:lnTo>
                    <a:lnTo>
                      <a:pt x="1092" y="1520"/>
                    </a:lnTo>
                    <a:lnTo>
                      <a:pt x="1098" y="1522"/>
                    </a:lnTo>
                    <a:lnTo>
                      <a:pt x="1102" y="1526"/>
                    </a:lnTo>
                    <a:lnTo>
                      <a:pt x="1107" y="1529"/>
                    </a:lnTo>
                    <a:lnTo>
                      <a:pt x="1116" y="1530"/>
                    </a:lnTo>
                    <a:lnTo>
                      <a:pt x="1125" y="1530"/>
                    </a:lnTo>
                    <a:lnTo>
                      <a:pt x="1134" y="1529"/>
                    </a:lnTo>
                    <a:lnTo>
                      <a:pt x="1144" y="1527"/>
                    </a:lnTo>
                    <a:lnTo>
                      <a:pt x="1153" y="1526"/>
                    </a:lnTo>
                    <a:lnTo>
                      <a:pt x="1162" y="1525"/>
                    </a:lnTo>
                    <a:lnTo>
                      <a:pt x="1171" y="1526"/>
                    </a:lnTo>
                    <a:lnTo>
                      <a:pt x="1179" y="1529"/>
                    </a:lnTo>
                    <a:lnTo>
                      <a:pt x="1204" y="1541"/>
                    </a:lnTo>
                    <a:lnTo>
                      <a:pt x="1208" y="1533"/>
                    </a:lnTo>
                    <a:lnTo>
                      <a:pt x="1213" y="1525"/>
                    </a:lnTo>
                    <a:lnTo>
                      <a:pt x="1216" y="1517"/>
                    </a:lnTo>
                    <a:lnTo>
                      <a:pt x="1220" y="1507"/>
                    </a:lnTo>
                    <a:lnTo>
                      <a:pt x="1225" y="1489"/>
                    </a:lnTo>
                    <a:lnTo>
                      <a:pt x="1228" y="1469"/>
                    </a:lnTo>
                    <a:lnTo>
                      <a:pt x="1230" y="1450"/>
                    </a:lnTo>
                    <a:lnTo>
                      <a:pt x="1230" y="1430"/>
                    </a:lnTo>
                    <a:lnTo>
                      <a:pt x="1229" y="1411"/>
                    </a:lnTo>
                    <a:lnTo>
                      <a:pt x="1228" y="1391"/>
                    </a:lnTo>
                    <a:lnTo>
                      <a:pt x="1227" y="1380"/>
                    </a:lnTo>
                    <a:lnTo>
                      <a:pt x="1224" y="1368"/>
                    </a:lnTo>
                    <a:lnTo>
                      <a:pt x="1222" y="1356"/>
                    </a:lnTo>
                    <a:lnTo>
                      <a:pt x="1219" y="1346"/>
                    </a:lnTo>
                    <a:lnTo>
                      <a:pt x="1209" y="1323"/>
                    </a:lnTo>
                    <a:lnTo>
                      <a:pt x="1201" y="1301"/>
                    </a:lnTo>
                    <a:lnTo>
                      <a:pt x="1199" y="1290"/>
                    </a:lnTo>
                    <a:lnTo>
                      <a:pt x="1196" y="1278"/>
                    </a:lnTo>
                    <a:lnTo>
                      <a:pt x="1194" y="1267"/>
                    </a:lnTo>
                    <a:lnTo>
                      <a:pt x="1194" y="1256"/>
                    </a:lnTo>
                    <a:lnTo>
                      <a:pt x="1196" y="1245"/>
                    </a:lnTo>
                    <a:lnTo>
                      <a:pt x="1199" y="1233"/>
                    </a:lnTo>
                    <a:lnTo>
                      <a:pt x="1205" y="1223"/>
                    </a:lnTo>
                    <a:lnTo>
                      <a:pt x="1213" y="1211"/>
                    </a:lnTo>
                    <a:lnTo>
                      <a:pt x="1207" y="1209"/>
                    </a:lnTo>
                    <a:lnTo>
                      <a:pt x="1201" y="1208"/>
                    </a:lnTo>
                    <a:lnTo>
                      <a:pt x="1196" y="1207"/>
                    </a:lnTo>
                    <a:lnTo>
                      <a:pt x="1190" y="1206"/>
                    </a:lnTo>
                    <a:lnTo>
                      <a:pt x="1184" y="1203"/>
                    </a:lnTo>
                    <a:lnTo>
                      <a:pt x="1178" y="1201"/>
                    </a:lnTo>
                    <a:lnTo>
                      <a:pt x="1174" y="1197"/>
                    </a:lnTo>
                    <a:lnTo>
                      <a:pt x="1169" y="1194"/>
                    </a:lnTo>
                    <a:lnTo>
                      <a:pt x="1169" y="1184"/>
                    </a:lnTo>
                    <a:lnTo>
                      <a:pt x="1171" y="1173"/>
                    </a:lnTo>
                    <a:lnTo>
                      <a:pt x="1174" y="1163"/>
                    </a:lnTo>
                    <a:lnTo>
                      <a:pt x="1177" y="1153"/>
                    </a:lnTo>
                    <a:lnTo>
                      <a:pt x="1181" y="1142"/>
                    </a:lnTo>
                    <a:lnTo>
                      <a:pt x="1184" y="1132"/>
                    </a:lnTo>
                    <a:lnTo>
                      <a:pt x="1186" y="1121"/>
                    </a:lnTo>
                    <a:lnTo>
                      <a:pt x="1189" y="1110"/>
                    </a:lnTo>
                    <a:lnTo>
                      <a:pt x="1192" y="1109"/>
                    </a:lnTo>
                    <a:lnTo>
                      <a:pt x="1197" y="1109"/>
                    </a:lnTo>
                    <a:lnTo>
                      <a:pt x="1201" y="1108"/>
                    </a:lnTo>
                    <a:lnTo>
                      <a:pt x="1205" y="1106"/>
                    </a:lnTo>
                    <a:lnTo>
                      <a:pt x="1209" y="1105"/>
                    </a:lnTo>
                    <a:lnTo>
                      <a:pt x="1212" y="1102"/>
                    </a:lnTo>
                    <a:lnTo>
                      <a:pt x="1212" y="1098"/>
                    </a:lnTo>
                    <a:lnTo>
                      <a:pt x="1211" y="1093"/>
                    </a:lnTo>
                    <a:lnTo>
                      <a:pt x="1204" y="1087"/>
                    </a:lnTo>
                    <a:lnTo>
                      <a:pt x="1196" y="1082"/>
                    </a:lnTo>
                    <a:lnTo>
                      <a:pt x="1189" y="1079"/>
                    </a:lnTo>
                    <a:lnTo>
                      <a:pt x="1181" y="1077"/>
                    </a:lnTo>
                    <a:lnTo>
                      <a:pt x="1172" y="1074"/>
                    </a:lnTo>
                    <a:lnTo>
                      <a:pt x="1163" y="1074"/>
                    </a:lnTo>
                    <a:lnTo>
                      <a:pt x="1155" y="1074"/>
                    </a:lnTo>
                    <a:lnTo>
                      <a:pt x="1147" y="1075"/>
                    </a:lnTo>
                    <a:lnTo>
                      <a:pt x="1132" y="1079"/>
                    </a:lnTo>
                    <a:lnTo>
                      <a:pt x="1117" y="1081"/>
                    </a:lnTo>
                    <a:lnTo>
                      <a:pt x="1101" y="1081"/>
                    </a:lnTo>
                    <a:lnTo>
                      <a:pt x="1085" y="1080"/>
                    </a:lnTo>
                    <a:lnTo>
                      <a:pt x="1070" y="1078"/>
                    </a:lnTo>
                    <a:lnTo>
                      <a:pt x="1054" y="1075"/>
                    </a:lnTo>
                    <a:lnTo>
                      <a:pt x="1040" y="1071"/>
                    </a:lnTo>
                    <a:lnTo>
                      <a:pt x="1026" y="1066"/>
                    </a:lnTo>
                    <a:lnTo>
                      <a:pt x="1018" y="1062"/>
                    </a:lnTo>
                    <a:lnTo>
                      <a:pt x="1011" y="1056"/>
                    </a:lnTo>
                    <a:lnTo>
                      <a:pt x="1005" y="1049"/>
                    </a:lnTo>
                    <a:lnTo>
                      <a:pt x="1001" y="1042"/>
                    </a:lnTo>
                    <a:lnTo>
                      <a:pt x="996" y="1035"/>
                    </a:lnTo>
                    <a:lnTo>
                      <a:pt x="993" y="1027"/>
                    </a:lnTo>
                    <a:lnTo>
                      <a:pt x="990" y="1020"/>
                    </a:lnTo>
                    <a:lnTo>
                      <a:pt x="987" y="1011"/>
                    </a:lnTo>
                    <a:lnTo>
                      <a:pt x="980" y="1011"/>
                    </a:lnTo>
                    <a:lnTo>
                      <a:pt x="972" y="1011"/>
                    </a:lnTo>
                    <a:lnTo>
                      <a:pt x="965" y="1011"/>
                    </a:lnTo>
                    <a:lnTo>
                      <a:pt x="958" y="1011"/>
                    </a:lnTo>
                    <a:lnTo>
                      <a:pt x="950" y="1010"/>
                    </a:lnTo>
                    <a:lnTo>
                      <a:pt x="943" y="1007"/>
                    </a:lnTo>
                    <a:lnTo>
                      <a:pt x="936" y="1005"/>
                    </a:lnTo>
                    <a:lnTo>
                      <a:pt x="929" y="1000"/>
                    </a:lnTo>
                    <a:lnTo>
                      <a:pt x="926" y="995"/>
                    </a:lnTo>
                    <a:lnTo>
                      <a:pt x="923" y="990"/>
                    </a:lnTo>
                    <a:lnTo>
                      <a:pt x="922" y="984"/>
                    </a:lnTo>
                    <a:lnTo>
                      <a:pt x="921" y="980"/>
                    </a:lnTo>
                    <a:lnTo>
                      <a:pt x="921" y="969"/>
                    </a:lnTo>
                    <a:lnTo>
                      <a:pt x="923" y="959"/>
                    </a:lnTo>
                    <a:lnTo>
                      <a:pt x="928" y="949"/>
                    </a:lnTo>
                    <a:lnTo>
                      <a:pt x="933" y="938"/>
                    </a:lnTo>
                    <a:lnTo>
                      <a:pt x="937" y="929"/>
                    </a:lnTo>
                    <a:lnTo>
                      <a:pt x="942" y="919"/>
                    </a:lnTo>
                    <a:lnTo>
                      <a:pt x="951" y="909"/>
                    </a:lnTo>
                    <a:lnTo>
                      <a:pt x="962" y="900"/>
                    </a:lnTo>
                    <a:lnTo>
                      <a:pt x="972" y="892"/>
                    </a:lnTo>
                    <a:lnTo>
                      <a:pt x="983" y="885"/>
                    </a:lnTo>
                    <a:lnTo>
                      <a:pt x="995" y="878"/>
                    </a:lnTo>
                    <a:lnTo>
                      <a:pt x="1005" y="871"/>
                    </a:lnTo>
                    <a:lnTo>
                      <a:pt x="1017" y="865"/>
                    </a:lnTo>
                    <a:lnTo>
                      <a:pt x="1028" y="858"/>
                    </a:lnTo>
                    <a:lnTo>
                      <a:pt x="1030" y="841"/>
                    </a:lnTo>
                    <a:lnTo>
                      <a:pt x="1030" y="825"/>
                    </a:lnTo>
                    <a:lnTo>
                      <a:pt x="1027" y="812"/>
                    </a:lnTo>
                    <a:lnTo>
                      <a:pt x="1025" y="797"/>
                    </a:lnTo>
                    <a:lnTo>
                      <a:pt x="1020" y="783"/>
                    </a:lnTo>
                    <a:lnTo>
                      <a:pt x="1017" y="769"/>
                    </a:lnTo>
                    <a:lnTo>
                      <a:pt x="1012" y="755"/>
                    </a:lnTo>
                    <a:lnTo>
                      <a:pt x="1009" y="741"/>
                    </a:lnTo>
                    <a:lnTo>
                      <a:pt x="1003" y="738"/>
                    </a:lnTo>
                    <a:lnTo>
                      <a:pt x="997" y="735"/>
                    </a:lnTo>
                    <a:lnTo>
                      <a:pt x="991" y="734"/>
                    </a:lnTo>
                    <a:lnTo>
                      <a:pt x="986" y="733"/>
                    </a:lnTo>
                    <a:lnTo>
                      <a:pt x="974" y="732"/>
                    </a:lnTo>
                    <a:lnTo>
                      <a:pt x="962" y="733"/>
                    </a:lnTo>
                    <a:lnTo>
                      <a:pt x="950" y="734"/>
                    </a:lnTo>
                    <a:lnTo>
                      <a:pt x="938" y="735"/>
                    </a:lnTo>
                    <a:lnTo>
                      <a:pt x="926" y="735"/>
                    </a:lnTo>
                    <a:lnTo>
                      <a:pt x="914" y="734"/>
                    </a:lnTo>
                    <a:lnTo>
                      <a:pt x="908" y="735"/>
                    </a:lnTo>
                    <a:lnTo>
                      <a:pt x="903" y="737"/>
                    </a:lnTo>
                    <a:lnTo>
                      <a:pt x="897" y="737"/>
                    </a:lnTo>
                    <a:lnTo>
                      <a:pt x="892" y="737"/>
                    </a:lnTo>
                    <a:lnTo>
                      <a:pt x="887" y="737"/>
                    </a:lnTo>
                    <a:lnTo>
                      <a:pt x="882" y="737"/>
                    </a:lnTo>
                    <a:lnTo>
                      <a:pt x="877" y="735"/>
                    </a:lnTo>
                    <a:lnTo>
                      <a:pt x="873" y="734"/>
                    </a:lnTo>
                    <a:lnTo>
                      <a:pt x="874" y="717"/>
                    </a:lnTo>
                    <a:lnTo>
                      <a:pt x="876" y="701"/>
                    </a:lnTo>
                    <a:lnTo>
                      <a:pt x="880" y="684"/>
                    </a:lnTo>
                    <a:lnTo>
                      <a:pt x="884" y="666"/>
                    </a:lnTo>
                    <a:lnTo>
                      <a:pt x="889" y="649"/>
                    </a:lnTo>
                    <a:lnTo>
                      <a:pt x="892" y="633"/>
                    </a:lnTo>
                    <a:lnTo>
                      <a:pt x="897" y="616"/>
                    </a:lnTo>
                    <a:lnTo>
                      <a:pt x="900" y="598"/>
                    </a:lnTo>
                    <a:lnTo>
                      <a:pt x="890" y="600"/>
                    </a:lnTo>
                    <a:lnTo>
                      <a:pt x="880" y="601"/>
                    </a:lnTo>
                    <a:lnTo>
                      <a:pt x="869" y="603"/>
                    </a:lnTo>
                    <a:lnTo>
                      <a:pt x="859" y="606"/>
                    </a:lnTo>
                    <a:lnTo>
                      <a:pt x="839" y="615"/>
                    </a:lnTo>
                    <a:lnTo>
                      <a:pt x="820" y="624"/>
                    </a:lnTo>
                    <a:lnTo>
                      <a:pt x="810" y="627"/>
                    </a:lnTo>
                    <a:lnTo>
                      <a:pt x="800" y="632"/>
                    </a:lnTo>
                    <a:lnTo>
                      <a:pt x="790" y="634"/>
                    </a:lnTo>
                    <a:lnTo>
                      <a:pt x="779" y="638"/>
                    </a:lnTo>
                    <a:lnTo>
                      <a:pt x="769" y="639"/>
                    </a:lnTo>
                    <a:lnTo>
                      <a:pt x="757" y="639"/>
                    </a:lnTo>
                    <a:lnTo>
                      <a:pt x="746" y="639"/>
                    </a:lnTo>
                    <a:lnTo>
                      <a:pt x="734" y="635"/>
                    </a:lnTo>
                    <a:lnTo>
                      <a:pt x="724" y="633"/>
                    </a:lnTo>
                    <a:lnTo>
                      <a:pt x="715" y="628"/>
                    </a:lnTo>
                    <a:lnTo>
                      <a:pt x="706" y="625"/>
                    </a:lnTo>
                    <a:lnTo>
                      <a:pt x="696" y="619"/>
                    </a:lnTo>
                    <a:lnTo>
                      <a:pt x="687" y="612"/>
                    </a:lnTo>
                    <a:lnTo>
                      <a:pt x="678" y="605"/>
                    </a:lnTo>
                    <a:lnTo>
                      <a:pt x="670" y="597"/>
                    </a:lnTo>
                    <a:lnTo>
                      <a:pt x="663" y="588"/>
                    </a:lnTo>
                    <a:lnTo>
                      <a:pt x="659" y="579"/>
                    </a:lnTo>
                    <a:lnTo>
                      <a:pt x="656" y="571"/>
                    </a:lnTo>
                    <a:lnTo>
                      <a:pt x="654" y="562"/>
                    </a:lnTo>
                    <a:lnTo>
                      <a:pt x="651" y="552"/>
                    </a:lnTo>
                    <a:lnTo>
                      <a:pt x="650" y="543"/>
                    </a:lnTo>
                    <a:lnTo>
                      <a:pt x="650" y="534"/>
                    </a:lnTo>
                    <a:lnTo>
                      <a:pt x="650" y="525"/>
                    </a:lnTo>
                    <a:lnTo>
                      <a:pt x="650" y="515"/>
                    </a:lnTo>
                    <a:lnTo>
                      <a:pt x="653" y="506"/>
                    </a:lnTo>
                    <a:lnTo>
                      <a:pt x="656" y="498"/>
                    </a:lnTo>
                    <a:lnTo>
                      <a:pt x="659" y="490"/>
                    </a:lnTo>
                    <a:lnTo>
                      <a:pt x="664" y="483"/>
                    </a:lnTo>
                    <a:lnTo>
                      <a:pt x="673" y="469"/>
                    </a:lnTo>
                    <a:lnTo>
                      <a:pt x="684" y="458"/>
                    </a:lnTo>
                    <a:lnTo>
                      <a:pt x="696" y="449"/>
                    </a:lnTo>
                    <a:lnTo>
                      <a:pt x="710" y="439"/>
                    </a:lnTo>
                    <a:lnTo>
                      <a:pt x="724" y="432"/>
                    </a:lnTo>
                    <a:lnTo>
                      <a:pt x="740" y="427"/>
                    </a:lnTo>
                    <a:lnTo>
                      <a:pt x="756" y="421"/>
                    </a:lnTo>
                    <a:lnTo>
                      <a:pt x="772" y="416"/>
                    </a:lnTo>
                    <a:lnTo>
                      <a:pt x="790" y="413"/>
                    </a:lnTo>
                    <a:lnTo>
                      <a:pt x="807" y="411"/>
                    </a:lnTo>
                    <a:lnTo>
                      <a:pt x="842" y="405"/>
                    </a:lnTo>
                    <a:lnTo>
                      <a:pt x="874" y="401"/>
                    </a:lnTo>
                    <a:lnTo>
                      <a:pt x="907" y="397"/>
                    </a:lnTo>
                    <a:lnTo>
                      <a:pt x="904" y="382"/>
                    </a:lnTo>
                    <a:lnTo>
                      <a:pt x="902" y="368"/>
                    </a:lnTo>
                    <a:lnTo>
                      <a:pt x="900" y="353"/>
                    </a:lnTo>
                    <a:lnTo>
                      <a:pt x="899" y="338"/>
                    </a:lnTo>
                    <a:lnTo>
                      <a:pt x="900" y="323"/>
                    </a:lnTo>
                    <a:lnTo>
                      <a:pt x="902" y="309"/>
                    </a:lnTo>
                    <a:lnTo>
                      <a:pt x="906" y="294"/>
                    </a:lnTo>
                    <a:lnTo>
                      <a:pt x="912" y="280"/>
                    </a:lnTo>
                    <a:lnTo>
                      <a:pt x="914" y="279"/>
                    </a:lnTo>
                    <a:lnTo>
                      <a:pt x="917" y="277"/>
                    </a:lnTo>
                    <a:lnTo>
                      <a:pt x="919" y="275"/>
                    </a:lnTo>
                    <a:lnTo>
                      <a:pt x="921" y="272"/>
                    </a:lnTo>
                    <a:lnTo>
                      <a:pt x="922" y="270"/>
                    </a:lnTo>
                    <a:lnTo>
                      <a:pt x="922" y="268"/>
                    </a:lnTo>
                    <a:lnTo>
                      <a:pt x="921" y="265"/>
                    </a:lnTo>
                    <a:lnTo>
                      <a:pt x="919" y="263"/>
                    </a:lnTo>
                    <a:lnTo>
                      <a:pt x="925" y="255"/>
                    </a:lnTo>
                    <a:lnTo>
                      <a:pt x="930" y="247"/>
                    </a:lnTo>
                    <a:lnTo>
                      <a:pt x="935" y="239"/>
                    </a:lnTo>
                    <a:lnTo>
                      <a:pt x="941" y="231"/>
                    </a:lnTo>
                    <a:lnTo>
                      <a:pt x="947" y="223"/>
                    </a:lnTo>
                    <a:lnTo>
                      <a:pt x="952" y="215"/>
                    </a:lnTo>
                    <a:lnTo>
                      <a:pt x="960" y="209"/>
                    </a:lnTo>
                    <a:lnTo>
                      <a:pt x="968" y="203"/>
                    </a:lnTo>
                    <a:lnTo>
                      <a:pt x="974" y="181"/>
                    </a:lnTo>
                    <a:lnTo>
                      <a:pt x="981" y="159"/>
                    </a:lnTo>
                    <a:lnTo>
                      <a:pt x="986" y="136"/>
                    </a:lnTo>
                    <a:lnTo>
                      <a:pt x="990" y="115"/>
                    </a:lnTo>
                    <a:lnTo>
                      <a:pt x="994" y="91"/>
                    </a:lnTo>
                    <a:lnTo>
                      <a:pt x="996" y="68"/>
                    </a:lnTo>
                    <a:lnTo>
                      <a:pt x="997" y="45"/>
                    </a:lnTo>
                    <a:lnTo>
                      <a:pt x="995" y="23"/>
                    </a:lnTo>
                    <a:lnTo>
                      <a:pt x="996" y="19"/>
                    </a:lnTo>
                    <a:lnTo>
                      <a:pt x="997" y="17"/>
                    </a:lnTo>
                    <a:lnTo>
                      <a:pt x="998" y="13"/>
                    </a:lnTo>
                    <a:lnTo>
                      <a:pt x="1001" y="11"/>
                    </a:lnTo>
                    <a:lnTo>
                      <a:pt x="1008" y="9"/>
                    </a:lnTo>
                    <a:lnTo>
                      <a:pt x="1015" y="6"/>
                    </a:lnTo>
                    <a:lnTo>
                      <a:pt x="1021" y="6"/>
                    </a:lnTo>
                    <a:lnTo>
                      <a:pt x="1030" y="5"/>
                    </a:lnTo>
                    <a:lnTo>
                      <a:pt x="1036" y="4"/>
                    </a:lnTo>
                    <a:lnTo>
                      <a:pt x="1043" y="2"/>
                    </a:lnTo>
                    <a:lnTo>
                      <a:pt x="1071" y="0"/>
                    </a:lnTo>
                    <a:lnTo>
                      <a:pt x="1099" y="2"/>
                    </a:lnTo>
                    <a:lnTo>
                      <a:pt x="1126" y="4"/>
                    </a:lnTo>
                    <a:lnTo>
                      <a:pt x="1154" y="9"/>
                    </a:lnTo>
                    <a:lnTo>
                      <a:pt x="1168" y="12"/>
                    </a:lnTo>
                    <a:lnTo>
                      <a:pt x="1181" y="17"/>
                    </a:lnTo>
                    <a:lnTo>
                      <a:pt x="1194" y="20"/>
                    </a:lnTo>
                    <a:lnTo>
                      <a:pt x="1207" y="26"/>
                    </a:lnTo>
                    <a:lnTo>
                      <a:pt x="1219" y="32"/>
                    </a:lnTo>
                    <a:lnTo>
                      <a:pt x="1231" y="37"/>
                    </a:lnTo>
                    <a:lnTo>
                      <a:pt x="1243" y="44"/>
                    </a:lnTo>
                    <a:lnTo>
                      <a:pt x="1254" y="52"/>
                    </a:lnTo>
                    <a:close/>
                    <a:moveTo>
                      <a:pt x="1536" y="1532"/>
                    </a:moveTo>
                    <a:lnTo>
                      <a:pt x="1537" y="1542"/>
                    </a:lnTo>
                    <a:lnTo>
                      <a:pt x="1538" y="1553"/>
                    </a:lnTo>
                    <a:lnTo>
                      <a:pt x="1541" y="1564"/>
                    </a:lnTo>
                    <a:lnTo>
                      <a:pt x="1544" y="1574"/>
                    </a:lnTo>
                    <a:lnTo>
                      <a:pt x="1548" y="1585"/>
                    </a:lnTo>
                    <a:lnTo>
                      <a:pt x="1553" y="1595"/>
                    </a:lnTo>
                    <a:lnTo>
                      <a:pt x="1560" y="1604"/>
                    </a:lnTo>
                    <a:lnTo>
                      <a:pt x="1567" y="1613"/>
                    </a:lnTo>
                    <a:lnTo>
                      <a:pt x="1563" y="1623"/>
                    </a:lnTo>
                    <a:lnTo>
                      <a:pt x="1560" y="1632"/>
                    </a:lnTo>
                    <a:lnTo>
                      <a:pt x="1556" y="1641"/>
                    </a:lnTo>
                    <a:lnTo>
                      <a:pt x="1551" y="1649"/>
                    </a:lnTo>
                    <a:lnTo>
                      <a:pt x="1539" y="1665"/>
                    </a:lnTo>
                    <a:lnTo>
                      <a:pt x="1526" y="1681"/>
                    </a:lnTo>
                    <a:lnTo>
                      <a:pt x="1511" y="1696"/>
                    </a:lnTo>
                    <a:lnTo>
                      <a:pt x="1498" y="1710"/>
                    </a:lnTo>
                    <a:lnTo>
                      <a:pt x="1484" y="1725"/>
                    </a:lnTo>
                    <a:lnTo>
                      <a:pt x="1472" y="1740"/>
                    </a:lnTo>
                    <a:lnTo>
                      <a:pt x="1458" y="1749"/>
                    </a:lnTo>
                    <a:lnTo>
                      <a:pt x="1443" y="1759"/>
                    </a:lnTo>
                    <a:lnTo>
                      <a:pt x="1430" y="1768"/>
                    </a:lnTo>
                    <a:lnTo>
                      <a:pt x="1416" y="1778"/>
                    </a:lnTo>
                    <a:lnTo>
                      <a:pt x="1403" y="1790"/>
                    </a:lnTo>
                    <a:lnTo>
                      <a:pt x="1391" y="1802"/>
                    </a:lnTo>
                    <a:lnTo>
                      <a:pt x="1387" y="1809"/>
                    </a:lnTo>
                    <a:lnTo>
                      <a:pt x="1383" y="1816"/>
                    </a:lnTo>
                    <a:lnTo>
                      <a:pt x="1380" y="1824"/>
                    </a:lnTo>
                    <a:lnTo>
                      <a:pt x="1378" y="1832"/>
                    </a:lnTo>
                    <a:lnTo>
                      <a:pt x="1374" y="1843"/>
                    </a:lnTo>
                    <a:lnTo>
                      <a:pt x="1372" y="1852"/>
                    </a:lnTo>
                    <a:lnTo>
                      <a:pt x="1371" y="1861"/>
                    </a:lnTo>
                    <a:lnTo>
                      <a:pt x="1371" y="1870"/>
                    </a:lnTo>
                    <a:lnTo>
                      <a:pt x="1372" y="1880"/>
                    </a:lnTo>
                    <a:lnTo>
                      <a:pt x="1374" y="1889"/>
                    </a:lnTo>
                    <a:lnTo>
                      <a:pt x="1377" y="1898"/>
                    </a:lnTo>
                    <a:lnTo>
                      <a:pt x="1379" y="1907"/>
                    </a:lnTo>
                    <a:lnTo>
                      <a:pt x="1385" y="1924"/>
                    </a:lnTo>
                    <a:lnTo>
                      <a:pt x="1391" y="1942"/>
                    </a:lnTo>
                    <a:lnTo>
                      <a:pt x="1398" y="1960"/>
                    </a:lnTo>
                    <a:lnTo>
                      <a:pt x="1404" y="1977"/>
                    </a:lnTo>
                    <a:lnTo>
                      <a:pt x="1410" y="1997"/>
                    </a:lnTo>
                    <a:lnTo>
                      <a:pt x="1415" y="2017"/>
                    </a:lnTo>
                    <a:lnTo>
                      <a:pt x="1418" y="2036"/>
                    </a:lnTo>
                    <a:lnTo>
                      <a:pt x="1421" y="2056"/>
                    </a:lnTo>
                    <a:lnTo>
                      <a:pt x="1424" y="2077"/>
                    </a:lnTo>
                    <a:lnTo>
                      <a:pt x="1425" y="2097"/>
                    </a:lnTo>
                    <a:lnTo>
                      <a:pt x="1426" y="2118"/>
                    </a:lnTo>
                    <a:lnTo>
                      <a:pt x="1426" y="2139"/>
                    </a:lnTo>
                    <a:lnTo>
                      <a:pt x="1426" y="2180"/>
                    </a:lnTo>
                    <a:lnTo>
                      <a:pt x="1425" y="2221"/>
                    </a:lnTo>
                    <a:lnTo>
                      <a:pt x="1423" y="2262"/>
                    </a:lnTo>
                    <a:lnTo>
                      <a:pt x="1421" y="2302"/>
                    </a:lnTo>
                    <a:lnTo>
                      <a:pt x="1426" y="2309"/>
                    </a:lnTo>
                    <a:lnTo>
                      <a:pt x="1420" y="2309"/>
                    </a:lnTo>
                    <a:lnTo>
                      <a:pt x="1413" y="2309"/>
                    </a:lnTo>
                    <a:lnTo>
                      <a:pt x="1408" y="2309"/>
                    </a:lnTo>
                    <a:lnTo>
                      <a:pt x="1401" y="2308"/>
                    </a:lnTo>
                    <a:lnTo>
                      <a:pt x="1394" y="2307"/>
                    </a:lnTo>
                    <a:lnTo>
                      <a:pt x="1387" y="2306"/>
                    </a:lnTo>
                    <a:lnTo>
                      <a:pt x="1380" y="2306"/>
                    </a:lnTo>
                    <a:lnTo>
                      <a:pt x="1373" y="2305"/>
                    </a:lnTo>
                    <a:lnTo>
                      <a:pt x="1365" y="2265"/>
                    </a:lnTo>
                    <a:lnTo>
                      <a:pt x="1359" y="2226"/>
                    </a:lnTo>
                    <a:lnTo>
                      <a:pt x="1353" y="2187"/>
                    </a:lnTo>
                    <a:lnTo>
                      <a:pt x="1348" y="2148"/>
                    </a:lnTo>
                    <a:lnTo>
                      <a:pt x="1342" y="2109"/>
                    </a:lnTo>
                    <a:lnTo>
                      <a:pt x="1335" y="2070"/>
                    </a:lnTo>
                    <a:lnTo>
                      <a:pt x="1330" y="2050"/>
                    </a:lnTo>
                    <a:lnTo>
                      <a:pt x="1326" y="2030"/>
                    </a:lnTo>
                    <a:lnTo>
                      <a:pt x="1320" y="2012"/>
                    </a:lnTo>
                    <a:lnTo>
                      <a:pt x="1314" y="1992"/>
                    </a:lnTo>
                    <a:lnTo>
                      <a:pt x="1312" y="1979"/>
                    </a:lnTo>
                    <a:lnTo>
                      <a:pt x="1308" y="1965"/>
                    </a:lnTo>
                    <a:lnTo>
                      <a:pt x="1306" y="1952"/>
                    </a:lnTo>
                    <a:lnTo>
                      <a:pt x="1303" y="1938"/>
                    </a:lnTo>
                    <a:lnTo>
                      <a:pt x="1299" y="1924"/>
                    </a:lnTo>
                    <a:lnTo>
                      <a:pt x="1296" y="1912"/>
                    </a:lnTo>
                    <a:lnTo>
                      <a:pt x="1291" y="1898"/>
                    </a:lnTo>
                    <a:lnTo>
                      <a:pt x="1288" y="1885"/>
                    </a:lnTo>
                    <a:lnTo>
                      <a:pt x="1292" y="1881"/>
                    </a:lnTo>
                    <a:lnTo>
                      <a:pt x="1297" y="1877"/>
                    </a:lnTo>
                    <a:lnTo>
                      <a:pt x="1303" y="1874"/>
                    </a:lnTo>
                    <a:lnTo>
                      <a:pt x="1308" y="1871"/>
                    </a:lnTo>
                    <a:lnTo>
                      <a:pt x="1320" y="1866"/>
                    </a:lnTo>
                    <a:lnTo>
                      <a:pt x="1333" y="1862"/>
                    </a:lnTo>
                    <a:lnTo>
                      <a:pt x="1338" y="1859"/>
                    </a:lnTo>
                    <a:lnTo>
                      <a:pt x="1344" y="1856"/>
                    </a:lnTo>
                    <a:lnTo>
                      <a:pt x="1350" y="1853"/>
                    </a:lnTo>
                    <a:lnTo>
                      <a:pt x="1355" y="1850"/>
                    </a:lnTo>
                    <a:lnTo>
                      <a:pt x="1358" y="1845"/>
                    </a:lnTo>
                    <a:lnTo>
                      <a:pt x="1363" y="1839"/>
                    </a:lnTo>
                    <a:lnTo>
                      <a:pt x="1365" y="1833"/>
                    </a:lnTo>
                    <a:lnTo>
                      <a:pt x="1366" y="1825"/>
                    </a:lnTo>
                    <a:lnTo>
                      <a:pt x="1367" y="1822"/>
                    </a:lnTo>
                    <a:lnTo>
                      <a:pt x="1367" y="1818"/>
                    </a:lnTo>
                    <a:lnTo>
                      <a:pt x="1367" y="1814"/>
                    </a:lnTo>
                    <a:lnTo>
                      <a:pt x="1366" y="1809"/>
                    </a:lnTo>
                    <a:lnTo>
                      <a:pt x="1364" y="1800"/>
                    </a:lnTo>
                    <a:lnTo>
                      <a:pt x="1360" y="1791"/>
                    </a:lnTo>
                    <a:lnTo>
                      <a:pt x="1360" y="1786"/>
                    </a:lnTo>
                    <a:lnTo>
                      <a:pt x="1359" y="1782"/>
                    </a:lnTo>
                    <a:lnTo>
                      <a:pt x="1360" y="1778"/>
                    </a:lnTo>
                    <a:lnTo>
                      <a:pt x="1362" y="1774"/>
                    </a:lnTo>
                    <a:lnTo>
                      <a:pt x="1364" y="1771"/>
                    </a:lnTo>
                    <a:lnTo>
                      <a:pt x="1366" y="1768"/>
                    </a:lnTo>
                    <a:lnTo>
                      <a:pt x="1371" y="1765"/>
                    </a:lnTo>
                    <a:lnTo>
                      <a:pt x="1378" y="1764"/>
                    </a:lnTo>
                    <a:lnTo>
                      <a:pt x="1383" y="1761"/>
                    </a:lnTo>
                    <a:lnTo>
                      <a:pt x="1389" y="1757"/>
                    </a:lnTo>
                    <a:lnTo>
                      <a:pt x="1395" y="1753"/>
                    </a:lnTo>
                    <a:lnTo>
                      <a:pt x="1400" y="1748"/>
                    </a:lnTo>
                    <a:lnTo>
                      <a:pt x="1408" y="1738"/>
                    </a:lnTo>
                    <a:lnTo>
                      <a:pt x="1415" y="1726"/>
                    </a:lnTo>
                    <a:lnTo>
                      <a:pt x="1420" y="1714"/>
                    </a:lnTo>
                    <a:lnTo>
                      <a:pt x="1424" y="1700"/>
                    </a:lnTo>
                    <a:lnTo>
                      <a:pt x="1427" y="1686"/>
                    </a:lnTo>
                    <a:lnTo>
                      <a:pt x="1430" y="1672"/>
                    </a:lnTo>
                    <a:lnTo>
                      <a:pt x="1432" y="1668"/>
                    </a:lnTo>
                    <a:lnTo>
                      <a:pt x="1434" y="1662"/>
                    </a:lnTo>
                    <a:lnTo>
                      <a:pt x="1435" y="1657"/>
                    </a:lnTo>
                    <a:lnTo>
                      <a:pt x="1438" y="1651"/>
                    </a:lnTo>
                    <a:lnTo>
                      <a:pt x="1439" y="1647"/>
                    </a:lnTo>
                    <a:lnTo>
                      <a:pt x="1440" y="1641"/>
                    </a:lnTo>
                    <a:lnTo>
                      <a:pt x="1441" y="1636"/>
                    </a:lnTo>
                    <a:lnTo>
                      <a:pt x="1441" y="1631"/>
                    </a:lnTo>
                    <a:lnTo>
                      <a:pt x="1449" y="1619"/>
                    </a:lnTo>
                    <a:lnTo>
                      <a:pt x="1456" y="1609"/>
                    </a:lnTo>
                    <a:lnTo>
                      <a:pt x="1463" y="1597"/>
                    </a:lnTo>
                    <a:lnTo>
                      <a:pt x="1469" y="1586"/>
                    </a:lnTo>
                    <a:lnTo>
                      <a:pt x="1479" y="1562"/>
                    </a:lnTo>
                    <a:lnTo>
                      <a:pt x="1487" y="1537"/>
                    </a:lnTo>
                    <a:lnTo>
                      <a:pt x="1495" y="1512"/>
                    </a:lnTo>
                    <a:lnTo>
                      <a:pt x="1503" y="1488"/>
                    </a:lnTo>
                    <a:lnTo>
                      <a:pt x="1510" y="1462"/>
                    </a:lnTo>
                    <a:lnTo>
                      <a:pt x="1518" y="1437"/>
                    </a:lnTo>
                    <a:lnTo>
                      <a:pt x="1524" y="1442"/>
                    </a:lnTo>
                    <a:lnTo>
                      <a:pt x="1530" y="1446"/>
                    </a:lnTo>
                    <a:lnTo>
                      <a:pt x="1533" y="1451"/>
                    </a:lnTo>
                    <a:lnTo>
                      <a:pt x="1536" y="1457"/>
                    </a:lnTo>
                    <a:lnTo>
                      <a:pt x="1538" y="1461"/>
                    </a:lnTo>
                    <a:lnTo>
                      <a:pt x="1538" y="1467"/>
                    </a:lnTo>
                    <a:lnTo>
                      <a:pt x="1538" y="1473"/>
                    </a:lnTo>
                    <a:lnTo>
                      <a:pt x="1538" y="1480"/>
                    </a:lnTo>
                    <a:lnTo>
                      <a:pt x="1537" y="1491"/>
                    </a:lnTo>
                    <a:lnTo>
                      <a:pt x="1534" y="1505"/>
                    </a:lnTo>
                    <a:lnTo>
                      <a:pt x="1534" y="1512"/>
                    </a:lnTo>
                    <a:lnTo>
                      <a:pt x="1534" y="1519"/>
                    </a:lnTo>
                    <a:lnTo>
                      <a:pt x="1534" y="1525"/>
                    </a:lnTo>
                    <a:lnTo>
                      <a:pt x="1536" y="15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" name="Freeform 49"/>
              <p:cNvSpPr>
                <a:spLocks/>
              </p:cNvSpPr>
              <p:nvPr/>
            </p:nvSpPr>
            <p:spPr bwMode="auto">
              <a:xfrm>
                <a:off x="1318" y="1879"/>
                <a:ext cx="201" cy="216"/>
              </a:xfrm>
              <a:custGeom>
                <a:avLst/>
                <a:gdLst>
                  <a:gd name="T0" fmla="*/ 0 w 403"/>
                  <a:gd name="T1" fmla="*/ 1 h 431"/>
                  <a:gd name="T2" fmla="*/ 0 w 403"/>
                  <a:gd name="T3" fmla="*/ 1 h 431"/>
                  <a:gd name="T4" fmla="*/ 0 w 403"/>
                  <a:gd name="T5" fmla="*/ 1 h 431"/>
                  <a:gd name="T6" fmla="*/ 0 w 403"/>
                  <a:gd name="T7" fmla="*/ 1 h 431"/>
                  <a:gd name="T8" fmla="*/ 0 w 403"/>
                  <a:gd name="T9" fmla="*/ 1 h 431"/>
                  <a:gd name="T10" fmla="*/ 0 w 403"/>
                  <a:gd name="T11" fmla="*/ 1 h 431"/>
                  <a:gd name="T12" fmla="*/ 0 w 403"/>
                  <a:gd name="T13" fmla="*/ 1 h 431"/>
                  <a:gd name="T14" fmla="*/ 0 w 403"/>
                  <a:gd name="T15" fmla="*/ 1 h 431"/>
                  <a:gd name="T16" fmla="*/ 0 w 403"/>
                  <a:gd name="T17" fmla="*/ 1 h 431"/>
                  <a:gd name="T18" fmla="*/ 0 w 403"/>
                  <a:gd name="T19" fmla="*/ 1 h 431"/>
                  <a:gd name="T20" fmla="*/ 0 w 403"/>
                  <a:gd name="T21" fmla="*/ 1 h 431"/>
                  <a:gd name="T22" fmla="*/ 0 w 403"/>
                  <a:gd name="T23" fmla="*/ 1 h 431"/>
                  <a:gd name="T24" fmla="*/ 0 w 403"/>
                  <a:gd name="T25" fmla="*/ 1 h 431"/>
                  <a:gd name="T26" fmla="*/ 0 w 403"/>
                  <a:gd name="T27" fmla="*/ 1 h 431"/>
                  <a:gd name="T28" fmla="*/ 0 w 403"/>
                  <a:gd name="T29" fmla="*/ 1 h 431"/>
                  <a:gd name="T30" fmla="*/ 0 w 403"/>
                  <a:gd name="T31" fmla="*/ 1 h 431"/>
                  <a:gd name="T32" fmla="*/ 0 w 403"/>
                  <a:gd name="T33" fmla="*/ 1 h 431"/>
                  <a:gd name="T34" fmla="*/ 0 w 403"/>
                  <a:gd name="T35" fmla="*/ 1 h 431"/>
                  <a:gd name="T36" fmla="*/ 0 w 403"/>
                  <a:gd name="T37" fmla="*/ 1 h 431"/>
                  <a:gd name="T38" fmla="*/ 0 w 403"/>
                  <a:gd name="T39" fmla="*/ 1 h 431"/>
                  <a:gd name="T40" fmla="*/ 0 w 403"/>
                  <a:gd name="T41" fmla="*/ 1 h 431"/>
                  <a:gd name="T42" fmla="*/ 0 w 403"/>
                  <a:gd name="T43" fmla="*/ 1 h 431"/>
                  <a:gd name="T44" fmla="*/ 0 w 403"/>
                  <a:gd name="T45" fmla="*/ 1 h 431"/>
                  <a:gd name="T46" fmla="*/ 0 w 403"/>
                  <a:gd name="T47" fmla="*/ 1 h 431"/>
                  <a:gd name="T48" fmla="*/ 0 w 403"/>
                  <a:gd name="T49" fmla="*/ 1 h 431"/>
                  <a:gd name="T50" fmla="*/ 0 w 403"/>
                  <a:gd name="T51" fmla="*/ 1 h 431"/>
                  <a:gd name="T52" fmla="*/ 0 w 403"/>
                  <a:gd name="T53" fmla="*/ 1 h 431"/>
                  <a:gd name="T54" fmla="*/ 0 w 403"/>
                  <a:gd name="T55" fmla="*/ 1 h 431"/>
                  <a:gd name="T56" fmla="*/ 0 w 403"/>
                  <a:gd name="T57" fmla="*/ 1 h 431"/>
                  <a:gd name="T58" fmla="*/ 0 w 403"/>
                  <a:gd name="T59" fmla="*/ 1 h 431"/>
                  <a:gd name="T60" fmla="*/ 0 w 403"/>
                  <a:gd name="T61" fmla="*/ 1 h 431"/>
                  <a:gd name="T62" fmla="*/ 0 w 403"/>
                  <a:gd name="T63" fmla="*/ 1 h 431"/>
                  <a:gd name="T64" fmla="*/ 0 w 403"/>
                  <a:gd name="T65" fmla="*/ 1 h 431"/>
                  <a:gd name="T66" fmla="*/ 0 w 403"/>
                  <a:gd name="T67" fmla="*/ 1 h 431"/>
                  <a:gd name="T68" fmla="*/ 0 w 403"/>
                  <a:gd name="T69" fmla="*/ 1 h 431"/>
                  <a:gd name="T70" fmla="*/ 0 w 403"/>
                  <a:gd name="T71" fmla="*/ 1 h 431"/>
                  <a:gd name="T72" fmla="*/ 0 w 403"/>
                  <a:gd name="T73" fmla="*/ 1 h 431"/>
                  <a:gd name="T74" fmla="*/ 0 w 403"/>
                  <a:gd name="T75" fmla="*/ 1 h 431"/>
                  <a:gd name="T76" fmla="*/ 0 w 403"/>
                  <a:gd name="T77" fmla="*/ 1 h 431"/>
                  <a:gd name="T78" fmla="*/ 0 w 403"/>
                  <a:gd name="T79" fmla="*/ 1 h 431"/>
                  <a:gd name="T80" fmla="*/ 0 w 403"/>
                  <a:gd name="T81" fmla="*/ 1 h 431"/>
                  <a:gd name="T82" fmla="*/ 0 w 403"/>
                  <a:gd name="T83" fmla="*/ 1 h 431"/>
                  <a:gd name="T84" fmla="*/ 0 w 403"/>
                  <a:gd name="T85" fmla="*/ 1 h 431"/>
                  <a:gd name="T86" fmla="*/ 0 w 403"/>
                  <a:gd name="T87" fmla="*/ 1 h 431"/>
                  <a:gd name="T88" fmla="*/ 0 w 403"/>
                  <a:gd name="T89" fmla="*/ 1 h 4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3"/>
                  <a:gd name="T136" fmla="*/ 0 h 431"/>
                  <a:gd name="T137" fmla="*/ 403 w 403"/>
                  <a:gd name="T138" fmla="*/ 431 h 4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3" h="431">
                    <a:moveTo>
                      <a:pt x="150" y="14"/>
                    </a:moveTo>
                    <a:lnTo>
                      <a:pt x="142" y="28"/>
                    </a:lnTo>
                    <a:lnTo>
                      <a:pt x="133" y="41"/>
                    </a:lnTo>
                    <a:lnTo>
                      <a:pt x="125" y="55"/>
                    </a:lnTo>
                    <a:lnTo>
                      <a:pt x="117" y="69"/>
                    </a:lnTo>
                    <a:lnTo>
                      <a:pt x="109" y="84"/>
                    </a:lnTo>
                    <a:lnTo>
                      <a:pt x="101" y="98"/>
                    </a:lnTo>
                    <a:lnTo>
                      <a:pt x="94" y="113"/>
                    </a:lnTo>
                    <a:lnTo>
                      <a:pt x="88" y="128"/>
                    </a:lnTo>
                    <a:lnTo>
                      <a:pt x="89" y="131"/>
                    </a:lnTo>
                    <a:lnTo>
                      <a:pt x="90" y="134"/>
                    </a:lnTo>
                    <a:lnTo>
                      <a:pt x="90" y="137"/>
                    </a:lnTo>
                    <a:lnTo>
                      <a:pt x="91" y="141"/>
                    </a:lnTo>
                    <a:lnTo>
                      <a:pt x="92" y="144"/>
                    </a:lnTo>
                    <a:lnTo>
                      <a:pt x="94" y="146"/>
                    </a:lnTo>
                    <a:lnTo>
                      <a:pt x="95" y="149"/>
                    </a:lnTo>
                    <a:lnTo>
                      <a:pt x="97" y="152"/>
                    </a:lnTo>
                    <a:lnTo>
                      <a:pt x="101" y="151"/>
                    </a:lnTo>
                    <a:lnTo>
                      <a:pt x="104" y="150"/>
                    </a:lnTo>
                    <a:lnTo>
                      <a:pt x="105" y="147"/>
                    </a:lnTo>
                    <a:lnTo>
                      <a:pt x="107" y="146"/>
                    </a:lnTo>
                    <a:lnTo>
                      <a:pt x="109" y="141"/>
                    </a:lnTo>
                    <a:lnTo>
                      <a:pt x="109" y="134"/>
                    </a:lnTo>
                    <a:lnTo>
                      <a:pt x="109" y="127"/>
                    </a:lnTo>
                    <a:lnTo>
                      <a:pt x="107" y="120"/>
                    </a:lnTo>
                    <a:lnTo>
                      <a:pt x="109" y="114"/>
                    </a:lnTo>
                    <a:lnTo>
                      <a:pt x="110" y="108"/>
                    </a:lnTo>
                    <a:lnTo>
                      <a:pt x="116" y="98"/>
                    </a:lnTo>
                    <a:lnTo>
                      <a:pt x="120" y="89"/>
                    </a:lnTo>
                    <a:lnTo>
                      <a:pt x="125" y="78"/>
                    </a:lnTo>
                    <a:lnTo>
                      <a:pt x="129" y="69"/>
                    </a:lnTo>
                    <a:lnTo>
                      <a:pt x="135" y="60"/>
                    </a:lnTo>
                    <a:lnTo>
                      <a:pt x="142" y="51"/>
                    </a:lnTo>
                    <a:lnTo>
                      <a:pt x="149" y="43"/>
                    </a:lnTo>
                    <a:lnTo>
                      <a:pt x="156" y="36"/>
                    </a:lnTo>
                    <a:lnTo>
                      <a:pt x="160" y="28"/>
                    </a:lnTo>
                    <a:lnTo>
                      <a:pt x="166" y="23"/>
                    </a:lnTo>
                    <a:lnTo>
                      <a:pt x="172" y="21"/>
                    </a:lnTo>
                    <a:lnTo>
                      <a:pt x="178" y="21"/>
                    </a:lnTo>
                    <a:lnTo>
                      <a:pt x="185" y="21"/>
                    </a:lnTo>
                    <a:lnTo>
                      <a:pt x="190" y="23"/>
                    </a:lnTo>
                    <a:lnTo>
                      <a:pt x="197" y="24"/>
                    </a:lnTo>
                    <a:lnTo>
                      <a:pt x="205" y="26"/>
                    </a:lnTo>
                    <a:lnTo>
                      <a:pt x="219" y="36"/>
                    </a:lnTo>
                    <a:lnTo>
                      <a:pt x="233" y="45"/>
                    </a:lnTo>
                    <a:lnTo>
                      <a:pt x="247" y="54"/>
                    </a:lnTo>
                    <a:lnTo>
                      <a:pt x="261" y="64"/>
                    </a:lnTo>
                    <a:lnTo>
                      <a:pt x="267" y="69"/>
                    </a:lnTo>
                    <a:lnTo>
                      <a:pt x="272" y="75"/>
                    </a:lnTo>
                    <a:lnTo>
                      <a:pt x="277" y="82"/>
                    </a:lnTo>
                    <a:lnTo>
                      <a:pt x="280" y="89"/>
                    </a:lnTo>
                    <a:lnTo>
                      <a:pt x="284" y="96"/>
                    </a:lnTo>
                    <a:lnTo>
                      <a:pt x="285" y="104"/>
                    </a:lnTo>
                    <a:lnTo>
                      <a:pt x="286" y="112"/>
                    </a:lnTo>
                    <a:lnTo>
                      <a:pt x="286" y="121"/>
                    </a:lnTo>
                    <a:lnTo>
                      <a:pt x="223" y="228"/>
                    </a:lnTo>
                    <a:lnTo>
                      <a:pt x="220" y="229"/>
                    </a:lnTo>
                    <a:lnTo>
                      <a:pt x="219" y="230"/>
                    </a:lnTo>
                    <a:lnTo>
                      <a:pt x="217" y="232"/>
                    </a:lnTo>
                    <a:lnTo>
                      <a:pt x="216" y="232"/>
                    </a:lnTo>
                    <a:lnTo>
                      <a:pt x="214" y="233"/>
                    </a:lnTo>
                    <a:lnTo>
                      <a:pt x="212" y="234"/>
                    </a:lnTo>
                    <a:lnTo>
                      <a:pt x="210" y="236"/>
                    </a:lnTo>
                    <a:lnTo>
                      <a:pt x="209" y="237"/>
                    </a:lnTo>
                    <a:lnTo>
                      <a:pt x="212" y="244"/>
                    </a:lnTo>
                    <a:lnTo>
                      <a:pt x="217" y="251"/>
                    </a:lnTo>
                    <a:lnTo>
                      <a:pt x="224" y="256"/>
                    </a:lnTo>
                    <a:lnTo>
                      <a:pt x="230" y="260"/>
                    </a:lnTo>
                    <a:lnTo>
                      <a:pt x="237" y="264"/>
                    </a:lnTo>
                    <a:lnTo>
                      <a:pt x="245" y="268"/>
                    </a:lnTo>
                    <a:lnTo>
                      <a:pt x="250" y="272"/>
                    </a:lnTo>
                    <a:lnTo>
                      <a:pt x="257" y="276"/>
                    </a:lnTo>
                    <a:lnTo>
                      <a:pt x="275" y="286"/>
                    </a:lnTo>
                    <a:lnTo>
                      <a:pt x="292" y="296"/>
                    </a:lnTo>
                    <a:lnTo>
                      <a:pt x="308" y="306"/>
                    </a:lnTo>
                    <a:lnTo>
                      <a:pt x="324" y="318"/>
                    </a:lnTo>
                    <a:lnTo>
                      <a:pt x="340" y="329"/>
                    </a:lnTo>
                    <a:lnTo>
                      <a:pt x="356" y="342"/>
                    </a:lnTo>
                    <a:lnTo>
                      <a:pt x="373" y="354"/>
                    </a:lnTo>
                    <a:lnTo>
                      <a:pt x="390" y="365"/>
                    </a:lnTo>
                    <a:lnTo>
                      <a:pt x="393" y="367"/>
                    </a:lnTo>
                    <a:lnTo>
                      <a:pt x="397" y="371"/>
                    </a:lnTo>
                    <a:lnTo>
                      <a:pt x="399" y="374"/>
                    </a:lnTo>
                    <a:lnTo>
                      <a:pt x="400" y="379"/>
                    </a:lnTo>
                    <a:lnTo>
                      <a:pt x="403" y="387"/>
                    </a:lnTo>
                    <a:lnTo>
                      <a:pt x="403" y="396"/>
                    </a:lnTo>
                    <a:lnTo>
                      <a:pt x="401" y="404"/>
                    </a:lnTo>
                    <a:lnTo>
                      <a:pt x="400" y="414"/>
                    </a:lnTo>
                    <a:lnTo>
                      <a:pt x="399" y="423"/>
                    </a:lnTo>
                    <a:lnTo>
                      <a:pt x="398" y="431"/>
                    </a:lnTo>
                    <a:lnTo>
                      <a:pt x="390" y="431"/>
                    </a:lnTo>
                    <a:lnTo>
                      <a:pt x="369" y="412"/>
                    </a:lnTo>
                    <a:lnTo>
                      <a:pt x="348" y="395"/>
                    </a:lnTo>
                    <a:lnTo>
                      <a:pt x="326" y="378"/>
                    </a:lnTo>
                    <a:lnTo>
                      <a:pt x="305" y="362"/>
                    </a:lnTo>
                    <a:lnTo>
                      <a:pt x="283" y="344"/>
                    </a:lnTo>
                    <a:lnTo>
                      <a:pt x="262" y="327"/>
                    </a:lnTo>
                    <a:lnTo>
                      <a:pt x="242" y="309"/>
                    </a:lnTo>
                    <a:lnTo>
                      <a:pt x="225" y="290"/>
                    </a:lnTo>
                    <a:lnTo>
                      <a:pt x="202" y="270"/>
                    </a:lnTo>
                    <a:lnTo>
                      <a:pt x="178" y="251"/>
                    </a:lnTo>
                    <a:lnTo>
                      <a:pt x="152" y="234"/>
                    </a:lnTo>
                    <a:lnTo>
                      <a:pt x="127" y="219"/>
                    </a:lnTo>
                    <a:lnTo>
                      <a:pt x="101" y="205"/>
                    </a:lnTo>
                    <a:lnTo>
                      <a:pt x="73" y="194"/>
                    </a:lnTo>
                    <a:lnTo>
                      <a:pt x="59" y="188"/>
                    </a:lnTo>
                    <a:lnTo>
                      <a:pt x="44" y="183"/>
                    </a:lnTo>
                    <a:lnTo>
                      <a:pt x="30" y="180"/>
                    </a:lnTo>
                    <a:lnTo>
                      <a:pt x="15" y="176"/>
                    </a:lnTo>
                    <a:lnTo>
                      <a:pt x="11" y="174"/>
                    </a:lnTo>
                    <a:lnTo>
                      <a:pt x="7" y="170"/>
                    </a:lnTo>
                    <a:lnTo>
                      <a:pt x="4" y="167"/>
                    </a:lnTo>
                    <a:lnTo>
                      <a:pt x="3" y="162"/>
                    </a:lnTo>
                    <a:lnTo>
                      <a:pt x="0" y="152"/>
                    </a:lnTo>
                    <a:lnTo>
                      <a:pt x="0" y="141"/>
                    </a:lnTo>
                    <a:lnTo>
                      <a:pt x="1" y="129"/>
                    </a:lnTo>
                    <a:lnTo>
                      <a:pt x="4" y="117"/>
                    </a:lnTo>
                    <a:lnTo>
                      <a:pt x="6" y="106"/>
                    </a:lnTo>
                    <a:lnTo>
                      <a:pt x="7" y="97"/>
                    </a:lnTo>
                    <a:lnTo>
                      <a:pt x="24" y="17"/>
                    </a:lnTo>
                    <a:lnTo>
                      <a:pt x="29" y="14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50" y="7"/>
                    </a:lnTo>
                    <a:lnTo>
                      <a:pt x="57" y="5"/>
                    </a:lnTo>
                    <a:lnTo>
                      <a:pt x="65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89" y="1"/>
                    </a:lnTo>
                    <a:lnTo>
                      <a:pt x="98" y="2"/>
                    </a:lnTo>
                    <a:lnTo>
                      <a:pt x="106" y="3"/>
                    </a:lnTo>
                    <a:lnTo>
                      <a:pt x="116" y="5"/>
                    </a:lnTo>
                    <a:lnTo>
                      <a:pt x="125" y="6"/>
                    </a:lnTo>
                    <a:lnTo>
                      <a:pt x="133" y="8"/>
                    </a:lnTo>
                    <a:lnTo>
                      <a:pt x="141" y="10"/>
                    </a:lnTo>
                    <a:lnTo>
                      <a:pt x="150" y="14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Freeform 50"/>
              <p:cNvSpPr>
                <a:spLocks/>
              </p:cNvSpPr>
              <p:nvPr/>
            </p:nvSpPr>
            <p:spPr bwMode="auto">
              <a:xfrm>
                <a:off x="1155" y="1980"/>
                <a:ext cx="308" cy="425"/>
              </a:xfrm>
              <a:custGeom>
                <a:avLst/>
                <a:gdLst>
                  <a:gd name="T0" fmla="*/ 1 w 616"/>
                  <a:gd name="T1" fmla="*/ 1 h 849"/>
                  <a:gd name="T2" fmla="*/ 1 w 616"/>
                  <a:gd name="T3" fmla="*/ 1 h 849"/>
                  <a:gd name="T4" fmla="*/ 1 w 616"/>
                  <a:gd name="T5" fmla="*/ 1 h 849"/>
                  <a:gd name="T6" fmla="*/ 1 w 616"/>
                  <a:gd name="T7" fmla="*/ 1 h 849"/>
                  <a:gd name="T8" fmla="*/ 1 w 616"/>
                  <a:gd name="T9" fmla="*/ 1 h 849"/>
                  <a:gd name="T10" fmla="*/ 1 w 616"/>
                  <a:gd name="T11" fmla="*/ 1 h 849"/>
                  <a:gd name="T12" fmla="*/ 1 w 616"/>
                  <a:gd name="T13" fmla="*/ 1 h 849"/>
                  <a:gd name="T14" fmla="*/ 1 w 616"/>
                  <a:gd name="T15" fmla="*/ 1 h 849"/>
                  <a:gd name="T16" fmla="*/ 1 w 616"/>
                  <a:gd name="T17" fmla="*/ 1 h 849"/>
                  <a:gd name="T18" fmla="*/ 1 w 616"/>
                  <a:gd name="T19" fmla="*/ 1 h 849"/>
                  <a:gd name="T20" fmla="*/ 1 w 616"/>
                  <a:gd name="T21" fmla="*/ 1 h 849"/>
                  <a:gd name="T22" fmla="*/ 1 w 616"/>
                  <a:gd name="T23" fmla="*/ 1 h 849"/>
                  <a:gd name="T24" fmla="*/ 1 w 616"/>
                  <a:gd name="T25" fmla="*/ 1 h 849"/>
                  <a:gd name="T26" fmla="*/ 1 w 616"/>
                  <a:gd name="T27" fmla="*/ 1 h 849"/>
                  <a:gd name="T28" fmla="*/ 1 w 616"/>
                  <a:gd name="T29" fmla="*/ 1 h 849"/>
                  <a:gd name="T30" fmla="*/ 1 w 616"/>
                  <a:gd name="T31" fmla="*/ 1 h 849"/>
                  <a:gd name="T32" fmla="*/ 1 w 616"/>
                  <a:gd name="T33" fmla="*/ 1 h 849"/>
                  <a:gd name="T34" fmla="*/ 1 w 616"/>
                  <a:gd name="T35" fmla="*/ 1 h 849"/>
                  <a:gd name="T36" fmla="*/ 1 w 616"/>
                  <a:gd name="T37" fmla="*/ 1 h 849"/>
                  <a:gd name="T38" fmla="*/ 1 w 616"/>
                  <a:gd name="T39" fmla="*/ 1 h 849"/>
                  <a:gd name="T40" fmla="*/ 1 w 616"/>
                  <a:gd name="T41" fmla="*/ 1 h 849"/>
                  <a:gd name="T42" fmla="*/ 1 w 616"/>
                  <a:gd name="T43" fmla="*/ 1 h 849"/>
                  <a:gd name="T44" fmla="*/ 1 w 616"/>
                  <a:gd name="T45" fmla="*/ 1 h 849"/>
                  <a:gd name="T46" fmla="*/ 1 w 616"/>
                  <a:gd name="T47" fmla="*/ 1 h 849"/>
                  <a:gd name="T48" fmla="*/ 1 w 616"/>
                  <a:gd name="T49" fmla="*/ 1 h 849"/>
                  <a:gd name="T50" fmla="*/ 1 w 616"/>
                  <a:gd name="T51" fmla="*/ 1 h 849"/>
                  <a:gd name="T52" fmla="*/ 1 w 616"/>
                  <a:gd name="T53" fmla="*/ 1 h 849"/>
                  <a:gd name="T54" fmla="*/ 1 w 616"/>
                  <a:gd name="T55" fmla="*/ 1 h 849"/>
                  <a:gd name="T56" fmla="*/ 1 w 616"/>
                  <a:gd name="T57" fmla="*/ 1 h 849"/>
                  <a:gd name="T58" fmla="*/ 1 w 616"/>
                  <a:gd name="T59" fmla="*/ 1 h 849"/>
                  <a:gd name="T60" fmla="*/ 1 w 616"/>
                  <a:gd name="T61" fmla="*/ 1 h 849"/>
                  <a:gd name="T62" fmla="*/ 1 w 616"/>
                  <a:gd name="T63" fmla="*/ 1 h 849"/>
                  <a:gd name="T64" fmla="*/ 1 w 616"/>
                  <a:gd name="T65" fmla="*/ 1 h 849"/>
                  <a:gd name="T66" fmla="*/ 1 w 616"/>
                  <a:gd name="T67" fmla="*/ 1 h 849"/>
                  <a:gd name="T68" fmla="*/ 1 w 616"/>
                  <a:gd name="T69" fmla="*/ 1 h 849"/>
                  <a:gd name="T70" fmla="*/ 1 w 616"/>
                  <a:gd name="T71" fmla="*/ 1 h 849"/>
                  <a:gd name="T72" fmla="*/ 1 w 616"/>
                  <a:gd name="T73" fmla="*/ 1 h 849"/>
                  <a:gd name="T74" fmla="*/ 1 w 616"/>
                  <a:gd name="T75" fmla="*/ 1 h 849"/>
                  <a:gd name="T76" fmla="*/ 1 w 616"/>
                  <a:gd name="T77" fmla="*/ 1 h 849"/>
                  <a:gd name="T78" fmla="*/ 1 w 616"/>
                  <a:gd name="T79" fmla="*/ 1 h 849"/>
                  <a:gd name="T80" fmla="*/ 1 w 616"/>
                  <a:gd name="T81" fmla="*/ 1 h 849"/>
                  <a:gd name="T82" fmla="*/ 1 w 616"/>
                  <a:gd name="T83" fmla="*/ 1 h 849"/>
                  <a:gd name="T84" fmla="*/ 1 w 616"/>
                  <a:gd name="T85" fmla="*/ 1 h 849"/>
                  <a:gd name="T86" fmla="*/ 1 w 616"/>
                  <a:gd name="T87" fmla="*/ 1 h 849"/>
                  <a:gd name="T88" fmla="*/ 1 w 616"/>
                  <a:gd name="T89" fmla="*/ 1 h 849"/>
                  <a:gd name="T90" fmla="*/ 1 w 616"/>
                  <a:gd name="T91" fmla="*/ 1 h 849"/>
                  <a:gd name="T92" fmla="*/ 0 w 616"/>
                  <a:gd name="T93" fmla="*/ 1 h 849"/>
                  <a:gd name="T94" fmla="*/ 1 w 616"/>
                  <a:gd name="T95" fmla="*/ 1 h 849"/>
                  <a:gd name="T96" fmla="*/ 1 w 616"/>
                  <a:gd name="T97" fmla="*/ 1 h 849"/>
                  <a:gd name="T98" fmla="*/ 1 w 616"/>
                  <a:gd name="T99" fmla="*/ 1 h 849"/>
                  <a:gd name="T100" fmla="*/ 1 w 616"/>
                  <a:gd name="T101" fmla="*/ 1 h 849"/>
                  <a:gd name="T102" fmla="*/ 1 w 616"/>
                  <a:gd name="T103" fmla="*/ 1 h 849"/>
                  <a:gd name="T104" fmla="*/ 1 w 616"/>
                  <a:gd name="T105" fmla="*/ 1 h 849"/>
                  <a:gd name="T106" fmla="*/ 1 w 616"/>
                  <a:gd name="T107" fmla="*/ 1 h 849"/>
                  <a:gd name="T108" fmla="*/ 1 w 616"/>
                  <a:gd name="T109" fmla="*/ 1 h 849"/>
                  <a:gd name="T110" fmla="*/ 1 w 616"/>
                  <a:gd name="T111" fmla="*/ 1 h 849"/>
                  <a:gd name="T112" fmla="*/ 1 w 616"/>
                  <a:gd name="T113" fmla="*/ 1 h 849"/>
                  <a:gd name="T114" fmla="*/ 1 w 616"/>
                  <a:gd name="T115" fmla="*/ 1 h 849"/>
                  <a:gd name="T116" fmla="*/ 1 w 616"/>
                  <a:gd name="T117" fmla="*/ 1 h 849"/>
                  <a:gd name="T118" fmla="*/ 1 w 616"/>
                  <a:gd name="T119" fmla="*/ 1 h 849"/>
                  <a:gd name="T120" fmla="*/ 1 w 616"/>
                  <a:gd name="T121" fmla="*/ 1 h 849"/>
                  <a:gd name="T122" fmla="*/ 1 w 616"/>
                  <a:gd name="T123" fmla="*/ 1 h 8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6"/>
                  <a:gd name="T187" fmla="*/ 0 h 849"/>
                  <a:gd name="T188" fmla="*/ 616 w 616"/>
                  <a:gd name="T189" fmla="*/ 849 h 8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6" h="849">
                    <a:moveTo>
                      <a:pt x="502" y="79"/>
                    </a:moveTo>
                    <a:lnTo>
                      <a:pt x="503" y="88"/>
                    </a:lnTo>
                    <a:lnTo>
                      <a:pt x="505" y="99"/>
                    </a:lnTo>
                    <a:lnTo>
                      <a:pt x="506" y="108"/>
                    </a:lnTo>
                    <a:lnTo>
                      <a:pt x="506" y="118"/>
                    </a:lnTo>
                    <a:lnTo>
                      <a:pt x="506" y="127"/>
                    </a:lnTo>
                    <a:lnTo>
                      <a:pt x="505" y="137"/>
                    </a:lnTo>
                    <a:lnTo>
                      <a:pt x="503" y="146"/>
                    </a:lnTo>
                    <a:lnTo>
                      <a:pt x="502" y="154"/>
                    </a:lnTo>
                    <a:lnTo>
                      <a:pt x="494" y="153"/>
                    </a:lnTo>
                    <a:lnTo>
                      <a:pt x="487" y="153"/>
                    </a:lnTo>
                    <a:lnTo>
                      <a:pt x="480" y="154"/>
                    </a:lnTo>
                    <a:lnTo>
                      <a:pt x="473" y="156"/>
                    </a:lnTo>
                    <a:lnTo>
                      <a:pt x="467" y="159"/>
                    </a:lnTo>
                    <a:lnTo>
                      <a:pt x="460" y="161"/>
                    </a:lnTo>
                    <a:lnTo>
                      <a:pt x="454" y="164"/>
                    </a:lnTo>
                    <a:lnTo>
                      <a:pt x="449" y="167"/>
                    </a:lnTo>
                    <a:lnTo>
                      <a:pt x="444" y="172"/>
                    </a:lnTo>
                    <a:lnTo>
                      <a:pt x="442" y="178"/>
                    </a:lnTo>
                    <a:lnTo>
                      <a:pt x="439" y="185"/>
                    </a:lnTo>
                    <a:lnTo>
                      <a:pt x="437" y="191"/>
                    </a:lnTo>
                    <a:lnTo>
                      <a:pt x="435" y="204"/>
                    </a:lnTo>
                    <a:lnTo>
                      <a:pt x="434" y="217"/>
                    </a:lnTo>
                    <a:lnTo>
                      <a:pt x="435" y="231"/>
                    </a:lnTo>
                    <a:lnTo>
                      <a:pt x="437" y="245"/>
                    </a:lnTo>
                    <a:lnTo>
                      <a:pt x="439" y="258"/>
                    </a:lnTo>
                    <a:lnTo>
                      <a:pt x="442" y="270"/>
                    </a:lnTo>
                    <a:lnTo>
                      <a:pt x="447" y="274"/>
                    </a:lnTo>
                    <a:lnTo>
                      <a:pt x="453" y="277"/>
                    </a:lnTo>
                    <a:lnTo>
                      <a:pt x="460" y="281"/>
                    </a:lnTo>
                    <a:lnTo>
                      <a:pt x="466" y="284"/>
                    </a:lnTo>
                    <a:lnTo>
                      <a:pt x="472" y="288"/>
                    </a:lnTo>
                    <a:lnTo>
                      <a:pt x="477" y="289"/>
                    </a:lnTo>
                    <a:lnTo>
                      <a:pt x="481" y="289"/>
                    </a:lnTo>
                    <a:lnTo>
                      <a:pt x="484" y="288"/>
                    </a:lnTo>
                    <a:lnTo>
                      <a:pt x="487" y="285"/>
                    </a:lnTo>
                    <a:lnTo>
                      <a:pt x="490" y="283"/>
                    </a:lnTo>
                    <a:lnTo>
                      <a:pt x="487" y="277"/>
                    </a:lnTo>
                    <a:lnTo>
                      <a:pt x="482" y="273"/>
                    </a:lnTo>
                    <a:lnTo>
                      <a:pt x="476" y="268"/>
                    </a:lnTo>
                    <a:lnTo>
                      <a:pt x="470" y="265"/>
                    </a:lnTo>
                    <a:lnTo>
                      <a:pt x="465" y="260"/>
                    </a:lnTo>
                    <a:lnTo>
                      <a:pt x="460" y="255"/>
                    </a:lnTo>
                    <a:lnTo>
                      <a:pt x="458" y="252"/>
                    </a:lnTo>
                    <a:lnTo>
                      <a:pt x="457" y="250"/>
                    </a:lnTo>
                    <a:lnTo>
                      <a:pt x="456" y="246"/>
                    </a:lnTo>
                    <a:lnTo>
                      <a:pt x="454" y="242"/>
                    </a:lnTo>
                    <a:lnTo>
                      <a:pt x="456" y="235"/>
                    </a:lnTo>
                    <a:lnTo>
                      <a:pt x="456" y="225"/>
                    </a:lnTo>
                    <a:lnTo>
                      <a:pt x="456" y="216"/>
                    </a:lnTo>
                    <a:lnTo>
                      <a:pt x="456" y="207"/>
                    </a:lnTo>
                    <a:lnTo>
                      <a:pt x="458" y="198"/>
                    </a:lnTo>
                    <a:lnTo>
                      <a:pt x="461" y="189"/>
                    </a:lnTo>
                    <a:lnTo>
                      <a:pt x="464" y="185"/>
                    </a:lnTo>
                    <a:lnTo>
                      <a:pt x="466" y="182"/>
                    </a:lnTo>
                    <a:lnTo>
                      <a:pt x="470" y="178"/>
                    </a:lnTo>
                    <a:lnTo>
                      <a:pt x="475" y="176"/>
                    </a:lnTo>
                    <a:lnTo>
                      <a:pt x="483" y="175"/>
                    </a:lnTo>
                    <a:lnTo>
                      <a:pt x="491" y="175"/>
                    </a:lnTo>
                    <a:lnTo>
                      <a:pt x="499" y="177"/>
                    </a:lnTo>
                    <a:lnTo>
                      <a:pt x="506" y="179"/>
                    </a:lnTo>
                    <a:lnTo>
                      <a:pt x="513" y="183"/>
                    </a:lnTo>
                    <a:lnTo>
                      <a:pt x="521" y="187"/>
                    </a:lnTo>
                    <a:lnTo>
                      <a:pt x="528" y="193"/>
                    </a:lnTo>
                    <a:lnTo>
                      <a:pt x="534" y="198"/>
                    </a:lnTo>
                    <a:lnTo>
                      <a:pt x="541" y="208"/>
                    </a:lnTo>
                    <a:lnTo>
                      <a:pt x="547" y="218"/>
                    </a:lnTo>
                    <a:lnTo>
                      <a:pt x="553" y="230"/>
                    </a:lnTo>
                    <a:lnTo>
                      <a:pt x="559" y="240"/>
                    </a:lnTo>
                    <a:lnTo>
                      <a:pt x="564" y="252"/>
                    </a:lnTo>
                    <a:lnTo>
                      <a:pt x="566" y="263"/>
                    </a:lnTo>
                    <a:lnTo>
                      <a:pt x="568" y="276"/>
                    </a:lnTo>
                    <a:lnTo>
                      <a:pt x="567" y="290"/>
                    </a:lnTo>
                    <a:lnTo>
                      <a:pt x="566" y="293"/>
                    </a:lnTo>
                    <a:lnTo>
                      <a:pt x="565" y="297"/>
                    </a:lnTo>
                    <a:lnTo>
                      <a:pt x="564" y="298"/>
                    </a:lnTo>
                    <a:lnTo>
                      <a:pt x="562" y="300"/>
                    </a:lnTo>
                    <a:lnTo>
                      <a:pt x="557" y="301"/>
                    </a:lnTo>
                    <a:lnTo>
                      <a:pt x="551" y="303"/>
                    </a:lnTo>
                    <a:lnTo>
                      <a:pt x="547" y="304"/>
                    </a:lnTo>
                    <a:lnTo>
                      <a:pt x="542" y="305"/>
                    </a:lnTo>
                    <a:lnTo>
                      <a:pt x="541" y="307"/>
                    </a:lnTo>
                    <a:lnTo>
                      <a:pt x="540" y="310"/>
                    </a:lnTo>
                    <a:lnTo>
                      <a:pt x="540" y="313"/>
                    </a:lnTo>
                    <a:lnTo>
                      <a:pt x="541" y="316"/>
                    </a:lnTo>
                    <a:lnTo>
                      <a:pt x="544" y="319"/>
                    </a:lnTo>
                    <a:lnTo>
                      <a:pt x="548" y="321"/>
                    </a:lnTo>
                    <a:lnTo>
                      <a:pt x="552" y="323"/>
                    </a:lnTo>
                    <a:lnTo>
                      <a:pt x="556" y="326"/>
                    </a:lnTo>
                    <a:lnTo>
                      <a:pt x="560" y="327"/>
                    </a:lnTo>
                    <a:lnTo>
                      <a:pt x="565" y="328"/>
                    </a:lnTo>
                    <a:lnTo>
                      <a:pt x="570" y="327"/>
                    </a:lnTo>
                    <a:lnTo>
                      <a:pt x="573" y="326"/>
                    </a:lnTo>
                    <a:lnTo>
                      <a:pt x="580" y="331"/>
                    </a:lnTo>
                    <a:lnTo>
                      <a:pt x="587" y="337"/>
                    </a:lnTo>
                    <a:lnTo>
                      <a:pt x="592" y="344"/>
                    </a:lnTo>
                    <a:lnTo>
                      <a:pt x="596" y="351"/>
                    </a:lnTo>
                    <a:lnTo>
                      <a:pt x="601" y="359"/>
                    </a:lnTo>
                    <a:lnTo>
                      <a:pt x="605" y="366"/>
                    </a:lnTo>
                    <a:lnTo>
                      <a:pt x="610" y="373"/>
                    </a:lnTo>
                    <a:lnTo>
                      <a:pt x="616" y="380"/>
                    </a:lnTo>
                    <a:lnTo>
                      <a:pt x="605" y="394"/>
                    </a:lnTo>
                    <a:lnTo>
                      <a:pt x="596" y="409"/>
                    </a:lnTo>
                    <a:lnTo>
                      <a:pt x="588" y="422"/>
                    </a:lnTo>
                    <a:lnTo>
                      <a:pt x="579" y="437"/>
                    </a:lnTo>
                    <a:lnTo>
                      <a:pt x="571" y="452"/>
                    </a:lnTo>
                    <a:lnTo>
                      <a:pt x="564" y="467"/>
                    </a:lnTo>
                    <a:lnTo>
                      <a:pt x="556" y="483"/>
                    </a:lnTo>
                    <a:lnTo>
                      <a:pt x="550" y="498"/>
                    </a:lnTo>
                    <a:lnTo>
                      <a:pt x="550" y="509"/>
                    </a:lnTo>
                    <a:lnTo>
                      <a:pt x="550" y="518"/>
                    </a:lnTo>
                    <a:lnTo>
                      <a:pt x="549" y="527"/>
                    </a:lnTo>
                    <a:lnTo>
                      <a:pt x="547" y="535"/>
                    </a:lnTo>
                    <a:lnTo>
                      <a:pt x="544" y="543"/>
                    </a:lnTo>
                    <a:lnTo>
                      <a:pt x="541" y="553"/>
                    </a:lnTo>
                    <a:lnTo>
                      <a:pt x="539" y="561"/>
                    </a:lnTo>
                    <a:lnTo>
                      <a:pt x="536" y="569"/>
                    </a:lnTo>
                    <a:lnTo>
                      <a:pt x="537" y="585"/>
                    </a:lnTo>
                    <a:lnTo>
                      <a:pt x="539" y="601"/>
                    </a:lnTo>
                    <a:lnTo>
                      <a:pt x="537" y="616"/>
                    </a:lnTo>
                    <a:lnTo>
                      <a:pt x="536" y="631"/>
                    </a:lnTo>
                    <a:lnTo>
                      <a:pt x="533" y="660"/>
                    </a:lnTo>
                    <a:lnTo>
                      <a:pt x="526" y="687"/>
                    </a:lnTo>
                    <a:lnTo>
                      <a:pt x="519" y="716"/>
                    </a:lnTo>
                    <a:lnTo>
                      <a:pt x="512" y="744"/>
                    </a:lnTo>
                    <a:lnTo>
                      <a:pt x="505" y="771"/>
                    </a:lnTo>
                    <a:lnTo>
                      <a:pt x="499" y="799"/>
                    </a:lnTo>
                    <a:lnTo>
                      <a:pt x="496" y="805"/>
                    </a:lnTo>
                    <a:lnTo>
                      <a:pt x="494" y="810"/>
                    </a:lnTo>
                    <a:lnTo>
                      <a:pt x="491" y="815"/>
                    </a:lnTo>
                    <a:lnTo>
                      <a:pt x="490" y="820"/>
                    </a:lnTo>
                    <a:lnTo>
                      <a:pt x="489" y="826"/>
                    </a:lnTo>
                    <a:lnTo>
                      <a:pt x="487" y="831"/>
                    </a:lnTo>
                    <a:lnTo>
                      <a:pt x="485" y="836"/>
                    </a:lnTo>
                    <a:lnTo>
                      <a:pt x="483" y="842"/>
                    </a:lnTo>
                    <a:lnTo>
                      <a:pt x="470" y="845"/>
                    </a:lnTo>
                    <a:lnTo>
                      <a:pt x="459" y="848"/>
                    </a:lnTo>
                    <a:lnTo>
                      <a:pt x="446" y="849"/>
                    </a:lnTo>
                    <a:lnTo>
                      <a:pt x="435" y="848"/>
                    </a:lnTo>
                    <a:lnTo>
                      <a:pt x="423" y="846"/>
                    </a:lnTo>
                    <a:lnTo>
                      <a:pt x="412" y="844"/>
                    </a:lnTo>
                    <a:lnTo>
                      <a:pt x="399" y="843"/>
                    </a:lnTo>
                    <a:lnTo>
                      <a:pt x="386" y="842"/>
                    </a:lnTo>
                    <a:lnTo>
                      <a:pt x="385" y="839"/>
                    </a:lnTo>
                    <a:lnTo>
                      <a:pt x="384" y="838"/>
                    </a:lnTo>
                    <a:lnTo>
                      <a:pt x="383" y="837"/>
                    </a:lnTo>
                    <a:lnTo>
                      <a:pt x="381" y="837"/>
                    </a:lnTo>
                    <a:lnTo>
                      <a:pt x="379" y="837"/>
                    </a:lnTo>
                    <a:lnTo>
                      <a:pt x="377" y="837"/>
                    </a:lnTo>
                    <a:lnTo>
                      <a:pt x="376" y="837"/>
                    </a:lnTo>
                    <a:lnTo>
                      <a:pt x="374" y="837"/>
                    </a:lnTo>
                    <a:lnTo>
                      <a:pt x="367" y="831"/>
                    </a:lnTo>
                    <a:lnTo>
                      <a:pt x="360" y="826"/>
                    </a:lnTo>
                    <a:lnTo>
                      <a:pt x="355" y="820"/>
                    </a:lnTo>
                    <a:lnTo>
                      <a:pt x="349" y="812"/>
                    </a:lnTo>
                    <a:lnTo>
                      <a:pt x="346" y="804"/>
                    </a:lnTo>
                    <a:lnTo>
                      <a:pt x="344" y="796"/>
                    </a:lnTo>
                    <a:lnTo>
                      <a:pt x="343" y="786"/>
                    </a:lnTo>
                    <a:lnTo>
                      <a:pt x="343" y="777"/>
                    </a:lnTo>
                    <a:lnTo>
                      <a:pt x="339" y="775"/>
                    </a:lnTo>
                    <a:lnTo>
                      <a:pt x="336" y="774"/>
                    </a:lnTo>
                    <a:lnTo>
                      <a:pt x="332" y="773"/>
                    </a:lnTo>
                    <a:lnTo>
                      <a:pt x="328" y="773"/>
                    </a:lnTo>
                    <a:lnTo>
                      <a:pt x="319" y="773"/>
                    </a:lnTo>
                    <a:lnTo>
                      <a:pt x="310" y="774"/>
                    </a:lnTo>
                    <a:lnTo>
                      <a:pt x="302" y="775"/>
                    </a:lnTo>
                    <a:lnTo>
                      <a:pt x="293" y="776"/>
                    </a:lnTo>
                    <a:lnTo>
                      <a:pt x="285" y="775"/>
                    </a:lnTo>
                    <a:lnTo>
                      <a:pt x="277" y="774"/>
                    </a:lnTo>
                    <a:lnTo>
                      <a:pt x="275" y="765"/>
                    </a:lnTo>
                    <a:lnTo>
                      <a:pt x="275" y="755"/>
                    </a:lnTo>
                    <a:lnTo>
                      <a:pt x="276" y="746"/>
                    </a:lnTo>
                    <a:lnTo>
                      <a:pt x="278" y="738"/>
                    </a:lnTo>
                    <a:lnTo>
                      <a:pt x="281" y="731"/>
                    </a:lnTo>
                    <a:lnTo>
                      <a:pt x="285" y="723"/>
                    </a:lnTo>
                    <a:lnTo>
                      <a:pt x="290" y="716"/>
                    </a:lnTo>
                    <a:lnTo>
                      <a:pt x="294" y="709"/>
                    </a:lnTo>
                    <a:lnTo>
                      <a:pt x="302" y="705"/>
                    </a:lnTo>
                    <a:lnTo>
                      <a:pt x="309" y="699"/>
                    </a:lnTo>
                    <a:lnTo>
                      <a:pt x="315" y="693"/>
                    </a:lnTo>
                    <a:lnTo>
                      <a:pt x="322" y="687"/>
                    </a:lnTo>
                    <a:lnTo>
                      <a:pt x="328" y="683"/>
                    </a:lnTo>
                    <a:lnTo>
                      <a:pt x="334" y="678"/>
                    </a:lnTo>
                    <a:lnTo>
                      <a:pt x="343" y="676"/>
                    </a:lnTo>
                    <a:lnTo>
                      <a:pt x="352" y="675"/>
                    </a:lnTo>
                    <a:lnTo>
                      <a:pt x="355" y="671"/>
                    </a:lnTo>
                    <a:lnTo>
                      <a:pt x="360" y="669"/>
                    </a:lnTo>
                    <a:lnTo>
                      <a:pt x="364" y="668"/>
                    </a:lnTo>
                    <a:lnTo>
                      <a:pt x="370" y="667"/>
                    </a:lnTo>
                    <a:lnTo>
                      <a:pt x="375" y="665"/>
                    </a:lnTo>
                    <a:lnTo>
                      <a:pt x="379" y="663"/>
                    </a:lnTo>
                    <a:lnTo>
                      <a:pt x="382" y="662"/>
                    </a:lnTo>
                    <a:lnTo>
                      <a:pt x="383" y="660"/>
                    </a:lnTo>
                    <a:lnTo>
                      <a:pt x="384" y="657"/>
                    </a:lnTo>
                    <a:lnTo>
                      <a:pt x="385" y="655"/>
                    </a:lnTo>
                    <a:lnTo>
                      <a:pt x="383" y="638"/>
                    </a:lnTo>
                    <a:lnTo>
                      <a:pt x="381" y="621"/>
                    </a:lnTo>
                    <a:lnTo>
                      <a:pt x="379" y="603"/>
                    </a:lnTo>
                    <a:lnTo>
                      <a:pt x="378" y="586"/>
                    </a:lnTo>
                    <a:lnTo>
                      <a:pt x="377" y="569"/>
                    </a:lnTo>
                    <a:lnTo>
                      <a:pt x="374" y="551"/>
                    </a:lnTo>
                    <a:lnTo>
                      <a:pt x="370" y="534"/>
                    </a:lnTo>
                    <a:lnTo>
                      <a:pt x="366" y="518"/>
                    </a:lnTo>
                    <a:lnTo>
                      <a:pt x="361" y="513"/>
                    </a:lnTo>
                    <a:lnTo>
                      <a:pt x="356" y="509"/>
                    </a:lnTo>
                    <a:lnTo>
                      <a:pt x="352" y="505"/>
                    </a:lnTo>
                    <a:lnTo>
                      <a:pt x="346" y="502"/>
                    </a:lnTo>
                    <a:lnTo>
                      <a:pt x="340" y="500"/>
                    </a:lnTo>
                    <a:lnTo>
                      <a:pt x="334" y="498"/>
                    </a:lnTo>
                    <a:lnTo>
                      <a:pt x="328" y="497"/>
                    </a:lnTo>
                    <a:lnTo>
                      <a:pt x="321" y="496"/>
                    </a:lnTo>
                    <a:lnTo>
                      <a:pt x="309" y="500"/>
                    </a:lnTo>
                    <a:lnTo>
                      <a:pt x="295" y="501"/>
                    </a:lnTo>
                    <a:lnTo>
                      <a:pt x="283" y="501"/>
                    </a:lnTo>
                    <a:lnTo>
                      <a:pt x="270" y="500"/>
                    </a:lnTo>
                    <a:lnTo>
                      <a:pt x="257" y="500"/>
                    </a:lnTo>
                    <a:lnTo>
                      <a:pt x="245" y="498"/>
                    </a:lnTo>
                    <a:lnTo>
                      <a:pt x="232" y="498"/>
                    </a:lnTo>
                    <a:lnTo>
                      <a:pt x="220" y="501"/>
                    </a:lnTo>
                    <a:lnTo>
                      <a:pt x="221" y="490"/>
                    </a:lnTo>
                    <a:lnTo>
                      <a:pt x="224" y="480"/>
                    </a:lnTo>
                    <a:lnTo>
                      <a:pt x="227" y="470"/>
                    </a:lnTo>
                    <a:lnTo>
                      <a:pt x="231" y="459"/>
                    </a:lnTo>
                    <a:lnTo>
                      <a:pt x="234" y="449"/>
                    </a:lnTo>
                    <a:lnTo>
                      <a:pt x="238" y="440"/>
                    </a:lnTo>
                    <a:lnTo>
                      <a:pt x="240" y="429"/>
                    </a:lnTo>
                    <a:lnTo>
                      <a:pt x="242" y="420"/>
                    </a:lnTo>
                    <a:lnTo>
                      <a:pt x="247" y="411"/>
                    </a:lnTo>
                    <a:lnTo>
                      <a:pt x="250" y="401"/>
                    </a:lnTo>
                    <a:lnTo>
                      <a:pt x="254" y="390"/>
                    </a:lnTo>
                    <a:lnTo>
                      <a:pt x="258" y="380"/>
                    </a:lnTo>
                    <a:lnTo>
                      <a:pt x="261" y="375"/>
                    </a:lnTo>
                    <a:lnTo>
                      <a:pt x="264" y="372"/>
                    </a:lnTo>
                    <a:lnTo>
                      <a:pt x="268" y="368"/>
                    </a:lnTo>
                    <a:lnTo>
                      <a:pt x="271" y="366"/>
                    </a:lnTo>
                    <a:lnTo>
                      <a:pt x="276" y="364"/>
                    </a:lnTo>
                    <a:lnTo>
                      <a:pt x="281" y="363"/>
                    </a:lnTo>
                    <a:lnTo>
                      <a:pt x="287" y="361"/>
                    </a:lnTo>
                    <a:lnTo>
                      <a:pt x="294" y="363"/>
                    </a:lnTo>
                    <a:lnTo>
                      <a:pt x="296" y="360"/>
                    </a:lnTo>
                    <a:lnTo>
                      <a:pt x="298" y="358"/>
                    </a:lnTo>
                    <a:lnTo>
                      <a:pt x="299" y="356"/>
                    </a:lnTo>
                    <a:lnTo>
                      <a:pt x="300" y="353"/>
                    </a:lnTo>
                    <a:lnTo>
                      <a:pt x="300" y="351"/>
                    </a:lnTo>
                    <a:lnTo>
                      <a:pt x="299" y="349"/>
                    </a:lnTo>
                    <a:lnTo>
                      <a:pt x="299" y="345"/>
                    </a:lnTo>
                    <a:lnTo>
                      <a:pt x="296" y="343"/>
                    </a:lnTo>
                    <a:lnTo>
                      <a:pt x="292" y="341"/>
                    </a:lnTo>
                    <a:lnTo>
                      <a:pt x="287" y="339"/>
                    </a:lnTo>
                    <a:lnTo>
                      <a:pt x="283" y="338"/>
                    </a:lnTo>
                    <a:lnTo>
                      <a:pt x="278" y="338"/>
                    </a:lnTo>
                    <a:lnTo>
                      <a:pt x="269" y="341"/>
                    </a:lnTo>
                    <a:lnTo>
                      <a:pt x="260" y="344"/>
                    </a:lnTo>
                    <a:lnTo>
                      <a:pt x="249" y="348"/>
                    </a:lnTo>
                    <a:lnTo>
                      <a:pt x="240" y="353"/>
                    </a:lnTo>
                    <a:lnTo>
                      <a:pt x="231" y="358"/>
                    </a:lnTo>
                    <a:lnTo>
                      <a:pt x="223" y="363"/>
                    </a:lnTo>
                    <a:lnTo>
                      <a:pt x="212" y="364"/>
                    </a:lnTo>
                    <a:lnTo>
                      <a:pt x="203" y="365"/>
                    </a:lnTo>
                    <a:lnTo>
                      <a:pt x="194" y="367"/>
                    </a:lnTo>
                    <a:lnTo>
                      <a:pt x="186" y="369"/>
                    </a:lnTo>
                    <a:lnTo>
                      <a:pt x="168" y="375"/>
                    </a:lnTo>
                    <a:lnTo>
                      <a:pt x="151" y="382"/>
                    </a:lnTo>
                    <a:lnTo>
                      <a:pt x="135" y="389"/>
                    </a:lnTo>
                    <a:lnTo>
                      <a:pt x="118" y="395"/>
                    </a:lnTo>
                    <a:lnTo>
                      <a:pt x="109" y="396"/>
                    </a:lnTo>
                    <a:lnTo>
                      <a:pt x="99" y="397"/>
                    </a:lnTo>
                    <a:lnTo>
                      <a:pt x="89" y="398"/>
                    </a:lnTo>
                    <a:lnTo>
                      <a:pt x="80" y="398"/>
                    </a:lnTo>
                    <a:lnTo>
                      <a:pt x="68" y="396"/>
                    </a:lnTo>
                    <a:lnTo>
                      <a:pt x="58" y="394"/>
                    </a:lnTo>
                    <a:lnTo>
                      <a:pt x="47" y="390"/>
                    </a:lnTo>
                    <a:lnTo>
                      <a:pt x="37" y="386"/>
                    </a:lnTo>
                    <a:lnTo>
                      <a:pt x="28" y="379"/>
                    </a:lnTo>
                    <a:lnTo>
                      <a:pt x="20" y="372"/>
                    </a:lnTo>
                    <a:lnTo>
                      <a:pt x="12" y="364"/>
                    </a:lnTo>
                    <a:lnTo>
                      <a:pt x="5" y="354"/>
                    </a:lnTo>
                    <a:lnTo>
                      <a:pt x="6" y="348"/>
                    </a:lnTo>
                    <a:lnTo>
                      <a:pt x="5" y="341"/>
                    </a:lnTo>
                    <a:lnTo>
                      <a:pt x="4" y="334"/>
                    </a:lnTo>
                    <a:lnTo>
                      <a:pt x="1" y="327"/>
                    </a:lnTo>
                    <a:lnTo>
                      <a:pt x="0" y="320"/>
                    </a:lnTo>
                    <a:lnTo>
                      <a:pt x="0" y="313"/>
                    </a:lnTo>
                    <a:lnTo>
                      <a:pt x="1" y="306"/>
                    </a:lnTo>
                    <a:lnTo>
                      <a:pt x="5" y="299"/>
                    </a:lnTo>
                    <a:lnTo>
                      <a:pt x="17" y="263"/>
                    </a:lnTo>
                    <a:lnTo>
                      <a:pt x="23" y="262"/>
                    </a:lnTo>
                    <a:lnTo>
                      <a:pt x="29" y="259"/>
                    </a:lnTo>
                    <a:lnTo>
                      <a:pt x="34" y="255"/>
                    </a:lnTo>
                    <a:lnTo>
                      <a:pt x="38" y="251"/>
                    </a:lnTo>
                    <a:lnTo>
                      <a:pt x="43" y="247"/>
                    </a:lnTo>
                    <a:lnTo>
                      <a:pt x="47" y="244"/>
                    </a:lnTo>
                    <a:lnTo>
                      <a:pt x="53" y="242"/>
                    </a:lnTo>
                    <a:lnTo>
                      <a:pt x="59" y="242"/>
                    </a:lnTo>
                    <a:lnTo>
                      <a:pt x="67" y="237"/>
                    </a:lnTo>
                    <a:lnTo>
                      <a:pt x="75" y="233"/>
                    </a:lnTo>
                    <a:lnTo>
                      <a:pt x="83" y="230"/>
                    </a:lnTo>
                    <a:lnTo>
                      <a:pt x="92" y="228"/>
                    </a:lnTo>
                    <a:lnTo>
                      <a:pt x="102" y="225"/>
                    </a:lnTo>
                    <a:lnTo>
                      <a:pt x="111" y="223"/>
                    </a:lnTo>
                    <a:lnTo>
                      <a:pt x="121" y="222"/>
                    </a:lnTo>
                    <a:lnTo>
                      <a:pt x="130" y="220"/>
                    </a:lnTo>
                    <a:lnTo>
                      <a:pt x="140" y="218"/>
                    </a:lnTo>
                    <a:lnTo>
                      <a:pt x="149" y="216"/>
                    </a:lnTo>
                    <a:lnTo>
                      <a:pt x="158" y="215"/>
                    </a:lnTo>
                    <a:lnTo>
                      <a:pt x="167" y="214"/>
                    </a:lnTo>
                    <a:lnTo>
                      <a:pt x="177" y="212"/>
                    </a:lnTo>
                    <a:lnTo>
                      <a:pt x="186" y="210"/>
                    </a:lnTo>
                    <a:lnTo>
                      <a:pt x="195" y="208"/>
                    </a:lnTo>
                    <a:lnTo>
                      <a:pt x="204" y="207"/>
                    </a:lnTo>
                    <a:lnTo>
                      <a:pt x="218" y="205"/>
                    </a:lnTo>
                    <a:lnTo>
                      <a:pt x="231" y="204"/>
                    </a:lnTo>
                    <a:lnTo>
                      <a:pt x="245" y="205"/>
                    </a:lnTo>
                    <a:lnTo>
                      <a:pt x="257" y="207"/>
                    </a:lnTo>
                    <a:lnTo>
                      <a:pt x="270" y="208"/>
                    </a:lnTo>
                    <a:lnTo>
                      <a:pt x="284" y="209"/>
                    </a:lnTo>
                    <a:lnTo>
                      <a:pt x="296" y="209"/>
                    </a:lnTo>
                    <a:lnTo>
                      <a:pt x="310" y="207"/>
                    </a:lnTo>
                    <a:lnTo>
                      <a:pt x="315" y="205"/>
                    </a:lnTo>
                    <a:lnTo>
                      <a:pt x="318" y="202"/>
                    </a:lnTo>
                    <a:lnTo>
                      <a:pt x="322" y="199"/>
                    </a:lnTo>
                    <a:lnTo>
                      <a:pt x="324" y="195"/>
                    </a:lnTo>
                    <a:lnTo>
                      <a:pt x="329" y="189"/>
                    </a:lnTo>
                    <a:lnTo>
                      <a:pt x="331" y="179"/>
                    </a:lnTo>
                    <a:lnTo>
                      <a:pt x="333" y="170"/>
                    </a:lnTo>
                    <a:lnTo>
                      <a:pt x="336" y="161"/>
                    </a:lnTo>
                    <a:lnTo>
                      <a:pt x="338" y="152"/>
                    </a:lnTo>
                    <a:lnTo>
                      <a:pt x="340" y="144"/>
                    </a:lnTo>
                    <a:lnTo>
                      <a:pt x="341" y="131"/>
                    </a:lnTo>
                    <a:lnTo>
                      <a:pt x="340" y="118"/>
                    </a:lnTo>
                    <a:lnTo>
                      <a:pt x="337" y="106"/>
                    </a:lnTo>
                    <a:lnTo>
                      <a:pt x="332" y="93"/>
                    </a:lnTo>
                    <a:lnTo>
                      <a:pt x="326" y="81"/>
                    </a:lnTo>
                    <a:lnTo>
                      <a:pt x="318" y="70"/>
                    </a:lnTo>
                    <a:lnTo>
                      <a:pt x="308" y="61"/>
                    </a:lnTo>
                    <a:lnTo>
                      <a:pt x="296" y="53"/>
                    </a:lnTo>
                    <a:lnTo>
                      <a:pt x="293" y="51"/>
                    </a:lnTo>
                    <a:lnTo>
                      <a:pt x="288" y="50"/>
                    </a:lnTo>
                    <a:lnTo>
                      <a:pt x="285" y="48"/>
                    </a:lnTo>
                    <a:lnTo>
                      <a:pt x="280" y="46"/>
                    </a:lnTo>
                    <a:lnTo>
                      <a:pt x="276" y="45"/>
                    </a:lnTo>
                    <a:lnTo>
                      <a:pt x="272" y="45"/>
                    </a:lnTo>
                    <a:lnTo>
                      <a:pt x="268" y="46"/>
                    </a:lnTo>
                    <a:lnTo>
                      <a:pt x="264" y="49"/>
                    </a:lnTo>
                    <a:lnTo>
                      <a:pt x="270" y="41"/>
                    </a:lnTo>
                    <a:lnTo>
                      <a:pt x="276" y="34"/>
                    </a:lnTo>
                    <a:lnTo>
                      <a:pt x="281" y="26"/>
                    </a:lnTo>
                    <a:lnTo>
                      <a:pt x="287" y="19"/>
                    </a:lnTo>
                    <a:lnTo>
                      <a:pt x="293" y="12"/>
                    </a:lnTo>
                    <a:lnTo>
                      <a:pt x="300" y="8"/>
                    </a:lnTo>
                    <a:lnTo>
                      <a:pt x="304" y="5"/>
                    </a:lnTo>
                    <a:lnTo>
                      <a:pt x="309" y="4"/>
                    </a:lnTo>
                    <a:lnTo>
                      <a:pt x="314" y="3"/>
                    </a:lnTo>
                    <a:lnTo>
                      <a:pt x="319" y="3"/>
                    </a:lnTo>
                    <a:lnTo>
                      <a:pt x="329" y="1"/>
                    </a:lnTo>
                    <a:lnTo>
                      <a:pt x="339" y="0"/>
                    </a:lnTo>
                    <a:lnTo>
                      <a:pt x="349" y="1"/>
                    </a:lnTo>
                    <a:lnTo>
                      <a:pt x="359" y="2"/>
                    </a:lnTo>
                    <a:lnTo>
                      <a:pt x="368" y="4"/>
                    </a:lnTo>
                    <a:lnTo>
                      <a:pt x="378" y="7"/>
                    </a:lnTo>
                    <a:lnTo>
                      <a:pt x="387" y="10"/>
                    </a:lnTo>
                    <a:lnTo>
                      <a:pt x="396" y="15"/>
                    </a:lnTo>
                    <a:lnTo>
                      <a:pt x="414" y="24"/>
                    </a:lnTo>
                    <a:lnTo>
                      <a:pt x="431" y="33"/>
                    </a:lnTo>
                    <a:lnTo>
                      <a:pt x="449" y="43"/>
                    </a:lnTo>
                    <a:lnTo>
                      <a:pt x="466" y="53"/>
                    </a:lnTo>
                    <a:lnTo>
                      <a:pt x="469" y="57"/>
                    </a:lnTo>
                    <a:lnTo>
                      <a:pt x="474" y="61"/>
                    </a:lnTo>
                    <a:lnTo>
                      <a:pt x="477" y="64"/>
                    </a:lnTo>
                    <a:lnTo>
                      <a:pt x="482" y="69"/>
                    </a:lnTo>
                    <a:lnTo>
                      <a:pt x="487" y="72"/>
                    </a:lnTo>
                    <a:lnTo>
                      <a:pt x="491" y="74"/>
                    </a:lnTo>
                    <a:lnTo>
                      <a:pt x="496" y="77"/>
                    </a:lnTo>
                    <a:lnTo>
                      <a:pt x="502" y="79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Freeform 51"/>
              <p:cNvSpPr>
                <a:spLocks/>
              </p:cNvSpPr>
              <p:nvPr/>
            </p:nvSpPr>
            <p:spPr bwMode="auto">
              <a:xfrm>
                <a:off x="1278" y="2013"/>
                <a:ext cx="36" cy="61"/>
              </a:xfrm>
              <a:custGeom>
                <a:avLst/>
                <a:gdLst>
                  <a:gd name="T0" fmla="*/ 1 w 72"/>
                  <a:gd name="T1" fmla="*/ 1 h 121"/>
                  <a:gd name="T2" fmla="*/ 1 w 72"/>
                  <a:gd name="T3" fmla="*/ 1 h 121"/>
                  <a:gd name="T4" fmla="*/ 1 w 72"/>
                  <a:gd name="T5" fmla="*/ 1 h 121"/>
                  <a:gd name="T6" fmla="*/ 1 w 72"/>
                  <a:gd name="T7" fmla="*/ 1 h 121"/>
                  <a:gd name="T8" fmla="*/ 1 w 72"/>
                  <a:gd name="T9" fmla="*/ 1 h 121"/>
                  <a:gd name="T10" fmla="*/ 1 w 72"/>
                  <a:gd name="T11" fmla="*/ 1 h 121"/>
                  <a:gd name="T12" fmla="*/ 1 w 72"/>
                  <a:gd name="T13" fmla="*/ 1 h 121"/>
                  <a:gd name="T14" fmla="*/ 1 w 72"/>
                  <a:gd name="T15" fmla="*/ 1 h 121"/>
                  <a:gd name="T16" fmla="*/ 1 w 72"/>
                  <a:gd name="T17" fmla="*/ 1 h 121"/>
                  <a:gd name="T18" fmla="*/ 1 w 72"/>
                  <a:gd name="T19" fmla="*/ 1 h 121"/>
                  <a:gd name="T20" fmla="*/ 1 w 72"/>
                  <a:gd name="T21" fmla="*/ 1 h 121"/>
                  <a:gd name="T22" fmla="*/ 1 w 72"/>
                  <a:gd name="T23" fmla="*/ 1 h 121"/>
                  <a:gd name="T24" fmla="*/ 1 w 72"/>
                  <a:gd name="T25" fmla="*/ 1 h 121"/>
                  <a:gd name="T26" fmla="*/ 1 w 72"/>
                  <a:gd name="T27" fmla="*/ 1 h 121"/>
                  <a:gd name="T28" fmla="*/ 1 w 72"/>
                  <a:gd name="T29" fmla="*/ 1 h 121"/>
                  <a:gd name="T30" fmla="*/ 1 w 72"/>
                  <a:gd name="T31" fmla="*/ 1 h 121"/>
                  <a:gd name="T32" fmla="*/ 1 w 72"/>
                  <a:gd name="T33" fmla="*/ 1 h 121"/>
                  <a:gd name="T34" fmla="*/ 1 w 72"/>
                  <a:gd name="T35" fmla="*/ 1 h 121"/>
                  <a:gd name="T36" fmla="*/ 1 w 72"/>
                  <a:gd name="T37" fmla="*/ 1 h 121"/>
                  <a:gd name="T38" fmla="*/ 1 w 72"/>
                  <a:gd name="T39" fmla="*/ 1 h 121"/>
                  <a:gd name="T40" fmla="*/ 1 w 72"/>
                  <a:gd name="T41" fmla="*/ 1 h 121"/>
                  <a:gd name="T42" fmla="*/ 1 w 72"/>
                  <a:gd name="T43" fmla="*/ 1 h 121"/>
                  <a:gd name="T44" fmla="*/ 1 w 72"/>
                  <a:gd name="T45" fmla="*/ 1 h 121"/>
                  <a:gd name="T46" fmla="*/ 1 w 72"/>
                  <a:gd name="T47" fmla="*/ 1 h 121"/>
                  <a:gd name="T48" fmla="*/ 1 w 72"/>
                  <a:gd name="T49" fmla="*/ 1 h 121"/>
                  <a:gd name="T50" fmla="*/ 1 w 72"/>
                  <a:gd name="T51" fmla="*/ 1 h 121"/>
                  <a:gd name="T52" fmla="*/ 1 w 72"/>
                  <a:gd name="T53" fmla="*/ 1 h 121"/>
                  <a:gd name="T54" fmla="*/ 1 w 72"/>
                  <a:gd name="T55" fmla="*/ 1 h 121"/>
                  <a:gd name="T56" fmla="*/ 0 w 72"/>
                  <a:gd name="T57" fmla="*/ 1 h 121"/>
                  <a:gd name="T58" fmla="*/ 1 w 72"/>
                  <a:gd name="T59" fmla="*/ 1 h 121"/>
                  <a:gd name="T60" fmla="*/ 1 w 72"/>
                  <a:gd name="T61" fmla="*/ 1 h 121"/>
                  <a:gd name="T62" fmla="*/ 1 w 72"/>
                  <a:gd name="T63" fmla="*/ 1 h 121"/>
                  <a:gd name="T64" fmla="*/ 1 w 72"/>
                  <a:gd name="T65" fmla="*/ 0 h 121"/>
                  <a:gd name="T66" fmla="*/ 1 w 72"/>
                  <a:gd name="T67" fmla="*/ 1 h 121"/>
                  <a:gd name="T68" fmla="*/ 1 w 72"/>
                  <a:gd name="T69" fmla="*/ 1 h 121"/>
                  <a:gd name="T70" fmla="*/ 1 w 72"/>
                  <a:gd name="T71" fmla="*/ 1 h 121"/>
                  <a:gd name="T72" fmla="*/ 1 w 72"/>
                  <a:gd name="T73" fmla="*/ 1 h 1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121"/>
                  <a:gd name="T113" fmla="*/ 72 w 72"/>
                  <a:gd name="T114" fmla="*/ 121 h 1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121">
                    <a:moveTo>
                      <a:pt x="69" y="43"/>
                    </a:moveTo>
                    <a:lnTo>
                      <a:pt x="71" y="52"/>
                    </a:lnTo>
                    <a:lnTo>
                      <a:pt x="72" y="61"/>
                    </a:lnTo>
                    <a:lnTo>
                      <a:pt x="72" y="72"/>
                    </a:lnTo>
                    <a:lnTo>
                      <a:pt x="71" y="81"/>
                    </a:lnTo>
                    <a:lnTo>
                      <a:pt x="69" y="90"/>
                    </a:lnTo>
                    <a:lnTo>
                      <a:pt x="67" y="99"/>
                    </a:lnTo>
                    <a:lnTo>
                      <a:pt x="63" y="107"/>
                    </a:lnTo>
                    <a:lnTo>
                      <a:pt x="60" y="115"/>
                    </a:lnTo>
                    <a:lnTo>
                      <a:pt x="54" y="117"/>
                    </a:lnTo>
                    <a:lnTo>
                      <a:pt x="49" y="119"/>
                    </a:lnTo>
                    <a:lnTo>
                      <a:pt x="44" y="120"/>
                    </a:lnTo>
                    <a:lnTo>
                      <a:pt x="38" y="121"/>
                    </a:lnTo>
                    <a:lnTo>
                      <a:pt x="32" y="121"/>
                    </a:lnTo>
                    <a:lnTo>
                      <a:pt x="26" y="120"/>
                    </a:lnTo>
                    <a:lnTo>
                      <a:pt x="20" y="118"/>
                    </a:lnTo>
                    <a:lnTo>
                      <a:pt x="16" y="115"/>
                    </a:lnTo>
                    <a:lnTo>
                      <a:pt x="14" y="113"/>
                    </a:lnTo>
                    <a:lnTo>
                      <a:pt x="11" y="111"/>
                    </a:lnTo>
                    <a:lnTo>
                      <a:pt x="9" y="107"/>
                    </a:lnTo>
                    <a:lnTo>
                      <a:pt x="8" y="105"/>
                    </a:lnTo>
                    <a:lnTo>
                      <a:pt x="8" y="102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10" y="91"/>
                    </a:lnTo>
                    <a:lnTo>
                      <a:pt x="14" y="91"/>
                    </a:lnTo>
                    <a:lnTo>
                      <a:pt x="16" y="90"/>
                    </a:lnTo>
                    <a:lnTo>
                      <a:pt x="19" y="89"/>
                    </a:lnTo>
                    <a:lnTo>
                      <a:pt x="23" y="87"/>
                    </a:lnTo>
                    <a:lnTo>
                      <a:pt x="26" y="86"/>
                    </a:lnTo>
                    <a:lnTo>
                      <a:pt x="29" y="82"/>
                    </a:lnTo>
                    <a:lnTo>
                      <a:pt x="32" y="80"/>
                    </a:lnTo>
                    <a:lnTo>
                      <a:pt x="34" y="77"/>
                    </a:lnTo>
                    <a:lnTo>
                      <a:pt x="37" y="74"/>
                    </a:lnTo>
                    <a:lnTo>
                      <a:pt x="38" y="71"/>
                    </a:lnTo>
                    <a:lnTo>
                      <a:pt x="38" y="67"/>
                    </a:lnTo>
                    <a:lnTo>
                      <a:pt x="39" y="64"/>
                    </a:lnTo>
                    <a:lnTo>
                      <a:pt x="38" y="61"/>
                    </a:lnTo>
                    <a:lnTo>
                      <a:pt x="38" y="58"/>
                    </a:lnTo>
                    <a:lnTo>
                      <a:pt x="35" y="54"/>
                    </a:lnTo>
                    <a:lnTo>
                      <a:pt x="32" y="52"/>
                    </a:lnTo>
                    <a:lnTo>
                      <a:pt x="29" y="50"/>
                    </a:lnTo>
                    <a:lnTo>
                      <a:pt x="24" y="50"/>
                    </a:lnTo>
                    <a:lnTo>
                      <a:pt x="19" y="50"/>
                    </a:lnTo>
                    <a:lnTo>
                      <a:pt x="15" y="50"/>
                    </a:lnTo>
                    <a:lnTo>
                      <a:pt x="11" y="51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3" y="31"/>
                    </a:lnTo>
                    <a:lnTo>
                      <a:pt x="5" y="24"/>
                    </a:lnTo>
                    <a:lnTo>
                      <a:pt x="9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1"/>
                    </a:lnTo>
                    <a:lnTo>
                      <a:pt x="40" y="3"/>
                    </a:lnTo>
                    <a:lnTo>
                      <a:pt x="47" y="7"/>
                    </a:lnTo>
                    <a:lnTo>
                      <a:pt x="52" y="14"/>
                    </a:lnTo>
                    <a:lnTo>
                      <a:pt x="56" y="21"/>
                    </a:lnTo>
                    <a:lnTo>
                      <a:pt x="60" y="28"/>
                    </a:lnTo>
                    <a:lnTo>
                      <a:pt x="64" y="36"/>
                    </a:lnTo>
                    <a:lnTo>
                      <a:pt x="69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Freeform 52"/>
              <p:cNvSpPr>
                <a:spLocks/>
              </p:cNvSpPr>
              <p:nvPr/>
            </p:nvSpPr>
            <p:spPr bwMode="auto">
              <a:xfrm>
                <a:off x="1334" y="2025"/>
                <a:ext cx="11" cy="53"/>
              </a:xfrm>
              <a:custGeom>
                <a:avLst/>
                <a:gdLst>
                  <a:gd name="T0" fmla="*/ 1 w 22"/>
                  <a:gd name="T1" fmla="*/ 1 h 106"/>
                  <a:gd name="T2" fmla="*/ 1 w 22"/>
                  <a:gd name="T3" fmla="*/ 1 h 106"/>
                  <a:gd name="T4" fmla="*/ 1 w 22"/>
                  <a:gd name="T5" fmla="*/ 1 h 106"/>
                  <a:gd name="T6" fmla="*/ 1 w 22"/>
                  <a:gd name="T7" fmla="*/ 1 h 106"/>
                  <a:gd name="T8" fmla="*/ 1 w 22"/>
                  <a:gd name="T9" fmla="*/ 1 h 106"/>
                  <a:gd name="T10" fmla="*/ 1 w 22"/>
                  <a:gd name="T11" fmla="*/ 1 h 106"/>
                  <a:gd name="T12" fmla="*/ 1 w 22"/>
                  <a:gd name="T13" fmla="*/ 1 h 106"/>
                  <a:gd name="T14" fmla="*/ 1 w 22"/>
                  <a:gd name="T15" fmla="*/ 1 h 106"/>
                  <a:gd name="T16" fmla="*/ 1 w 22"/>
                  <a:gd name="T17" fmla="*/ 1 h 106"/>
                  <a:gd name="T18" fmla="*/ 1 w 22"/>
                  <a:gd name="T19" fmla="*/ 1 h 106"/>
                  <a:gd name="T20" fmla="*/ 1 w 22"/>
                  <a:gd name="T21" fmla="*/ 1 h 106"/>
                  <a:gd name="T22" fmla="*/ 1 w 22"/>
                  <a:gd name="T23" fmla="*/ 1 h 106"/>
                  <a:gd name="T24" fmla="*/ 1 w 22"/>
                  <a:gd name="T25" fmla="*/ 1 h 106"/>
                  <a:gd name="T26" fmla="*/ 1 w 22"/>
                  <a:gd name="T27" fmla="*/ 1 h 106"/>
                  <a:gd name="T28" fmla="*/ 1 w 22"/>
                  <a:gd name="T29" fmla="*/ 1 h 106"/>
                  <a:gd name="T30" fmla="*/ 1 w 22"/>
                  <a:gd name="T31" fmla="*/ 1 h 106"/>
                  <a:gd name="T32" fmla="*/ 1 w 22"/>
                  <a:gd name="T33" fmla="*/ 1 h 106"/>
                  <a:gd name="T34" fmla="*/ 1 w 22"/>
                  <a:gd name="T35" fmla="*/ 1 h 106"/>
                  <a:gd name="T36" fmla="*/ 1 w 22"/>
                  <a:gd name="T37" fmla="*/ 1 h 106"/>
                  <a:gd name="T38" fmla="*/ 1 w 22"/>
                  <a:gd name="T39" fmla="*/ 1 h 106"/>
                  <a:gd name="T40" fmla="*/ 1 w 22"/>
                  <a:gd name="T41" fmla="*/ 1 h 106"/>
                  <a:gd name="T42" fmla="*/ 1 w 22"/>
                  <a:gd name="T43" fmla="*/ 1 h 106"/>
                  <a:gd name="T44" fmla="*/ 1 w 22"/>
                  <a:gd name="T45" fmla="*/ 1 h 106"/>
                  <a:gd name="T46" fmla="*/ 1 w 22"/>
                  <a:gd name="T47" fmla="*/ 1 h 106"/>
                  <a:gd name="T48" fmla="*/ 1 w 22"/>
                  <a:gd name="T49" fmla="*/ 1 h 106"/>
                  <a:gd name="T50" fmla="*/ 1 w 22"/>
                  <a:gd name="T51" fmla="*/ 1 h 106"/>
                  <a:gd name="T52" fmla="*/ 1 w 22"/>
                  <a:gd name="T53" fmla="*/ 1 h 106"/>
                  <a:gd name="T54" fmla="*/ 1 w 22"/>
                  <a:gd name="T55" fmla="*/ 1 h 106"/>
                  <a:gd name="T56" fmla="*/ 1 w 22"/>
                  <a:gd name="T57" fmla="*/ 1 h 106"/>
                  <a:gd name="T58" fmla="*/ 1 w 22"/>
                  <a:gd name="T59" fmla="*/ 1 h 106"/>
                  <a:gd name="T60" fmla="*/ 1 w 22"/>
                  <a:gd name="T61" fmla="*/ 1 h 106"/>
                  <a:gd name="T62" fmla="*/ 0 w 22"/>
                  <a:gd name="T63" fmla="*/ 1 h 106"/>
                  <a:gd name="T64" fmla="*/ 0 w 22"/>
                  <a:gd name="T65" fmla="*/ 0 h 106"/>
                  <a:gd name="T66" fmla="*/ 1 w 22"/>
                  <a:gd name="T67" fmla="*/ 0 h 106"/>
                  <a:gd name="T68" fmla="*/ 1 w 22"/>
                  <a:gd name="T69" fmla="*/ 0 h 106"/>
                  <a:gd name="T70" fmla="*/ 1 w 22"/>
                  <a:gd name="T71" fmla="*/ 0 h 106"/>
                  <a:gd name="T72" fmla="*/ 1 w 22"/>
                  <a:gd name="T73" fmla="*/ 0 h 106"/>
                  <a:gd name="T74" fmla="*/ 1 w 22"/>
                  <a:gd name="T75" fmla="*/ 1 h 106"/>
                  <a:gd name="T76" fmla="*/ 1 w 22"/>
                  <a:gd name="T77" fmla="*/ 1 h 106"/>
                  <a:gd name="T78" fmla="*/ 1 w 22"/>
                  <a:gd name="T79" fmla="*/ 1 h 106"/>
                  <a:gd name="T80" fmla="*/ 1 w 22"/>
                  <a:gd name="T81" fmla="*/ 1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106"/>
                  <a:gd name="T125" fmla="*/ 22 w 22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106">
                    <a:moveTo>
                      <a:pt x="17" y="7"/>
                    </a:moveTo>
                    <a:lnTo>
                      <a:pt x="20" y="20"/>
                    </a:lnTo>
                    <a:lnTo>
                      <a:pt x="22" y="31"/>
                    </a:lnTo>
                    <a:lnTo>
                      <a:pt x="22" y="43"/>
                    </a:lnTo>
                    <a:lnTo>
                      <a:pt x="20" y="54"/>
                    </a:lnTo>
                    <a:lnTo>
                      <a:pt x="19" y="66"/>
                    </a:lnTo>
                    <a:lnTo>
                      <a:pt x="18" y="77"/>
                    </a:lnTo>
                    <a:lnTo>
                      <a:pt x="17" y="89"/>
                    </a:lnTo>
                    <a:lnTo>
                      <a:pt x="17" y="102"/>
                    </a:lnTo>
                    <a:lnTo>
                      <a:pt x="16" y="102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5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4" y="101"/>
                    </a:lnTo>
                    <a:lnTo>
                      <a:pt x="2" y="96"/>
                    </a:lnTo>
                    <a:lnTo>
                      <a:pt x="1" y="90"/>
                    </a:lnTo>
                    <a:lnTo>
                      <a:pt x="1" y="84"/>
                    </a:lnTo>
                    <a:lnTo>
                      <a:pt x="1" y="79"/>
                    </a:lnTo>
                    <a:lnTo>
                      <a:pt x="2" y="73"/>
                    </a:lnTo>
                    <a:lnTo>
                      <a:pt x="4" y="67"/>
                    </a:lnTo>
                    <a:lnTo>
                      <a:pt x="7" y="61"/>
                    </a:lnTo>
                    <a:lnTo>
                      <a:pt x="5" y="53"/>
                    </a:lnTo>
                    <a:lnTo>
                      <a:pt x="4" y="45"/>
                    </a:lnTo>
                    <a:lnTo>
                      <a:pt x="3" y="37"/>
                    </a:lnTo>
                    <a:lnTo>
                      <a:pt x="2" y="30"/>
                    </a:lnTo>
                    <a:lnTo>
                      <a:pt x="1" y="22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Freeform 53"/>
              <p:cNvSpPr>
                <a:spLocks/>
              </p:cNvSpPr>
              <p:nvPr/>
            </p:nvSpPr>
            <p:spPr bwMode="auto">
              <a:xfrm>
                <a:off x="1418" y="2039"/>
                <a:ext cx="72" cy="59"/>
              </a:xfrm>
              <a:custGeom>
                <a:avLst/>
                <a:gdLst>
                  <a:gd name="T0" fmla="*/ 1 w 143"/>
                  <a:gd name="T1" fmla="*/ 0 h 119"/>
                  <a:gd name="T2" fmla="*/ 1 w 143"/>
                  <a:gd name="T3" fmla="*/ 0 h 119"/>
                  <a:gd name="T4" fmla="*/ 1 w 143"/>
                  <a:gd name="T5" fmla="*/ 0 h 119"/>
                  <a:gd name="T6" fmla="*/ 1 w 143"/>
                  <a:gd name="T7" fmla="*/ 0 h 119"/>
                  <a:gd name="T8" fmla="*/ 1 w 143"/>
                  <a:gd name="T9" fmla="*/ 0 h 119"/>
                  <a:gd name="T10" fmla="*/ 1 w 143"/>
                  <a:gd name="T11" fmla="*/ 0 h 119"/>
                  <a:gd name="T12" fmla="*/ 1 w 143"/>
                  <a:gd name="T13" fmla="*/ 0 h 119"/>
                  <a:gd name="T14" fmla="*/ 1 w 143"/>
                  <a:gd name="T15" fmla="*/ 0 h 119"/>
                  <a:gd name="T16" fmla="*/ 1 w 143"/>
                  <a:gd name="T17" fmla="*/ 0 h 119"/>
                  <a:gd name="T18" fmla="*/ 1 w 143"/>
                  <a:gd name="T19" fmla="*/ 0 h 119"/>
                  <a:gd name="T20" fmla="*/ 1 w 143"/>
                  <a:gd name="T21" fmla="*/ 0 h 119"/>
                  <a:gd name="T22" fmla="*/ 1 w 143"/>
                  <a:gd name="T23" fmla="*/ 0 h 119"/>
                  <a:gd name="T24" fmla="*/ 1 w 143"/>
                  <a:gd name="T25" fmla="*/ 0 h 119"/>
                  <a:gd name="T26" fmla="*/ 1 w 143"/>
                  <a:gd name="T27" fmla="*/ 0 h 119"/>
                  <a:gd name="T28" fmla="*/ 1 w 143"/>
                  <a:gd name="T29" fmla="*/ 0 h 119"/>
                  <a:gd name="T30" fmla="*/ 1 w 143"/>
                  <a:gd name="T31" fmla="*/ 0 h 119"/>
                  <a:gd name="T32" fmla="*/ 1 w 143"/>
                  <a:gd name="T33" fmla="*/ 0 h 119"/>
                  <a:gd name="T34" fmla="*/ 1 w 143"/>
                  <a:gd name="T35" fmla="*/ 0 h 119"/>
                  <a:gd name="T36" fmla="*/ 1 w 143"/>
                  <a:gd name="T37" fmla="*/ 0 h 119"/>
                  <a:gd name="T38" fmla="*/ 1 w 143"/>
                  <a:gd name="T39" fmla="*/ 0 h 119"/>
                  <a:gd name="T40" fmla="*/ 1 w 143"/>
                  <a:gd name="T41" fmla="*/ 0 h 119"/>
                  <a:gd name="T42" fmla="*/ 1 w 143"/>
                  <a:gd name="T43" fmla="*/ 0 h 119"/>
                  <a:gd name="T44" fmla="*/ 1 w 143"/>
                  <a:gd name="T45" fmla="*/ 0 h 119"/>
                  <a:gd name="T46" fmla="*/ 1 w 143"/>
                  <a:gd name="T47" fmla="*/ 0 h 119"/>
                  <a:gd name="T48" fmla="*/ 1 w 143"/>
                  <a:gd name="T49" fmla="*/ 0 h 119"/>
                  <a:gd name="T50" fmla="*/ 1 w 143"/>
                  <a:gd name="T51" fmla="*/ 0 h 119"/>
                  <a:gd name="T52" fmla="*/ 1 w 143"/>
                  <a:gd name="T53" fmla="*/ 0 h 119"/>
                  <a:gd name="T54" fmla="*/ 1 w 143"/>
                  <a:gd name="T55" fmla="*/ 0 h 119"/>
                  <a:gd name="T56" fmla="*/ 1 w 143"/>
                  <a:gd name="T57" fmla="*/ 0 h 119"/>
                  <a:gd name="T58" fmla="*/ 1 w 143"/>
                  <a:gd name="T59" fmla="*/ 0 h 119"/>
                  <a:gd name="T60" fmla="*/ 1 w 143"/>
                  <a:gd name="T61" fmla="*/ 0 h 119"/>
                  <a:gd name="T62" fmla="*/ 1 w 143"/>
                  <a:gd name="T63" fmla="*/ 0 h 119"/>
                  <a:gd name="T64" fmla="*/ 1 w 143"/>
                  <a:gd name="T65" fmla="*/ 0 h 119"/>
                  <a:gd name="T66" fmla="*/ 1 w 143"/>
                  <a:gd name="T67" fmla="*/ 0 h 119"/>
                  <a:gd name="T68" fmla="*/ 1 w 143"/>
                  <a:gd name="T69" fmla="*/ 0 h 119"/>
                  <a:gd name="T70" fmla="*/ 0 w 143"/>
                  <a:gd name="T71" fmla="*/ 0 h 119"/>
                  <a:gd name="T72" fmla="*/ 0 w 143"/>
                  <a:gd name="T73" fmla="*/ 0 h 119"/>
                  <a:gd name="T74" fmla="*/ 1 w 143"/>
                  <a:gd name="T75" fmla="*/ 0 h 119"/>
                  <a:gd name="T76" fmla="*/ 1 w 143"/>
                  <a:gd name="T77" fmla="*/ 0 h 119"/>
                  <a:gd name="T78" fmla="*/ 1 w 143"/>
                  <a:gd name="T79" fmla="*/ 0 h 119"/>
                  <a:gd name="T80" fmla="*/ 1 w 143"/>
                  <a:gd name="T81" fmla="*/ 0 h 119"/>
                  <a:gd name="T82" fmla="*/ 1 w 143"/>
                  <a:gd name="T83" fmla="*/ 0 h 119"/>
                  <a:gd name="T84" fmla="*/ 1 w 143"/>
                  <a:gd name="T85" fmla="*/ 0 h 119"/>
                  <a:gd name="T86" fmla="*/ 1 w 143"/>
                  <a:gd name="T87" fmla="*/ 0 h 119"/>
                  <a:gd name="T88" fmla="*/ 1 w 143"/>
                  <a:gd name="T89" fmla="*/ 0 h 119"/>
                  <a:gd name="T90" fmla="*/ 1 w 143"/>
                  <a:gd name="T91" fmla="*/ 0 h 119"/>
                  <a:gd name="T92" fmla="*/ 1 w 143"/>
                  <a:gd name="T93" fmla="*/ 0 h 119"/>
                  <a:gd name="T94" fmla="*/ 1 w 143"/>
                  <a:gd name="T95" fmla="*/ 0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3"/>
                  <a:gd name="T145" fmla="*/ 0 h 119"/>
                  <a:gd name="T146" fmla="*/ 143 w 14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3" h="119">
                    <a:moveTo>
                      <a:pt x="58" y="39"/>
                    </a:moveTo>
                    <a:lnTo>
                      <a:pt x="69" y="46"/>
                    </a:lnTo>
                    <a:lnTo>
                      <a:pt x="81" y="53"/>
                    </a:lnTo>
                    <a:lnTo>
                      <a:pt x="91" y="61"/>
                    </a:lnTo>
                    <a:lnTo>
                      <a:pt x="103" y="69"/>
                    </a:lnTo>
                    <a:lnTo>
                      <a:pt x="113" y="78"/>
                    </a:lnTo>
                    <a:lnTo>
                      <a:pt x="123" y="87"/>
                    </a:lnTo>
                    <a:lnTo>
                      <a:pt x="134" y="96"/>
                    </a:lnTo>
                    <a:lnTo>
                      <a:pt x="143" y="105"/>
                    </a:lnTo>
                    <a:lnTo>
                      <a:pt x="139" y="107"/>
                    </a:lnTo>
                    <a:lnTo>
                      <a:pt x="135" y="110"/>
                    </a:lnTo>
                    <a:lnTo>
                      <a:pt x="131" y="112"/>
                    </a:lnTo>
                    <a:lnTo>
                      <a:pt x="127" y="114"/>
                    </a:lnTo>
                    <a:lnTo>
                      <a:pt x="122" y="115"/>
                    </a:lnTo>
                    <a:lnTo>
                      <a:pt x="118" y="116"/>
                    </a:lnTo>
                    <a:lnTo>
                      <a:pt x="113" y="118"/>
                    </a:lnTo>
                    <a:lnTo>
                      <a:pt x="108" y="119"/>
                    </a:lnTo>
                    <a:lnTo>
                      <a:pt x="99" y="113"/>
                    </a:lnTo>
                    <a:lnTo>
                      <a:pt x="91" y="106"/>
                    </a:lnTo>
                    <a:lnTo>
                      <a:pt x="82" y="99"/>
                    </a:lnTo>
                    <a:lnTo>
                      <a:pt x="74" y="92"/>
                    </a:lnTo>
                    <a:lnTo>
                      <a:pt x="65" y="87"/>
                    </a:lnTo>
                    <a:lnTo>
                      <a:pt x="55" y="83"/>
                    </a:lnTo>
                    <a:lnTo>
                      <a:pt x="51" y="81"/>
                    </a:lnTo>
                    <a:lnTo>
                      <a:pt x="45" y="81"/>
                    </a:lnTo>
                    <a:lnTo>
                      <a:pt x="39" y="81"/>
                    </a:lnTo>
                    <a:lnTo>
                      <a:pt x="33" y="81"/>
                    </a:lnTo>
                    <a:lnTo>
                      <a:pt x="32" y="76"/>
                    </a:lnTo>
                    <a:lnTo>
                      <a:pt x="31" y="73"/>
                    </a:lnTo>
                    <a:lnTo>
                      <a:pt x="29" y="69"/>
                    </a:lnTo>
                    <a:lnTo>
                      <a:pt x="25" y="67"/>
                    </a:lnTo>
                    <a:lnTo>
                      <a:pt x="18" y="62"/>
                    </a:lnTo>
                    <a:lnTo>
                      <a:pt x="12" y="59"/>
                    </a:lnTo>
                    <a:lnTo>
                      <a:pt x="5" y="54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20" y="6"/>
                    </a:lnTo>
                    <a:lnTo>
                      <a:pt x="25" y="10"/>
                    </a:lnTo>
                    <a:lnTo>
                      <a:pt x="32" y="16"/>
                    </a:lnTo>
                    <a:lnTo>
                      <a:pt x="38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Freeform 54"/>
              <p:cNvSpPr>
                <a:spLocks/>
              </p:cNvSpPr>
              <p:nvPr/>
            </p:nvSpPr>
            <p:spPr bwMode="auto">
              <a:xfrm>
                <a:off x="1398" y="2087"/>
                <a:ext cx="23" cy="27"/>
              </a:xfrm>
              <a:custGeom>
                <a:avLst/>
                <a:gdLst>
                  <a:gd name="T0" fmla="*/ 1 w 45"/>
                  <a:gd name="T1" fmla="*/ 1 h 53"/>
                  <a:gd name="T2" fmla="*/ 1 w 45"/>
                  <a:gd name="T3" fmla="*/ 1 h 53"/>
                  <a:gd name="T4" fmla="*/ 1 w 45"/>
                  <a:gd name="T5" fmla="*/ 1 h 53"/>
                  <a:gd name="T6" fmla="*/ 1 w 45"/>
                  <a:gd name="T7" fmla="*/ 1 h 53"/>
                  <a:gd name="T8" fmla="*/ 1 w 45"/>
                  <a:gd name="T9" fmla="*/ 1 h 53"/>
                  <a:gd name="T10" fmla="*/ 1 w 45"/>
                  <a:gd name="T11" fmla="*/ 1 h 53"/>
                  <a:gd name="T12" fmla="*/ 1 w 45"/>
                  <a:gd name="T13" fmla="*/ 1 h 53"/>
                  <a:gd name="T14" fmla="*/ 1 w 45"/>
                  <a:gd name="T15" fmla="*/ 1 h 53"/>
                  <a:gd name="T16" fmla="*/ 1 w 45"/>
                  <a:gd name="T17" fmla="*/ 1 h 53"/>
                  <a:gd name="T18" fmla="*/ 1 w 45"/>
                  <a:gd name="T19" fmla="*/ 1 h 53"/>
                  <a:gd name="T20" fmla="*/ 1 w 45"/>
                  <a:gd name="T21" fmla="*/ 1 h 53"/>
                  <a:gd name="T22" fmla="*/ 1 w 45"/>
                  <a:gd name="T23" fmla="*/ 1 h 53"/>
                  <a:gd name="T24" fmla="*/ 1 w 45"/>
                  <a:gd name="T25" fmla="*/ 1 h 53"/>
                  <a:gd name="T26" fmla="*/ 1 w 45"/>
                  <a:gd name="T27" fmla="*/ 1 h 53"/>
                  <a:gd name="T28" fmla="*/ 1 w 45"/>
                  <a:gd name="T29" fmla="*/ 1 h 53"/>
                  <a:gd name="T30" fmla="*/ 1 w 45"/>
                  <a:gd name="T31" fmla="*/ 1 h 53"/>
                  <a:gd name="T32" fmla="*/ 1 w 45"/>
                  <a:gd name="T33" fmla="*/ 1 h 53"/>
                  <a:gd name="T34" fmla="*/ 1 w 45"/>
                  <a:gd name="T35" fmla="*/ 1 h 53"/>
                  <a:gd name="T36" fmla="*/ 0 w 45"/>
                  <a:gd name="T37" fmla="*/ 1 h 53"/>
                  <a:gd name="T38" fmla="*/ 0 w 45"/>
                  <a:gd name="T39" fmla="*/ 1 h 53"/>
                  <a:gd name="T40" fmla="*/ 1 w 45"/>
                  <a:gd name="T41" fmla="*/ 1 h 53"/>
                  <a:gd name="T42" fmla="*/ 1 w 45"/>
                  <a:gd name="T43" fmla="*/ 1 h 53"/>
                  <a:gd name="T44" fmla="*/ 1 w 45"/>
                  <a:gd name="T45" fmla="*/ 1 h 53"/>
                  <a:gd name="T46" fmla="*/ 1 w 45"/>
                  <a:gd name="T47" fmla="*/ 0 h 53"/>
                  <a:gd name="T48" fmla="*/ 1 w 45"/>
                  <a:gd name="T49" fmla="*/ 1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"/>
                  <a:gd name="T76" fmla="*/ 0 h 53"/>
                  <a:gd name="T77" fmla="*/ 45 w 45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" h="53">
                    <a:moveTo>
                      <a:pt x="17" y="1"/>
                    </a:moveTo>
                    <a:lnTo>
                      <a:pt x="20" y="8"/>
                    </a:lnTo>
                    <a:lnTo>
                      <a:pt x="24" y="14"/>
                    </a:lnTo>
                    <a:lnTo>
                      <a:pt x="28" y="21"/>
                    </a:lnTo>
                    <a:lnTo>
                      <a:pt x="32" y="26"/>
                    </a:lnTo>
                    <a:lnTo>
                      <a:pt x="35" y="32"/>
                    </a:lnTo>
                    <a:lnTo>
                      <a:pt x="39" y="39"/>
                    </a:lnTo>
                    <a:lnTo>
                      <a:pt x="41" y="45"/>
                    </a:lnTo>
                    <a:lnTo>
                      <a:pt x="45" y="52"/>
                    </a:lnTo>
                    <a:lnTo>
                      <a:pt x="39" y="53"/>
                    </a:lnTo>
                    <a:lnTo>
                      <a:pt x="33" y="51"/>
                    </a:lnTo>
                    <a:lnTo>
                      <a:pt x="27" y="47"/>
                    </a:lnTo>
                    <a:lnTo>
                      <a:pt x="23" y="41"/>
                    </a:lnTo>
                    <a:lnTo>
                      <a:pt x="18" y="36"/>
                    </a:lnTo>
                    <a:lnTo>
                      <a:pt x="13" y="30"/>
                    </a:lnTo>
                    <a:lnTo>
                      <a:pt x="9" y="24"/>
                    </a:lnTo>
                    <a:lnTo>
                      <a:pt x="5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" name="Freeform 55"/>
              <p:cNvSpPr>
                <a:spLocks/>
              </p:cNvSpPr>
              <p:nvPr/>
            </p:nvSpPr>
            <p:spPr bwMode="auto">
              <a:xfrm>
                <a:off x="1413" y="2166"/>
                <a:ext cx="150" cy="294"/>
              </a:xfrm>
              <a:custGeom>
                <a:avLst/>
                <a:gdLst>
                  <a:gd name="T0" fmla="*/ 1 w 298"/>
                  <a:gd name="T1" fmla="*/ 1 h 587"/>
                  <a:gd name="T2" fmla="*/ 1 w 298"/>
                  <a:gd name="T3" fmla="*/ 1 h 587"/>
                  <a:gd name="T4" fmla="*/ 1 w 298"/>
                  <a:gd name="T5" fmla="*/ 1 h 587"/>
                  <a:gd name="T6" fmla="*/ 1 w 298"/>
                  <a:gd name="T7" fmla="*/ 1 h 587"/>
                  <a:gd name="T8" fmla="*/ 1 w 298"/>
                  <a:gd name="T9" fmla="*/ 1 h 587"/>
                  <a:gd name="T10" fmla="*/ 1 w 298"/>
                  <a:gd name="T11" fmla="*/ 1 h 587"/>
                  <a:gd name="T12" fmla="*/ 1 w 298"/>
                  <a:gd name="T13" fmla="*/ 1 h 587"/>
                  <a:gd name="T14" fmla="*/ 1 w 298"/>
                  <a:gd name="T15" fmla="*/ 1 h 587"/>
                  <a:gd name="T16" fmla="*/ 1 w 298"/>
                  <a:gd name="T17" fmla="*/ 1 h 587"/>
                  <a:gd name="T18" fmla="*/ 1 w 298"/>
                  <a:gd name="T19" fmla="*/ 1 h 587"/>
                  <a:gd name="T20" fmla="*/ 1 w 298"/>
                  <a:gd name="T21" fmla="*/ 1 h 587"/>
                  <a:gd name="T22" fmla="*/ 1 w 298"/>
                  <a:gd name="T23" fmla="*/ 1 h 587"/>
                  <a:gd name="T24" fmla="*/ 1 w 298"/>
                  <a:gd name="T25" fmla="*/ 1 h 587"/>
                  <a:gd name="T26" fmla="*/ 1 w 298"/>
                  <a:gd name="T27" fmla="*/ 1 h 587"/>
                  <a:gd name="T28" fmla="*/ 1 w 298"/>
                  <a:gd name="T29" fmla="*/ 1 h 587"/>
                  <a:gd name="T30" fmla="*/ 1 w 298"/>
                  <a:gd name="T31" fmla="*/ 1 h 587"/>
                  <a:gd name="T32" fmla="*/ 1 w 298"/>
                  <a:gd name="T33" fmla="*/ 1 h 587"/>
                  <a:gd name="T34" fmla="*/ 1 w 298"/>
                  <a:gd name="T35" fmla="*/ 1 h 587"/>
                  <a:gd name="T36" fmla="*/ 1 w 298"/>
                  <a:gd name="T37" fmla="*/ 1 h 587"/>
                  <a:gd name="T38" fmla="*/ 1 w 298"/>
                  <a:gd name="T39" fmla="*/ 1 h 587"/>
                  <a:gd name="T40" fmla="*/ 1 w 298"/>
                  <a:gd name="T41" fmla="*/ 1 h 587"/>
                  <a:gd name="T42" fmla="*/ 1 w 298"/>
                  <a:gd name="T43" fmla="*/ 1 h 587"/>
                  <a:gd name="T44" fmla="*/ 1 w 298"/>
                  <a:gd name="T45" fmla="*/ 1 h 587"/>
                  <a:gd name="T46" fmla="*/ 1 w 298"/>
                  <a:gd name="T47" fmla="*/ 1 h 587"/>
                  <a:gd name="T48" fmla="*/ 1 w 298"/>
                  <a:gd name="T49" fmla="*/ 1 h 587"/>
                  <a:gd name="T50" fmla="*/ 1 w 298"/>
                  <a:gd name="T51" fmla="*/ 1 h 587"/>
                  <a:gd name="T52" fmla="*/ 1 w 298"/>
                  <a:gd name="T53" fmla="*/ 1 h 587"/>
                  <a:gd name="T54" fmla="*/ 1 w 298"/>
                  <a:gd name="T55" fmla="*/ 1 h 587"/>
                  <a:gd name="T56" fmla="*/ 1 w 298"/>
                  <a:gd name="T57" fmla="*/ 1 h 587"/>
                  <a:gd name="T58" fmla="*/ 1 w 298"/>
                  <a:gd name="T59" fmla="*/ 1 h 587"/>
                  <a:gd name="T60" fmla="*/ 1 w 298"/>
                  <a:gd name="T61" fmla="*/ 1 h 587"/>
                  <a:gd name="T62" fmla="*/ 1 w 298"/>
                  <a:gd name="T63" fmla="*/ 1 h 587"/>
                  <a:gd name="T64" fmla="*/ 1 w 298"/>
                  <a:gd name="T65" fmla="*/ 1 h 587"/>
                  <a:gd name="T66" fmla="*/ 1 w 298"/>
                  <a:gd name="T67" fmla="*/ 1 h 587"/>
                  <a:gd name="T68" fmla="*/ 1 w 298"/>
                  <a:gd name="T69" fmla="*/ 1 h 587"/>
                  <a:gd name="T70" fmla="*/ 1 w 298"/>
                  <a:gd name="T71" fmla="*/ 1 h 587"/>
                  <a:gd name="T72" fmla="*/ 0 w 298"/>
                  <a:gd name="T73" fmla="*/ 1 h 587"/>
                  <a:gd name="T74" fmla="*/ 1 w 298"/>
                  <a:gd name="T75" fmla="*/ 1 h 587"/>
                  <a:gd name="T76" fmla="*/ 1 w 298"/>
                  <a:gd name="T77" fmla="*/ 1 h 587"/>
                  <a:gd name="T78" fmla="*/ 1 w 298"/>
                  <a:gd name="T79" fmla="*/ 1 h 587"/>
                  <a:gd name="T80" fmla="*/ 1 w 298"/>
                  <a:gd name="T81" fmla="*/ 1 h 587"/>
                  <a:gd name="T82" fmla="*/ 1 w 298"/>
                  <a:gd name="T83" fmla="*/ 1 h 587"/>
                  <a:gd name="T84" fmla="*/ 1 w 298"/>
                  <a:gd name="T85" fmla="*/ 1 h 587"/>
                  <a:gd name="T86" fmla="*/ 1 w 298"/>
                  <a:gd name="T87" fmla="*/ 1 h 587"/>
                  <a:gd name="T88" fmla="*/ 1 w 298"/>
                  <a:gd name="T89" fmla="*/ 1 h 587"/>
                  <a:gd name="T90" fmla="*/ 1 w 298"/>
                  <a:gd name="T91" fmla="*/ 1 h 587"/>
                  <a:gd name="T92" fmla="*/ 1 w 298"/>
                  <a:gd name="T93" fmla="*/ 1 h 587"/>
                  <a:gd name="T94" fmla="*/ 1 w 298"/>
                  <a:gd name="T95" fmla="*/ 1 h 587"/>
                  <a:gd name="T96" fmla="*/ 1 w 298"/>
                  <a:gd name="T97" fmla="*/ 1 h 587"/>
                  <a:gd name="T98" fmla="*/ 1 w 298"/>
                  <a:gd name="T99" fmla="*/ 1 h 587"/>
                  <a:gd name="T100" fmla="*/ 1 w 298"/>
                  <a:gd name="T101" fmla="*/ 1 h 587"/>
                  <a:gd name="T102" fmla="*/ 1 w 298"/>
                  <a:gd name="T103" fmla="*/ 1 h 587"/>
                  <a:gd name="T104" fmla="*/ 1 w 298"/>
                  <a:gd name="T105" fmla="*/ 1 h 587"/>
                  <a:gd name="T106" fmla="*/ 1 w 298"/>
                  <a:gd name="T107" fmla="*/ 0 h 587"/>
                  <a:gd name="T108" fmla="*/ 1 w 298"/>
                  <a:gd name="T109" fmla="*/ 1 h 587"/>
                  <a:gd name="T110" fmla="*/ 1 w 298"/>
                  <a:gd name="T111" fmla="*/ 1 h 587"/>
                  <a:gd name="T112" fmla="*/ 1 w 298"/>
                  <a:gd name="T113" fmla="*/ 1 h 5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8"/>
                  <a:gd name="T172" fmla="*/ 0 h 587"/>
                  <a:gd name="T173" fmla="*/ 298 w 298"/>
                  <a:gd name="T174" fmla="*/ 587 h 5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8" h="587">
                    <a:moveTo>
                      <a:pt x="267" y="62"/>
                    </a:moveTo>
                    <a:lnTo>
                      <a:pt x="273" y="74"/>
                    </a:lnTo>
                    <a:lnTo>
                      <a:pt x="277" y="87"/>
                    </a:lnTo>
                    <a:lnTo>
                      <a:pt x="282" y="100"/>
                    </a:lnTo>
                    <a:lnTo>
                      <a:pt x="287" y="112"/>
                    </a:lnTo>
                    <a:lnTo>
                      <a:pt x="291" y="125"/>
                    </a:lnTo>
                    <a:lnTo>
                      <a:pt x="294" y="138"/>
                    </a:lnTo>
                    <a:lnTo>
                      <a:pt x="295" y="152"/>
                    </a:lnTo>
                    <a:lnTo>
                      <a:pt x="294" y="165"/>
                    </a:lnTo>
                    <a:lnTo>
                      <a:pt x="298" y="178"/>
                    </a:lnTo>
                    <a:lnTo>
                      <a:pt x="294" y="215"/>
                    </a:lnTo>
                    <a:lnTo>
                      <a:pt x="290" y="252"/>
                    </a:lnTo>
                    <a:lnTo>
                      <a:pt x="287" y="289"/>
                    </a:lnTo>
                    <a:lnTo>
                      <a:pt x="284" y="326"/>
                    </a:lnTo>
                    <a:lnTo>
                      <a:pt x="282" y="364"/>
                    </a:lnTo>
                    <a:lnTo>
                      <a:pt x="279" y="400"/>
                    </a:lnTo>
                    <a:lnTo>
                      <a:pt x="275" y="437"/>
                    </a:lnTo>
                    <a:lnTo>
                      <a:pt x="272" y="475"/>
                    </a:lnTo>
                    <a:lnTo>
                      <a:pt x="272" y="486"/>
                    </a:lnTo>
                    <a:lnTo>
                      <a:pt x="273" y="497"/>
                    </a:lnTo>
                    <a:lnTo>
                      <a:pt x="275" y="510"/>
                    </a:lnTo>
                    <a:lnTo>
                      <a:pt x="276" y="521"/>
                    </a:lnTo>
                    <a:lnTo>
                      <a:pt x="280" y="534"/>
                    </a:lnTo>
                    <a:lnTo>
                      <a:pt x="283" y="547"/>
                    </a:lnTo>
                    <a:lnTo>
                      <a:pt x="287" y="558"/>
                    </a:lnTo>
                    <a:lnTo>
                      <a:pt x="291" y="569"/>
                    </a:lnTo>
                    <a:lnTo>
                      <a:pt x="271" y="577"/>
                    </a:lnTo>
                    <a:lnTo>
                      <a:pt x="247" y="581"/>
                    </a:lnTo>
                    <a:lnTo>
                      <a:pt x="224" y="586"/>
                    </a:lnTo>
                    <a:lnTo>
                      <a:pt x="201" y="587"/>
                    </a:lnTo>
                    <a:lnTo>
                      <a:pt x="177" y="587"/>
                    </a:lnTo>
                    <a:lnTo>
                      <a:pt x="154" y="585"/>
                    </a:lnTo>
                    <a:lnTo>
                      <a:pt x="143" y="583"/>
                    </a:lnTo>
                    <a:lnTo>
                      <a:pt x="131" y="580"/>
                    </a:lnTo>
                    <a:lnTo>
                      <a:pt x="121" y="577"/>
                    </a:lnTo>
                    <a:lnTo>
                      <a:pt x="109" y="573"/>
                    </a:lnTo>
                    <a:lnTo>
                      <a:pt x="100" y="570"/>
                    </a:lnTo>
                    <a:lnTo>
                      <a:pt x="91" y="569"/>
                    </a:lnTo>
                    <a:lnTo>
                      <a:pt x="80" y="566"/>
                    </a:lnTo>
                    <a:lnTo>
                      <a:pt x="71" y="564"/>
                    </a:lnTo>
                    <a:lnTo>
                      <a:pt x="62" y="562"/>
                    </a:lnTo>
                    <a:lnTo>
                      <a:pt x="53" y="558"/>
                    </a:lnTo>
                    <a:lnTo>
                      <a:pt x="46" y="554"/>
                    </a:lnTo>
                    <a:lnTo>
                      <a:pt x="39" y="547"/>
                    </a:lnTo>
                    <a:lnTo>
                      <a:pt x="40" y="543"/>
                    </a:lnTo>
                    <a:lnTo>
                      <a:pt x="41" y="540"/>
                    </a:lnTo>
                    <a:lnTo>
                      <a:pt x="42" y="536"/>
                    </a:lnTo>
                    <a:lnTo>
                      <a:pt x="43" y="534"/>
                    </a:lnTo>
                    <a:lnTo>
                      <a:pt x="45" y="531"/>
                    </a:lnTo>
                    <a:lnTo>
                      <a:pt x="47" y="527"/>
                    </a:lnTo>
                    <a:lnTo>
                      <a:pt x="48" y="525"/>
                    </a:lnTo>
                    <a:lnTo>
                      <a:pt x="50" y="521"/>
                    </a:lnTo>
                    <a:lnTo>
                      <a:pt x="51" y="508"/>
                    </a:lnTo>
                    <a:lnTo>
                      <a:pt x="53" y="495"/>
                    </a:lnTo>
                    <a:lnTo>
                      <a:pt x="55" y="482"/>
                    </a:lnTo>
                    <a:lnTo>
                      <a:pt x="57" y="470"/>
                    </a:lnTo>
                    <a:lnTo>
                      <a:pt x="60" y="457"/>
                    </a:lnTo>
                    <a:lnTo>
                      <a:pt x="63" y="444"/>
                    </a:lnTo>
                    <a:lnTo>
                      <a:pt x="66" y="432"/>
                    </a:lnTo>
                    <a:lnTo>
                      <a:pt x="70" y="420"/>
                    </a:lnTo>
                    <a:lnTo>
                      <a:pt x="71" y="395"/>
                    </a:lnTo>
                    <a:lnTo>
                      <a:pt x="75" y="371"/>
                    </a:lnTo>
                    <a:lnTo>
                      <a:pt x="79" y="346"/>
                    </a:lnTo>
                    <a:lnTo>
                      <a:pt x="84" y="322"/>
                    </a:lnTo>
                    <a:lnTo>
                      <a:pt x="88" y="299"/>
                    </a:lnTo>
                    <a:lnTo>
                      <a:pt x="92" y="275"/>
                    </a:lnTo>
                    <a:lnTo>
                      <a:pt x="94" y="251"/>
                    </a:lnTo>
                    <a:lnTo>
                      <a:pt x="94" y="227"/>
                    </a:lnTo>
                    <a:lnTo>
                      <a:pt x="95" y="214"/>
                    </a:lnTo>
                    <a:lnTo>
                      <a:pt x="96" y="200"/>
                    </a:lnTo>
                    <a:lnTo>
                      <a:pt x="99" y="186"/>
                    </a:lnTo>
                    <a:lnTo>
                      <a:pt x="101" y="171"/>
                    </a:lnTo>
                    <a:lnTo>
                      <a:pt x="102" y="157"/>
                    </a:lnTo>
                    <a:lnTo>
                      <a:pt x="102" y="144"/>
                    </a:lnTo>
                    <a:lnTo>
                      <a:pt x="101" y="137"/>
                    </a:lnTo>
                    <a:lnTo>
                      <a:pt x="99" y="131"/>
                    </a:lnTo>
                    <a:lnTo>
                      <a:pt x="95" y="125"/>
                    </a:lnTo>
                    <a:lnTo>
                      <a:pt x="92" y="119"/>
                    </a:lnTo>
                    <a:lnTo>
                      <a:pt x="88" y="119"/>
                    </a:lnTo>
                    <a:lnTo>
                      <a:pt x="85" y="121"/>
                    </a:lnTo>
                    <a:lnTo>
                      <a:pt x="83" y="122"/>
                    </a:lnTo>
                    <a:lnTo>
                      <a:pt x="79" y="123"/>
                    </a:lnTo>
                    <a:lnTo>
                      <a:pt x="77" y="125"/>
                    </a:lnTo>
                    <a:lnTo>
                      <a:pt x="76" y="127"/>
                    </a:lnTo>
                    <a:lnTo>
                      <a:pt x="75" y="131"/>
                    </a:lnTo>
                    <a:lnTo>
                      <a:pt x="75" y="134"/>
                    </a:lnTo>
                    <a:lnTo>
                      <a:pt x="77" y="153"/>
                    </a:lnTo>
                    <a:lnTo>
                      <a:pt x="78" y="171"/>
                    </a:lnTo>
                    <a:lnTo>
                      <a:pt x="78" y="190"/>
                    </a:lnTo>
                    <a:lnTo>
                      <a:pt x="78" y="208"/>
                    </a:lnTo>
                    <a:lnTo>
                      <a:pt x="76" y="245"/>
                    </a:lnTo>
                    <a:lnTo>
                      <a:pt x="71" y="281"/>
                    </a:lnTo>
                    <a:lnTo>
                      <a:pt x="65" y="316"/>
                    </a:lnTo>
                    <a:lnTo>
                      <a:pt x="58" y="352"/>
                    </a:lnTo>
                    <a:lnTo>
                      <a:pt x="51" y="387"/>
                    </a:lnTo>
                    <a:lnTo>
                      <a:pt x="46" y="422"/>
                    </a:lnTo>
                    <a:lnTo>
                      <a:pt x="43" y="429"/>
                    </a:lnTo>
                    <a:lnTo>
                      <a:pt x="42" y="436"/>
                    </a:lnTo>
                    <a:lnTo>
                      <a:pt x="41" y="444"/>
                    </a:lnTo>
                    <a:lnTo>
                      <a:pt x="39" y="451"/>
                    </a:lnTo>
                    <a:lnTo>
                      <a:pt x="38" y="458"/>
                    </a:lnTo>
                    <a:lnTo>
                      <a:pt x="35" y="465"/>
                    </a:lnTo>
                    <a:lnTo>
                      <a:pt x="33" y="472"/>
                    </a:lnTo>
                    <a:lnTo>
                      <a:pt x="31" y="479"/>
                    </a:lnTo>
                    <a:lnTo>
                      <a:pt x="26" y="477"/>
                    </a:lnTo>
                    <a:lnTo>
                      <a:pt x="20" y="474"/>
                    </a:lnTo>
                    <a:lnTo>
                      <a:pt x="16" y="472"/>
                    </a:lnTo>
                    <a:lnTo>
                      <a:pt x="10" y="470"/>
                    </a:lnTo>
                    <a:lnTo>
                      <a:pt x="5" y="467"/>
                    </a:lnTo>
                    <a:lnTo>
                      <a:pt x="2" y="464"/>
                    </a:lnTo>
                    <a:lnTo>
                      <a:pt x="0" y="459"/>
                    </a:lnTo>
                    <a:lnTo>
                      <a:pt x="0" y="452"/>
                    </a:lnTo>
                    <a:lnTo>
                      <a:pt x="1" y="450"/>
                    </a:lnTo>
                    <a:lnTo>
                      <a:pt x="3" y="447"/>
                    </a:lnTo>
                    <a:lnTo>
                      <a:pt x="4" y="442"/>
                    </a:lnTo>
                    <a:lnTo>
                      <a:pt x="7" y="439"/>
                    </a:lnTo>
                    <a:lnTo>
                      <a:pt x="8" y="435"/>
                    </a:lnTo>
                    <a:lnTo>
                      <a:pt x="9" y="430"/>
                    </a:lnTo>
                    <a:lnTo>
                      <a:pt x="10" y="426"/>
                    </a:lnTo>
                    <a:lnTo>
                      <a:pt x="10" y="422"/>
                    </a:lnTo>
                    <a:lnTo>
                      <a:pt x="13" y="418"/>
                    </a:lnTo>
                    <a:lnTo>
                      <a:pt x="16" y="413"/>
                    </a:lnTo>
                    <a:lnTo>
                      <a:pt x="18" y="407"/>
                    </a:lnTo>
                    <a:lnTo>
                      <a:pt x="18" y="402"/>
                    </a:lnTo>
                    <a:lnTo>
                      <a:pt x="19" y="397"/>
                    </a:lnTo>
                    <a:lnTo>
                      <a:pt x="19" y="391"/>
                    </a:lnTo>
                    <a:lnTo>
                      <a:pt x="20" y="386"/>
                    </a:lnTo>
                    <a:lnTo>
                      <a:pt x="22" y="380"/>
                    </a:lnTo>
                    <a:lnTo>
                      <a:pt x="27" y="367"/>
                    </a:lnTo>
                    <a:lnTo>
                      <a:pt x="31" y="353"/>
                    </a:lnTo>
                    <a:lnTo>
                      <a:pt x="34" y="339"/>
                    </a:lnTo>
                    <a:lnTo>
                      <a:pt x="36" y="326"/>
                    </a:lnTo>
                    <a:lnTo>
                      <a:pt x="40" y="296"/>
                    </a:lnTo>
                    <a:lnTo>
                      <a:pt x="42" y="266"/>
                    </a:lnTo>
                    <a:lnTo>
                      <a:pt x="43" y="236"/>
                    </a:lnTo>
                    <a:lnTo>
                      <a:pt x="46" y="206"/>
                    </a:lnTo>
                    <a:lnTo>
                      <a:pt x="47" y="192"/>
                    </a:lnTo>
                    <a:lnTo>
                      <a:pt x="49" y="177"/>
                    </a:lnTo>
                    <a:lnTo>
                      <a:pt x="53" y="163"/>
                    </a:lnTo>
                    <a:lnTo>
                      <a:pt x="56" y="149"/>
                    </a:lnTo>
                    <a:lnTo>
                      <a:pt x="56" y="142"/>
                    </a:lnTo>
                    <a:lnTo>
                      <a:pt x="56" y="136"/>
                    </a:lnTo>
                    <a:lnTo>
                      <a:pt x="56" y="130"/>
                    </a:lnTo>
                    <a:lnTo>
                      <a:pt x="58" y="123"/>
                    </a:lnTo>
                    <a:lnTo>
                      <a:pt x="63" y="111"/>
                    </a:lnTo>
                    <a:lnTo>
                      <a:pt x="69" y="100"/>
                    </a:lnTo>
                    <a:lnTo>
                      <a:pt x="75" y="89"/>
                    </a:lnTo>
                    <a:lnTo>
                      <a:pt x="81" y="78"/>
                    </a:lnTo>
                    <a:lnTo>
                      <a:pt x="86" y="66"/>
                    </a:lnTo>
                    <a:lnTo>
                      <a:pt x="90" y="55"/>
                    </a:lnTo>
                    <a:lnTo>
                      <a:pt x="98" y="46"/>
                    </a:lnTo>
                    <a:lnTo>
                      <a:pt x="105" y="36"/>
                    </a:lnTo>
                    <a:lnTo>
                      <a:pt x="111" y="28"/>
                    </a:lnTo>
                    <a:lnTo>
                      <a:pt x="119" y="19"/>
                    </a:lnTo>
                    <a:lnTo>
                      <a:pt x="128" y="12"/>
                    </a:lnTo>
                    <a:lnTo>
                      <a:pt x="137" y="6"/>
                    </a:lnTo>
                    <a:lnTo>
                      <a:pt x="141" y="4"/>
                    </a:lnTo>
                    <a:lnTo>
                      <a:pt x="146" y="2"/>
                    </a:lnTo>
                    <a:lnTo>
                      <a:pt x="152" y="1"/>
                    </a:lnTo>
                    <a:lnTo>
                      <a:pt x="158" y="1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3" y="1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6" y="9"/>
                    </a:lnTo>
                    <a:lnTo>
                      <a:pt x="213" y="12"/>
                    </a:lnTo>
                    <a:lnTo>
                      <a:pt x="219" y="17"/>
                    </a:lnTo>
                    <a:lnTo>
                      <a:pt x="231" y="27"/>
                    </a:lnTo>
                    <a:lnTo>
                      <a:pt x="244" y="39"/>
                    </a:lnTo>
                    <a:lnTo>
                      <a:pt x="256" y="50"/>
                    </a:lnTo>
                    <a:lnTo>
                      <a:pt x="267" y="62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" name="Freeform 56"/>
              <p:cNvSpPr>
                <a:spLocks/>
              </p:cNvSpPr>
              <p:nvPr/>
            </p:nvSpPr>
            <p:spPr bwMode="auto">
              <a:xfrm>
                <a:off x="1336" y="2204"/>
                <a:ext cx="35" cy="72"/>
              </a:xfrm>
              <a:custGeom>
                <a:avLst/>
                <a:gdLst>
                  <a:gd name="T0" fmla="*/ 1 w 69"/>
                  <a:gd name="T1" fmla="*/ 0 h 144"/>
                  <a:gd name="T2" fmla="*/ 1 w 69"/>
                  <a:gd name="T3" fmla="*/ 1 h 144"/>
                  <a:gd name="T4" fmla="*/ 1 w 69"/>
                  <a:gd name="T5" fmla="*/ 1 h 144"/>
                  <a:gd name="T6" fmla="*/ 1 w 69"/>
                  <a:gd name="T7" fmla="*/ 1 h 144"/>
                  <a:gd name="T8" fmla="*/ 1 w 69"/>
                  <a:gd name="T9" fmla="*/ 1 h 144"/>
                  <a:gd name="T10" fmla="*/ 1 w 69"/>
                  <a:gd name="T11" fmla="*/ 1 h 144"/>
                  <a:gd name="T12" fmla="*/ 1 w 69"/>
                  <a:gd name="T13" fmla="*/ 1 h 144"/>
                  <a:gd name="T14" fmla="*/ 1 w 69"/>
                  <a:gd name="T15" fmla="*/ 1 h 144"/>
                  <a:gd name="T16" fmla="*/ 1 w 69"/>
                  <a:gd name="T17" fmla="*/ 1 h 144"/>
                  <a:gd name="T18" fmla="*/ 1 w 69"/>
                  <a:gd name="T19" fmla="*/ 1 h 144"/>
                  <a:gd name="T20" fmla="*/ 1 w 69"/>
                  <a:gd name="T21" fmla="*/ 1 h 144"/>
                  <a:gd name="T22" fmla="*/ 1 w 69"/>
                  <a:gd name="T23" fmla="*/ 1 h 144"/>
                  <a:gd name="T24" fmla="*/ 1 w 69"/>
                  <a:gd name="T25" fmla="*/ 1 h 144"/>
                  <a:gd name="T26" fmla="*/ 1 w 69"/>
                  <a:gd name="T27" fmla="*/ 1 h 144"/>
                  <a:gd name="T28" fmla="*/ 1 w 69"/>
                  <a:gd name="T29" fmla="*/ 1 h 144"/>
                  <a:gd name="T30" fmla="*/ 1 w 69"/>
                  <a:gd name="T31" fmla="*/ 1 h 144"/>
                  <a:gd name="T32" fmla="*/ 1 w 69"/>
                  <a:gd name="T33" fmla="*/ 1 h 144"/>
                  <a:gd name="T34" fmla="*/ 1 w 69"/>
                  <a:gd name="T35" fmla="*/ 1 h 144"/>
                  <a:gd name="T36" fmla="*/ 1 w 69"/>
                  <a:gd name="T37" fmla="*/ 1 h 144"/>
                  <a:gd name="T38" fmla="*/ 1 w 69"/>
                  <a:gd name="T39" fmla="*/ 1 h 144"/>
                  <a:gd name="T40" fmla="*/ 1 w 69"/>
                  <a:gd name="T41" fmla="*/ 1 h 144"/>
                  <a:gd name="T42" fmla="*/ 1 w 69"/>
                  <a:gd name="T43" fmla="*/ 1 h 144"/>
                  <a:gd name="T44" fmla="*/ 1 w 69"/>
                  <a:gd name="T45" fmla="*/ 1 h 144"/>
                  <a:gd name="T46" fmla="*/ 1 w 69"/>
                  <a:gd name="T47" fmla="*/ 1 h 144"/>
                  <a:gd name="T48" fmla="*/ 1 w 69"/>
                  <a:gd name="T49" fmla="*/ 1 h 144"/>
                  <a:gd name="T50" fmla="*/ 1 w 69"/>
                  <a:gd name="T51" fmla="*/ 1 h 144"/>
                  <a:gd name="T52" fmla="*/ 1 w 69"/>
                  <a:gd name="T53" fmla="*/ 1 h 144"/>
                  <a:gd name="T54" fmla="*/ 1 w 69"/>
                  <a:gd name="T55" fmla="*/ 1 h 144"/>
                  <a:gd name="T56" fmla="*/ 0 w 69"/>
                  <a:gd name="T57" fmla="*/ 1 h 144"/>
                  <a:gd name="T58" fmla="*/ 1 w 69"/>
                  <a:gd name="T59" fmla="*/ 1 h 144"/>
                  <a:gd name="T60" fmla="*/ 1 w 69"/>
                  <a:gd name="T61" fmla="*/ 1 h 144"/>
                  <a:gd name="T62" fmla="*/ 1 w 69"/>
                  <a:gd name="T63" fmla="*/ 1 h 144"/>
                  <a:gd name="T64" fmla="*/ 1 w 69"/>
                  <a:gd name="T65" fmla="*/ 1 h 144"/>
                  <a:gd name="T66" fmla="*/ 1 w 69"/>
                  <a:gd name="T67" fmla="*/ 1 h 144"/>
                  <a:gd name="T68" fmla="*/ 1 w 69"/>
                  <a:gd name="T69" fmla="*/ 1 h 144"/>
                  <a:gd name="T70" fmla="*/ 1 w 69"/>
                  <a:gd name="T71" fmla="*/ 1 h 144"/>
                  <a:gd name="T72" fmla="*/ 1 w 69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9"/>
                  <a:gd name="T112" fmla="*/ 0 h 144"/>
                  <a:gd name="T113" fmla="*/ 69 w 69"/>
                  <a:gd name="T114" fmla="*/ 144 h 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9" h="144">
                    <a:moveTo>
                      <a:pt x="19" y="0"/>
                    </a:moveTo>
                    <a:lnTo>
                      <a:pt x="22" y="19"/>
                    </a:lnTo>
                    <a:lnTo>
                      <a:pt x="29" y="37"/>
                    </a:lnTo>
                    <a:lnTo>
                      <a:pt x="36" y="54"/>
                    </a:lnTo>
                    <a:lnTo>
                      <a:pt x="44" y="71"/>
                    </a:lnTo>
                    <a:lnTo>
                      <a:pt x="52" y="88"/>
                    </a:lnTo>
                    <a:lnTo>
                      <a:pt x="60" y="106"/>
                    </a:lnTo>
                    <a:lnTo>
                      <a:pt x="62" y="115"/>
                    </a:lnTo>
                    <a:lnTo>
                      <a:pt x="66" y="124"/>
                    </a:lnTo>
                    <a:lnTo>
                      <a:pt x="67" y="133"/>
                    </a:lnTo>
                    <a:lnTo>
                      <a:pt x="69" y="143"/>
                    </a:lnTo>
                    <a:lnTo>
                      <a:pt x="66" y="144"/>
                    </a:lnTo>
                    <a:lnTo>
                      <a:pt x="62" y="144"/>
                    </a:lnTo>
                    <a:lnTo>
                      <a:pt x="59" y="143"/>
                    </a:lnTo>
                    <a:lnTo>
                      <a:pt x="57" y="140"/>
                    </a:lnTo>
                    <a:lnTo>
                      <a:pt x="54" y="137"/>
                    </a:lnTo>
                    <a:lnTo>
                      <a:pt x="52" y="133"/>
                    </a:lnTo>
                    <a:lnTo>
                      <a:pt x="51" y="130"/>
                    </a:lnTo>
                    <a:lnTo>
                      <a:pt x="50" y="128"/>
                    </a:lnTo>
                    <a:lnTo>
                      <a:pt x="49" y="120"/>
                    </a:lnTo>
                    <a:lnTo>
                      <a:pt x="47" y="112"/>
                    </a:lnTo>
                    <a:lnTo>
                      <a:pt x="45" y="103"/>
                    </a:lnTo>
                    <a:lnTo>
                      <a:pt x="43" y="95"/>
                    </a:lnTo>
                    <a:lnTo>
                      <a:pt x="36" y="82"/>
                    </a:lnTo>
                    <a:lnTo>
                      <a:pt x="28" y="67"/>
                    </a:lnTo>
                    <a:lnTo>
                      <a:pt x="21" y="53"/>
                    </a:lnTo>
                    <a:lnTo>
                      <a:pt x="13" y="39"/>
                    </a:lnTo>
                    <a:lnTo>
                      <a:pt x="6" y="24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" name="Freeform 57"/>
              <p:cNvSpPr>
                <a:spLocks/>
              </p:cNvSpPr>
              <p:nvPr/>
            </p:nvSpPr>
            <p:spPr bwMode="auto">
              <a:xfrm>
                <a:off x="1535" y="2279"/>
                <a:ext cx="258" cy="403"/>
              </a:xfrm>
              <a:custGeom>
                <a:avLst/>
                <a:gdLst>
                  <a:gd name="T0" fmla="*/ 1 w 515"/>
                  <a:gd name="T1" fmla="*/ 1 h 805"/>
                  <a:gd name="T2" fmla="*/ 1 w 515"/>
                  <a:gd name="T3" fmla="*/ 1 h 805"/>
                  <a:gd name="T4" fmla="*/ 1 w 515"/>
                  <a:gd name="T5" fmla="*/ 1 h 805"/>
                  <a:gd name="T6" fmla="*/ 1 w 515"/>
                  <a:gd name="T7" fmla="*/ 1 h 805"/>
                  <a:gd name="T8" fmla="*/ 1 w 515"/>
                  <a:gd name="T9" fmla="*/ 1 h 805"/>
                  <a:gd name="T10" fmla="*/ 1 w 515"/>
                  <a:gd name="T11" fmla="*/ 1 h 805"/>
                  <a:gd name="T12" fmla="*/ 1 w 515"/>
                  <a:gd name="T13" fmla="*/ 1 h 805"/>
                  <a:gd name="T14" fmla="*/ 1 w 515"/>
                  <a:gd name="T15" fmla="*/ 1 h 805"/>
                  <a:gd name="T16" fmla="*/ 1 w 515"/>
                  <a:gd name="T17" fmla="*/ 1 h 805"/>
                  <a:gd name="T18" fmla="*/ 1 w 515"/>
                  <a:gd name="T19" fmla="*/ 1 h 805"/>
                  <a:gd name="T20" fmla="*/ 1 w 515"/>
                  <a:gd name="T21" fmla="*/ 1 h 805"/>
                  <a:gd name="T22" fmla="*/ 1 w 515"/>
                  <a:gd name="T23" fmla="*/ 1 h 805"/>
                  <a:gd name="T24" fmla="*/ 1 w 515"/>
                  <a:gd name="T25" fmla="*/ 1 h 805"/>
                  <a:gd name="T26" fmla="*/ 1 w 515"/>
                  <a:gd name="T27" fmla="*/ 1 h 805"/>
                  <a:gd name="T28" fmla="*/ 1 w 515"/>
                  <a:gd name="T29" fmla="*/ 1 h 805"/>
                  <a:gd name="T30" fmla="*/ 1 w 515"/>
                  <a:gd name="T31" fmla="*/ 1 h 805"/>
                  <a:gd name="T32" fmla="*/ 1 w 515"/>
                  <a:gd name="T33" fmla="*/ 1 h 805"/>
                  <a:gd name="T34" fmla="*/ 1 w 515"/>
                  <a:gd name="T35" fmla="*/ 1 h 805"/>
                  <a:gd name="T36" fmla="*/ 1 w 515"/>
                  <a:gd name="T37" fmla="*/ 1 h 805"/>
                  <a:gd name="T38" fmla="*/ 1 w 515"/>
                  <a:gd name="T39" fmla="*/ 1 h 805"/>
                  <a:gd name="T40" fmla="*/ 1 w 515"/>
                  <a:gd name="T41" fmla="*/ 1 h 805"/>
                  <a:gd name="T42" fmla="*/ 1 w 515"/>
                  <a:gd name="T43" fmla="*/ 1 h 805"/>
                  <a:gd name="T44" fmla="*/ 1 w 515"/>
                  <a:gd name="T45" fmla="*/ 1 h 805"/>
                  <a:gd name="T46" fmla="*/ 1 w 515"/>
                  <a:gd name="T47" fmla="*/ 1 h 805"/>
                  <a:gd name="T48" fmla="*/ 1 w 515"/>
                  <a:gd name="T49" fmla="*/ 1 h 805"/>
                  <a:gd name="T50" fmla="*/ 1 w 515"/>
                  <a:gd name="T51" fmla="*/ 1 h 805"/>
                  <a:gd name="T52" fmla="*/ 1 w 515"/>
                  <a:gd name="T53" fmla="*/ 1 h 805"/>
                  <a:gd name="T54" fmla="*/ 1 w 515"/>
                  <a:gd name="T55" fmla="*/ 1 h 805"/>
                  <a:gd name="T56" fmla="*/ 1 w 515"/>
                  <a:gd name="T57" fmla="*/ 1 h 805"/>
                  <a:gd name="T58" fmla="*/ 1 w 515"/>
                  <a:gd name="T59" fmla="*/ 1 h 805"/>
                  <a:gd name="T60" fmla="*/ 1 w 515"/>
                  <a:gd name="T61" fmla="*/ 1 h 805"/>
                  <a:gd name="T62" fmla="*/ 1 w 515"/>
                  <a:gd name="T63" fmla="*/ 1 h 805"/>
                  <a:gd name="T64" fmla="*/ 1 w 515"/>
                  <a:gd name="T65" fmla="*/ 1 h 805"/>
                  <a:gd name="T66" fmla="*/ 1 w 515"/>
                  <a:gd name="T67" fmla="*/ 1 h 805"/>
                  <a:gd name="T68" fmla="*/ 1 w 515"/>
                  <a:gd name="T69" fmla="*/ 1 h 805"/>
                  <a:gd name="T70" fmla="*/ 1 w 515"/>
                  <a:gd name="T71" fmla="*/ 1 h 805"/>
                  <a:gd name="T72" fmla="*/ 1 w 515"/>
                  <a:gd name="T73" fmla="*/ 1 h 805"/>
                  <a:gd name="T74" fmla="*/ 1 w 515"/>
                  <a:gd name="T75" fmla="*/ 1 h 805"/>
                  <a:gd name="T76" fmla="*/ 1 w 515"/>
                  <a:gd name="T77" fmla="*/ 1 h 805"/>
                  <a:gd name="T78" fmla="*/ 1 w 515"/>
                  <a:gd name="T79" fmla="*/ 1 h 805"/>
                  <a:gd name="T80" fmla="*/ 1 w 515"/>
                  <a:gd name="T81" fmla="*/ 1 h 805"/>
                  <a:gd name="T82" fmla="*/ 1 w 515"/>
                  <a:gd name="T83" fmla="*/ 1 h 805"/>
                  <a:gd name="T84" fmla="*/ 1 w 515"/>
                  <a:gd name="T85" fmla="*/ 1 h 805"/>
                  <a:gd name="T86" fmla="*/ 1 w 515"/>
                  <a:gd name="T87" fmla="*/ 1 h 805"/>
                  <a:gd name="T88" fmla="*/ 1 w 515"/>
                  <a:gd name="T89" fmla="*/ 1 h 805"/>
                  <a:gd name="T90" fmla="*/ 1 w 515"/>
                  <a:gd name="T91" fmla="*/ 1 h 805"/>
                  <a:gd name="T92" fmla="*/ 1 w 515"/>
                  <a:gd name="T93" fmla="*/ 1 h 805"/>
                  <a:gd name="T94" fmla="*/ 1 w 515"/>
                  <a:gd name="T95" fmla="*/ 1 h 805"/>
                  <a:gd name="T96" fmla="*/ 1 w 515"/>
                  <a:gd name="T97" fmla="*/ 1 h 8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5"/>
                  <a:gd name="T148" fmla="*/ 0 h 805"/>
                  <a:gd name="T149" fmla="*/ 515 w 515"/>
                  <a:gd name="T150" fmla="*/ 805 h 8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5" h="805">
                    <a:moveTo>
                      <a:pt x="319" y="259"/>
                    </a:moveTo>
                    <a:lnTo>
                      <a:pt x="340" y="276"/>
                    </a:lnTo>
                    <a:lnTo>
                      <a:pt x="363" y="291"/>
                    </a:lnTo>
                    <a:lnTo>
                      <a:pt x="385" y="305"/>
                    </a:lnTo>
                    <a:lnTo>
                      <a:pt x="408" y="318"/>
                    </a:lnTo>
                    <a:lnTo>
                      <a:pt x="432" y="330"/>
                    </a:lnTo>
                    <a:lnTo>
                      <a:pt x="454" y="344"/>
                    </a:lnTo>
                    <a:lnTo>
                      <a:pt x="476" y="358"/>
                    </a:lnTo>
                    <a:lnTo>
                      <a:pt x="497" y="373"/>
                    </a:lnTo>
                    <a:lnTo>
                      <a:pt x="512" y="375"/>
                    </a:lnTo>
                    <a:lnTo>
                      <a:pt x="512" y="376"/>
                    </a:lnTo>
                    <a:lnTo>
                      <a:pt x="513" y="377"/>
                    </a:lnTo>
                    <a:lnTo>
                      <a:pt x="513" y="379"/>
                    </a:lnTo>
                    <a:lnTo>
                      <a:pt x="514" y="379"/>
                    </a:lnTo>
                    <a:lnTo>
                      <a:pt x="515" y="380"/>
                    </a:lnTo>
                    <a:lnTo>
                      <a:pt x="513" y="384"/>
                    </a:lnTo>
                    <a:lnTo>
                      <a:pt x="511" y="389"/>
                    </a:lnTo>
                    <a:lnTo>
                      <a:pt x="509" y="395"/>
                    </a:lnTo>
                    <a:lnTo>
                      <a:pt x="509" y="399"/>
                    </a:lnTo>
                    <a:lnTo>
                      <a:pt x="508" y="405"/>
                    </a:lnTo>
                    <a:lnTo>
                      <a:pt x="507" y="411"/>
                    </a:lnTo>
                    <a:lnTo>
                      <a:pt x="507" y="415"/>
                    </a:lnTo>
                    <a:lnTo>
                      <a:pt x="506" y="421"/>
                    </a:lnTo>
                    <a:lnTo>
                      <a:pt x="492" y="470"/>
                    </a:lnTo>
                    <a:lnTo>
                      <a:pt x="485" y="487"/>
                    </a:lnTo>
                    <a:lnTo>
                      <a:pt x="476" y="503"/>
                    </a:lnTo>
                    <a:lnTo>
                      <a:pt x="466" y="518"/>
                    </a:lnTo>
                    <a:lnTo>
                      <a:pt x="454" y="534"/>
                    </a:lnTo>
                    <a:lnTo>
                      <a:pt x="444" y="549"/>
                    </a:lnTo>
                    <a:lnTo>
                      <a:pt x="433" y="565"/>
                    </a:lnTo>
                    <a:lnTo>
                      <a:pt x="423" y="581"/>
                    </a:lnTo>
                    <a:lnTo>
                      <a:pt x="416" y="599"/>
                    </a:lnTo>
                    <a:lnTo>
                      <a:pt x="394" y="627"/>
                    </a:lnTo>
                    <a:lnTo>
                      <a:pt x="372" y="655"/>
                    </a:lnTo>
                    <a:lnTo>
                      <a:pt x="349" y="682"/>
                    </a:lnTo>
                    <a:lnTo>
                      <a:pt x="325" y="708"/>
                    </a:lnTo>
                    <a:lnTo>
                      <a:pt x="301" y="735"/>
                    </a:lnTo>
                    <a:lnTo>
                      <a:pt x="274" y="758"/>
                    </a:lnTo>
                    <a:lnTo>
                      <a:pt x="248" y="781"/>
                    </a:lnTo>
                    <a:lnTo>
                      <a:pt x="220" y="801"/>
                    </a:lnTo>
                    <a:lnTo>
                      <a:pt x="215" y="803"/>
                    </a:lnTo>
                    <a:lnTo>
                      <a:pt x="211" y="804"/>
                    </a:lnTo>
                    <a:lnTo>
                      <a:pt x="206" y="805"/>
                    </a:lnTo>
                    <a:lnTo>
                      <a:pt x="202" y="805"/>
                    </a:lnTo>
                    <a:lnTo>
                      <a:pt x="194" y="803"/>
                    </a:lnTo>
                    <a:lnTo>
                      <a:pt x="185" y="798"/>
                    </a:lnTo>
                    <a:lnTo>
                      <a:pt x="179" y="792"/>
                    </a:lnTo>
                    <a:lnTo>
                      <a:pt x="172" y="785"/>
                    </a:lnTo>
                    <a:lnTo>
                      <a:pt x="165" y="778"/>
                    </a:lnTo>
                    <a:lnTo>
                      <a:pt x="159" y="773"/>
                    </a:lnTo>
                    <a:lnTo>
                      <a:pt x="154" y="765"/>
                    </a:lnTo>
                    <a:lnTo>
                      <a:pt x="151" y="755"/>
                    </a:lnTo>
                    <a:lnTo>
                      <a:pt x="149" y="747"/>
                    </a:lnTo>
                    <a:lnTo>
                      <a:pt x="146" y="739"/>
                    </a:lnTo>
                    <a:lnTo>
                      <a:pt x="143" y="722"/>
                    </a:lnTo>
                    <a:lnTo>
                      <a:pt x="142" y="705"/>
                    </a:lnTo>
                    <a:lnTo>
                      <a:pt x="142" y="686"/>
                    </a:lnTo>
                    <a:lnTo>
                      <a:pt x="140" y="668"/>
                    </a:lnTo>
                    <a:lnTo>
                      <a:pt x="140" y="650"/>
                    </a:lnTo>
                    <a:lnTo>
                      <a:pt x="139" y="632"/>
                    </a:lnTo>
                    <a:lnTo>
                      <a:pt x="135" y="625"/>
                    </a:lnTo>
                    <a:lnTo>
                      <a:pt x="129" y="618"/>
                    </a:lnTo>
                    <a:lnTo>
                      <a:pt x="123" y="612"/>
                    </a:lnTo>
                    <a:lnTo>
                      <a:pt x="117" y="606"/>
                    </a:lnTo>
                    <a:lnTo>
                      <a:pt x="112" y="601"/>
                    </a:lnTo>
                    <a:lnTo>
                      <a:pt x="106" y="595"/>
                    </a:lnTo>
                    <a:lnTo>
                      <a:pt x="99" y="592"/>
                    </a:lnTo>
                    <a:lnTo>
                      <a:pt x="93" y="588"/>
                    </a:lnTo>
                    <a:lnTo>
                      <a:pt x="94" y="566"/>
                    </a:lnTo>
                    <a:lnTo>
                      <a:pt x="94" y="544"/>
                    </a:lnTo>
                    <a:lnTo>
                      <a:pt x="92" y="521"/>
                    </a:lnTo>
                    <a:lnTo>
                      <a:pt x="89" y="500"/>
                    </a:lnTo>
                    <a:lnTo>
                      <a:pt x="85" y="488"/>
                    </a:lnTo>
                    <a:lnTo>
                      <a:pt x="82" y="478"/>
                    </a:lnTo>
                    <a:lnTo>
                      <a:pt x="78" y="467"/>
                    </a:lnTo>
                    <a:lnTo>
                      <a:pt x="72" y="457"/>
                    </a:lnTo>
                    <a:lnTo>
                      <a:pt x="67" y="448"/>
                    </a:lnTo>
                    <a:lnTo>
                      <a:pt x="61" y="438"/>
                    </a:lnTo>
                    <a:lnTo>
                      <a:pt x="53" y="430"/>
                    </a:lnTo>
                    <a:lnTo>
                      <a:pt x="45" y="423"/>
                    </a:lnTo>
                    <a:lnTo>
                      <a:pt x="41" y="420"/>
                    </a:lnTo>
                    <a:lnTo>
                      <a:pt x="38" y="417"/>
                    </a:lnTo>
                    <a:lnTo>
                      <a:pt x="34" y="414"/>
                    </a:lnTo>
                    <a:lnTo>
                      <a:pt x="31" y="413"/>
                    </a:lnTo>
                    <a:lnTo>
                      <a:pt x="22" y="410"/>
                    </a:lnTo>
                    <a:lnTo>
                      <a:pt x="14" y="406"/>
                    </a:lnTo>
                    <a:lnTo>
                      <a:pt x="10" y="405"/>
                    </a:lnTo>
                    <a:lnTo>
                      <a:pt x="7" y="403"/>
                    </a:lnTo>
                    <a:lnTo>
                      <a:pt x="4" y="400"/>
                    </a:lnTo>
                    <a:lnTo>
                      <a:pt x="2" y="397"/>
                    </a:lnTo>
                    <a:lnTo>
                      <a:pt x="1" y="394"/>
                    </a:lnTo>
                    <a:lnTo>
                      <a:pt x="0" y="390"/>
                    </a:lnTo>
                    <a:lnTo>
                      <a:pt x="1" y="385"/>
                    </a:lnTo>
                    <a:lnTo>
                      <a:pt x="2" y="380"/>
                    </a:lnTo>
                    <a:lnTo>
                      <a:pt x="4" y="376"/>
                    </a:lnTo>
                    <a:lnTo>
                      <a:pt x="7" y="374"/>
                    </a:lnTo>
                    <a:lnTo>
                      <a:pt x="9" y="372"/>
                    </a:lnTo>
                    <a:lnTo>
                      <a:pt x="11" y="370"/>
                    </a:lnTo>
                    <a:lnTo>
                      <a:pt x="18" y="368"/>
                    </a:lnTo>
                    <a:lnTo>
                      <a:pt x="26" y="367"/>
                    </a:lnTo>
                    <a:lnTo>
                      <a:pt x="34" y="366"/>
                    </a:lnTo>
                    <a:lnTo>
                      <a:pt x="44" y="366"/>
                    </a:lnTo>
                    <a:lnTo>
                      <a:pt x="52" y="367"/>
                    </a:lnTo>
                    <a:lnTo>
                      <a:pt x="60" y="366"/>
                    </a:lnTo>
                    <a:lnTo>
                      <a:pt x="63" y="364"/>
                    </a:lnTo>
                    <a:lnTo>
                      <a:pt x="68" y="361"/>
                    </a:lnTo>
                    <a:lnTo>
                      <a:pt x="72" y="359"/>
                    </a:lnTo>
                    <a:lnTo>
                      <a:pt x="77" y="357"/>
                    </a:lnTo>
                    <a:lnTo>
                      <a:pt x="81" y="354"/>
                    </a:lnTo>
                    <a:lnTo>
                      <a:pt x="83" y="351"/>
                    </a:lnTo>
                    <a:lnTo>
                      <a:pt x="84" y="347"/>
                    </a:lnTo>
                    <a:lnTo>
                      <a:pt x="84" y="342"/>
                    </a:lnTo>
                    <a:lnTo>
                      <a:pt x="81" y="337"/>
                    </a:lnTo>
                    <a:lnTo>
                      <a:pt x="78" y="331"/>
                    </a:lnTo>
                    <a:lnTo>
                      <a:pt x="77" y="326"/>
                    </a:lnTo>
                    <a:lnTo>
                      <a:pt x="75" y="320"/>
                    </a:lnTo>
                    <a:lnTo>
                      <a:pt x="74" y="314"/>
                    </a:lnTo>
                    <a:lnTo>
                      <a:pt x="71" y="308"/>
                    </a:lnTo>
                    <a:lnTo>
                      <a:pt x="69" y="304"/>
                    </a:lnTo>
                    <a:lnTo>
                      <a:pt x="67" y="298"/>
                    </a:lnTo>
                    <a:lnTo>
                      <a:pt x="63" y="286"/>
                    </a:lnTo>
                    <a:lnTo>
                      <a:pt x="61" y="276"/>
                    </a:lnTo>
                    <a:lnTo>
                      <a:pt x="59" y="265"/>
                    </a:lnTo>
                    <a:lnTo>
                      <a:pt x="57" y="254"/>
                    </a:lnTo>
                    <a:lnTo>
                      <a:pt x="56" y="243"/>
                    </a:lnTo>
                    <a:lnTo>
                      <a:pt x="55" y="232"/>
                    </a:lnTo>
                    <a:lnTo>
                      <a:pt x="56" y="221"/>
                    </a:lnTo>
                    <a:lnTo>
                      <a:pt x="57" y="208"/>
                    </a:lnTo>
                    <a:lnTo>
                      <a:pt x="61" y="180"/>
                    </a:lnTo>
                    <a:lnTo>
                      <a:pt x="63" y="154"/>
                    </a:lnTo>
                    <a:lnTo>
                      <a:pt x="64" y="129"/>
                    </a:lnTo>
                    <a:lnTo>
                      <a:pt x="67" y="103"/>
                    </a:lnTo>
                    <a:lnTo>
                      <a:pt x="68" y="77"/>
                    </a:lnTo>
                    <a:lnTo>
                      <a:pt x="70" y="51"/>
                    </a:lnTo>
                    <a:lnTo>
                      <a:pt x="72" y="26"/>
                    </a:lnTo>
                    <a:lnTo>
                      <a:pt x="75" y="0"/>
                    </a:lnTo>
                    <a:lnTo>
                      <a:pt x="100" y="34"/>
                    </a:lnTo>
                    <a:lnTo>
                      <a:pt x="127" y="70"/>
                    </a:lnTo>
                    <a:lnTo>
                      <a:pt x="155" y="104"/>
                    </a:lnTo>
                    <a:lnTo>
                      <a:pt x="187" y="138"/>
                    </a:lnTo>
                    <a:lnTo>
                      <a:pt x="219" y="170"/>
                    </a:lnTo>
                    <a:lnTo>
                      <a:pt x="252" y="201"/>
                    </a:lnTo>
                    <a:lnTo>
                      <a:pt x="286" y="231"/>
                    </a:lnTo>
                    <a:lnTo>
                      <a:pt x="319" y="259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" name="Freeform 58"/>
              <p:cNvSpPr>
                <a:spLocks/>
              </p:cNvSpPr>
              <p:nvPr/>
            </p:nvSpPr>
            <p:spPr bwMode="auto">
              <a:xfrm>
                <a:off x="1416" y="2452"/>
                <a:ext cx="45" cy="17"/>
              </a:xfrm>
              <a:custGeom>
                <a:avLst/>
                <a:gdLst>
                  <a:gd name="T0" fmla="*/ 1 w 89"/>
                  <a:gd name="T1" fmla="*/ 0 h 36"/>
                  <a:gd name="T2" fmla="*/ 1 w 89"/>
                  <a:gd name="T3" fmla="*/ 0 h 36"/>
                  <a:gd name="T4" fmla="*/ 1 w 89"/>
                  <a:gd name="T5" fmla="*/ 0 h 36"/>
                  <a:gd name="T6" fmla="*/ 1 w 89"/>
                  <a:gd name="T7" fmla="*/ 0 h 36"/>
                  <a:gd name="T8" fmla="*/ 1 w 89"/>
                  <a:gd name="T9" fmla="*/ 0 h 36"/>
                  <a:gd name="T10" fmla="*/ 1 w 89"/>
                  <a:gd name="T11" fmla="*/ 0 h 36"/>
                  <a:gd name="T12" fmla="*/ 1 w 89"/>
                  <a:gd name="T13" fmla="*/ 0 h 36"/>
                  <a:gd name="T14" fmla="*/ 1 w 89"/>
                  <a:gd name="T15" fmla="*/ 0 h 36"/>
                  <a:gd name="T16" fmla="*/ 1 w 89"/>
                  <a:gd name="T17" fmla="*/ 0 h 36"/>
                  <a:gd name="T18" fmla="*/ 1 w 89"/>
                  <a:gd name="T19" fmla="*/ 0 h 36"/>
                  <a:gd name="T20" fmla="*/ 1 w 89"/>
                  <a:gd name="T21" fmla="*/ 0 h 36"/>
                  <a:gd name="T22" fmla="*/ 0 w 89"/>
                  <a:gd name="T23" fmla="*/ 0 h 36"/>
                  <a:gd name="T24" fmla="*/ 1 w 89"/>
                  <a:gd name="T25" fmla="*/ 0 h 36"/>
                  <a:gd name="T26" fmla="*/ 1 w 89"/>
                  <a:gd name="T27" fmla="*/ 0 h 36"/>
                  <a:gd name="T28" fmla="*/ 1 w 89"/>
                  <a:gd name="T29" fmla="*/ 0 h 36"/>
                  <a:gd name="T30" fmla="*/ 1 w 89"/>
                  <a:gd name="T31" fmla="*/ 0 h 36"/>
                  <a:gd name="T32" fmla="*/ 1 w 89"/>
                  <a:gd name="T33" fmla="*/ 0 h 36"/>
                  <a:gd name="T34" fmla="*/ 1 w 89"/>
                  <a:gd name="T35" fmla="*/ 0 h 36"/>
                  <a:gd name="T36" fmla="*/ 1 w 89"/>
                  <a:gd name="T37" fmla="*/ 0 h 36"/>
                  <a:gd name="T38" fmla="*/ 1 w 89"/>
                  <a:gd name="T39" fmla="*/ 0 h 36"/>
                  <a:gd name="T40" fmla="*/ 1 w 89"/>
                  <a:gd name="T41" fmla="*/ 0 h 36"/>
                  <a:gd name="T42" fmla="*/ 1 w 89"/>
                  <a:gd name="T43" fmla="*/ 0 h 36"/>
                  <a:gd name="T44" fmla="*/ 1 w 89"/>
                  <a:gd name="T45" fmla="*/ 0 h 36"/>
                  <a:gd name="T46" fmla="*/ 1 w 89"/>
                  <a:gd name="T47" fmla="*/ 0 h 36"/>
                  <a:gd name="T48" fmla="*/ 1 w 89"/>
                  <a:gd name="T49" fmla="*/ 0 h 36"/>
                  <a:gd name="T50" fmla="*/ 1 w 89"/>
                  <a:gd name="T51" fmla="*/ 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9"/>
                  <a:gd name="T79" fmla="*/ 0 h 36"/>
                  <a:gd name="T80" fmla="*/ 89 w 89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9" h="36">
                    <a:moveTo>
                      <a:pt x="89" y="26"/>
                    </a:moveTo>
                    <a:lnTo>
                      <a:pt x="85" y="36"/>
                    </a:lnTo>
                    <a:lnTo>
                      <a:pt x="74" y="36"/>
                    </a:lnTo>
                    <a:lnTo>
                      <a:pt x="64" y="36"/>
                    </a:lnTo>
                    <a:lnTo>
                      <a:pt x="53" y="36"/>
                    </a:lnTo>
                    <a:lnTo>
                      <a:pt x="43" y="35"/>
                    </a:lnTo>
                    <a:lnTo>
                      <a:pt x="34" y="33"/>
                    </a:lnTo>
                    <a:lnTo>
                      <a:pt x="23" y="32"/>
                    </a:lnTo>
                    <a:lnTo>
                      <a:pt x="13" y="30"/>
                    </a:lnTo>
                    <a:lnTo>
                      <a:pt x="3" y="26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7" y="9"/>
                    </a:lnTo>
                    <a:lnTo>
                      <a:pt x="37" y="12"/>
                    </a:lnTo>
                    <a:lnTo>
                      <a:pt x="48" y="15"/>
                    </a:lnTo>
                    <a:lnTo>
                      <a:pt x="58" y="17"/>
                    </a:lnTo>
                    <a:lnTo>
                      <a:pt x="68" y="20"/>
                    </a:lnTo>
                    <a:lnTo>
                      <a:pt x="79" y="23"/>
                    </a:lnTo>
                    <a:lnTo>
                      <a:pt x="89" y="26"/>
                    </a:lnTo>
                    <a:close/>
                  </a:path>
                </a:pathLst>
              </a:custGeom>
              <a:solidFill>
                <a:srgbClr val="59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" name="Freeform 59"/>
              <p:cNvSpPr>
                <a:spLocks/>
              </p:cNvSpPr>
              <p:nvPr/>
            </p:nvSpPr>
            <p:spPr bwMode="auto">
              <a:xfrm>
                <a:off x="1331" y="2466"/>
                <a:ext cx="239" cy="322"/>
              </a:xfrm>
              <a:custGeom>
                <a:avLst/>
                <a:gdLst>
                  <a:gd name="T0" fmla="*/ 1 w 478"/>
                  <a:gd name="T1" fmla="*/ 0 h 645"/>
                  <a:gd name="T2" fmla="*/ 1 w 478"/>
                  <a:gd name="T3" fmla="*/ 0 h 645"/>
                  <a:gd name="T4" fmla="*/ 1 w 478"/>
                  <a:gd name="T5" fmla="*/ 0 h 645"/>
                  <a:gd name="T6" fmla="*/ 1 w 478"/>
                  <a:gd name="T7" fmla="*/ 0 h 645"/>
                  <a:gd name="T8" fmla="*/ 1 w 478"/>
                  <a:gd name="T9" fmla="*/ 0 h 645"/>
                  <a:gd name="T10" fmla="*/ 1 w 478"/>
                  <a:gd name="T11" fmla="*/ 0 h 645"/>
                  <a:gd name="T12" fmla="*/ 1 w 478"/>
                  <a:gd name="T13" fmla="*/ 0 h 645"/>
                  <a:gd name="T14" fmla="*/ 1 w 478"/>
                  <a:gd name="T15" fmla="*/ 0 h 645"/>
                  <a:gd name="T16" fmla="*/ 1 w 478"/>
                  <a:gd name="T17" fmla="*/ 0 h 645"/>
                  <a:gd name="T18" fmla="*/ 1 w 478"/>
                  <a:gd name="T19" fmla="*/ 0 h 645"/>
                  <a:gd name="T20" fmla="*/ 1 w 478"/>
                  <a:gd name="T21" fmla="*/ 0 h 645"/>
                  <a:gd name="T22" fmla="*/ 1 w 478"/>
                  <a:gd name="T23" fmla="*/ 0 h 645"/>
                  <a:gd name="T24" fmla="*/ 1 w 478"/>
                  <a:gd name="T25" fmla="*/ 0 h 645"/>
                  <a:gd name="T26" fmla="*/ 1 w 478"/>
                  <a:gd name="T27" fmla="*/ 0 h 645"/>
                  <a:gd name="T28" fmla="*/ 1 w 478"/>
                  <a:gd name="T29" fmla="*/ 0 h 645"/>
                  <a:gd name="T30" fmla="*/ 1 w 478"/>
                  <a:gd name="T31" fmla="*/ 0 h 645"/>
                  <a:gd name="T32" fmla="*/ 1 w 478"/>
                  <a:gd name="T33" fmla="*/ 0 h 645"/>
                  <a:gd name="T34" fmla="*/ 1 w 478"/>
                  <a:gd name="T35" fmla="*/ 0 h 645"/>
                  <a:gd name="T36" fmla="*/ 1 w 478"/>
                  <a:gd name="T37" fmla="*/ 0 h 645"/>
                  <a:gd name="T38" fmla="*/ 1 w 478"/>
                  <a:gd name="T39" fmla="*/ 0 h 645"/>
                  <a:gd name="T40" fmla="*/ 1 w 478"/>
                  <a:gd name="T41" fmla="*/ 0 h 645"/>
                  <a:gd name="T42" fmla="*/ 1 w 478"/>
                  <a:gd name="T43" fmla="*/ 0 h 645"/>
                  <a:gd name="T44" fmla="*/ 1 w 478"/>
                  <a:gd name="T45" fmla="*/ 0 h 645"/>
                  <a:gd name="T46" fmla="*/ 1 w 478"/>
                  <a:gd name="T47" fmla="*/ 0 h 645"/>
                  <a:gd name="T48" fmla="*/ 1 w 478"/>
                  <a:gd name="T49" fmla="*/ 0 h 645"/>
                  <a:gd name="T50" fmla="*/ 1 w 478"/>
                  <a:gd name="T51" fmla="*/ 0 h 645"/>
                  <a:gd name="T52" fmla="*/ 1 w 478"/>
                  <a:gd name="T53" fmla="*/ 0 h 645"/>
                  <a:gd name="T54" fmla="*/ 1 w 478"/>
                  <a:gd name="T55" fmla="*/ 0 h 645"/>
                  <a:gd name="T56" fmla="*/ 1 w 478"/>
                  <a:gd name="T57" fmla="*/ 0 h 645"/>
                  <a:gd name="T58" fmla="*/ 1 w 478"/>
                  <a:gd name="T59" fmla="*/ 0 h 645"/>
                  <a:gd name="T60" fmla="*/ 1 w 478"/>
                  <a:gd name="T61" fmla="*/ 0 h 645"/>
                  <a:gd name="T62" fmla="*/ 1 w 478"/>
                  <a:gd name="T63" fmla="*/ 0 h 645"/>
                  <a:gd name="T64" fmla="*/ 1 w 478"/>
                  <a:gd name="T65" fmla="*/ 0 h 645"/>
                  <a:gd name="T66" fmla="*/ 1 w 478"/>
                  <a:gd name="T67" fmla="*/ 0 h 645"/>
                  <a:gd name="T68" fmla="*/ 1 w 478"/>
                  <a:gd name="T69" fmla="*/ 0 h 645"/>
                  <a:gd name="T70" fmla="*/ 1 w 478"/>
                  <a:gd name="T71" fmla="*/ 0 h 645"/>
                  <a:gd name="T72" fmla="*/ 1 w 478"/>
                  <a:gd name="T73" fmla="*/ 0 h 645"/>
                  <a:gd name="T74" fmla="*/ 0 w 478"/>
                  <a:gd name="T75" fmla="*/ 0 h 645"/>
                  <a:gd name="T76" fmla="*/ 1 w 478"/>
                  <a:gd name="T77" fmla="*/ 0 h 645"/>
                  <a:gd name="T78" fmla="*/ 1 w 478"/>
                  <a:gd name="T79" fmla="*/ 0 h 645"/>
                  <a:gd name="T80" fmla="*/ 1 w 478"/>
                  <a:gd name="T81" fmla="*/ 0 h 645"/>
                  <a:gd name="T82" fmla="*/ 1 w 478"/>
                  <a:gd name="T83" fmla="*/ 0 h 645"/>
                  <a:gd name="T84" fmla="*/ 1 w 478"/>
                  <a:gd name="T85" fmla="*/ 0 h 645"/>
                  <a:gd name="T86" fmla="*/ 1 w 478"/>
                  <a:gd name="T87" fmla="*/ 0 h 645"/>
                  <a:gd name="T88" fmla="*/ 1 w 478"/>
                  <a:gd name="T89" fmla="*/ 0 h 645"/>
                  <a:gd name="T90" fmla="*/ 1 w 478"/>
                  <a:gd name="T91" fmla="*/ 0 h 645"/>
                  <a:gd name="T92" fmla="*/ 1 w 478"/>
                  <a:gd name="T93" fmla="*/ 0 h 645"/>
                  <a:gd name="T94" fmla="*/ 1 w 478"/>
                  <a:gd name="T95" fmla="*/ 0 h 645"/>
                  <a:gd name="T96" fmla="*/ 1 w 478"/>
                  <a:gd name="T97" fmla="*/ 0 h 645"/>
                  <a:gd name="T98" fmla="*/ 1 w 478"/>
                  <a:gd name="T99" fmla="*/ 0 h 645"/>
                  <a:gd name="T100" fmla="*/ 1 w 478"/>
                  <a:gd name="T101" fmla="*/ 0 h 645"/>
                  <a:gd name="T102" fmla="*/ 1 w 478"/>
                  <a:gd name="T103" fmla="*/ 0 h 645"/>
                  <a:gd name="T104" fmla="*/ 1 w 478"/>
                  <a:gd name="T105" fmla="*/ 0 h 645"/>
                  <a:gd name="T106" fmla="*/ 1 w 478"/>
                  <a:gd name="T107" fmla="*/ 0 h 645"/>
                  <a:gd name="T108" fmla="*/ 1 w 478"/>
                  <a:gd name="T109" fmla="*/ 0 h 645"/>
                  <a:gd name="T110" fmla="*/ 1 w 478"/>
                  <a:gd name="T111" fmla="*/ 0 h 645"/>
                  <a:gd name="T112" fmla="*/ 1 w 478"/>
                  <a:gd name="T113" fmla="*/ 0 h 6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8"/>
                  <a:gd name="T172" fmla="*/ 0 h 645"/>
                  <a:gd name="T173" fmla="*/ 478 w 478"/>
                  <a:gd name="T174" fmla="*/ 645 h 6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8" h="645">
                    <a:moveTo>
                      <a:pt x="384" y="2"/>
                    </a:moveTo>
                    <a:lnTo>
                      <a:pt x="386" y="9"/>
                    </a:lnTo>
                    <a:lnTo>
                      <a:pt x="386" y="15"/>
                    </a:lnTo>
                    <a:lnTo>
                      <a:pt x="387" y="23"/>
                    </a:lnTo>
                    <a:lnTo>
                      <a:pt x="387" y="29"/>
                    </a:lnTo>
                    <a:lnTo>
                      <a:pt x="388" y="36"/>
                    </a:lnTo>
                    <a:lnTo>
                      <a:pt x="392" y="41"/>
                    </a:lnTo>
                    <a:lnTo>
                      <a:pt x="395" y="46"/>
                    </a:lnTo>
                    <a:lnTo>
                      <a:pt x="402" y="50"/>
                    </a:lnTo>
                    <a:lnTo>
                      <a:pt x="415" y="55"/>
                    </a:lnTo>
                    <a:lnTo>
                      <a:pt x="426" y="61"/>
                    </a:lnTo>
                    <a:lnTo>
                      <a:pt x="436" y="68"/>
                    </a:lnTo>
                    <a:lnTo>
                      <a:pt x="444" y="76"/>
                    </a:lnTo>
                    <a:lnTo>
                      <a:pt x="450" y="85"/>
                    </a:lnTo>
                    <a:lnTo>
                      <a:pt x="456" y="95"/>
                    </a:lnTo>
                    <a:lnTo>
                      <a:pt x="462" y="106"/>
                    </a:lnTo>
                    <a:lnTo>
                      <a:pt x="465" y="117"/>
                    </a:lnTo>
                    <a:lnTo>
                      <a:pt x="471" y="142"/>
                    </a:lnTo>
                    <a:lnTo>
                      <a:pt x="474" y="167"/>
                    </a:lnTo>
                    <a:lnTo>
                      <a:pt x="476" y="192"/>
                    </a:lnTo>
                    <a:lnTo>
                      <a:pt x="478" y="218"/>
                    </a:lnTo>
                    <a:lnTo>
                      <a:pt x="475" y="238"/>
                    </a:lnTo>
                    <a:lnTo>
                      <a:pt x="471" y="258"/>
                    </a:lnTo>
                    <a:lnTo>
                      <a:pt x="465" y="279"/>
                    </a:lnTo>
                    <a:lnTo>
                      <a:pt x="460" y="298"/>
                    </a:lnTo>
                    <a:lnTo>
                      <a:pt x="454" y="318"/>
                    </a:lnTo>
                    <a:lnTo>
                      <a:pt x="448" y="337"/>
                    </a:lnTo>
                    <a:lnTo>
                      <a:pt x="442" y="358"/>
                    </a:lnTo>
                    <a:lnTo>
                      <a:pt x="437" y="378"/>
                    </a:lnTo>
                    <a:lnTo>
                      <a:pt x="429" y="392"/>
                    </a:lnTo>
                    <a:lnTo>
                      <a:pt x="421" y="405"/>
                    </a:lnTo>
                    <a:lnTo>
                      <a:pt x="412" y="419"/>
                    </a:lnTo>
                    <a:lnTo>
                      <a:pt x="404" y="434"/>
                    </a:lnTo>
                    <a:lnTo>
                      <a:pt x="396" y="448"/>
                    </a:lnTo>
                    <a:lnTo>
                      <a:pt x="386" y="462"/>
                    </a:lnTo>
                    <a:lnTo>
                      <a:pt x="376" y="474"/>
                    </a:lnTo>
                    <a:lnTo>
                      <a:pt x="363" y="487"/>
                    </a:lnTo>
                    <a:lnTo>
                      <a:pt x="361" y="491"/>
                    </a:lnTo>
                    <a:lnTo>
                      <a:pt x="359" y="493"/>
                    </a:lnTo>
                    <a:lnTo>
                      <a:pt x="361" y="496"/>
                    </a:lnTo>
                    <a:lnTo>
                      <a:pt x="362" y="499"/>
                    </a:lnTo>
                    <a:lnTo>
                      <a:pt x="363" y="501"/>
                    </a:lnTo>
                    <a:lnTo>
                      <a:pt x="365" y="504"/>
                    </a:lnTo>
                    <a:lnTo>
                      <a:pt x="367" y="507"/>
                    </a:lnTo>
                    <a:lnTo>
                      <a:pt x="369" y="509"/>
                    </a:lnTo>
                    <a:lnTo>
                      <a:pt x="373" y="509"/>
                    </a:lnTo>
                    <a:lnTo>
                      <a:pt x="371" y="518"/>
                    </a:lnTo>
                    <a:lnTo>
                      <a:pt x="365" y="526"/>
                    </a:lnTo>
                    <a:lnTo>
                      <a:pt x="359" y="534"/>
                    </a:lnTo>
                    <a:lnTo>
                      <a:pt x="353" y="541"/>
                    </a:lnTo>
                    <a:lnTo>
                      <a:pt x="344" y="547"/>
                    </a:lnTo>
                    <a:lnTo>
                      <a:pt x="336" y="553"/>
                    </a:lnTo>
                    <a:lnTo>
                      <a:pt x="328" y="559"/>
                    </a:lnTo>
                    <a:lnTo>
                      <a:pt x="320" y="564"/>
                    </a:lnTo>
                    <a:lnTo>
                      <a:pt x="312" y="565"/>
                    </a:lnTo>
                    <a:lnTo>
                      <a:pt x="305" y="565"/>
                    </a:lnTo>
                    <a:lnTo>
                      <a:pt x="297" y="564"/>
                    </a:lnTo>
                    <a:lnTo>
                      <a:pt x="290" y="563"/>
                    </a:lnTo>
                    <a:lnTo>
                      <a:pt x="276" y="557"/>
                    </a:lnTo>
                    <a:lnTo>
                      <a:pt x="263" y="551"/>
                    </a:lnTo>
                    <a:lnTo>
                      <a:pt x="250" y="541"/>
                    </a:lnTo>
                    <a:lnTo>
                      <a:pt x="238" y="531"/>
                    </a:lnTo>
                    <a:lnTo>
                      <a:pt x="227" y="522"/>
                    </a:lnTo>
                    <a:lnTo>
                      <a:pt x="215" y="511"/>
                    </a:lnTo>
                    <a:lnTo>
                      <a:pt x="210" y="511"/>
                    </a:lnTo>
                    <a:lnTo>
                      <a:pt x="205" y="511"/>
                    </a:lnTo>
                    <a:lnTo>
                      <a:pt x="200" y="512"/>
                    </a:lnTo>
                    <a:lnTo>
                      <a:pt x="197" y="514"/>
                    </a:lnTo>
                    <a:lnTo>
                      <a:pt x="192" y="515"/>
                    </a:lnTo>
                    <a:lnTo>
                      <a:pt x="188" y="517"/>
                    </a:lnTo>
                    <a:lnTo>
                      <a:pt x="184" y="518"/>
                    </a:lnTo>
                    <a:lnTo>
                      <a:pt x="180" y="521"/>
                    </a:lnTo>
                    <a:lnTo>
                      <a:pt x="176" y="527"/>
                    </a:lnTo>
                    <a:lnTo>
                      <a:pt x="174" y="536"/>
                    </a:lnTo>
                    <a:lnTo>
                      <a:pt x="172" y="544"/>
                    </a:lnTo>
                    <a:lnTo>
                      <a:pt x="172" y="552"/>
                    </a:lnTo>
                    <a:lnTo>
                      <a:pt x="172" y="568"/>
                    </a:lnTo>
                    <a:lnTo>
                      <a:pt x="172" y="584"/>
                    </a:lnTo>
                    <a:lnTo>
                      <a:pt x="173" y="600"/>
                    </a:lnTo>
                    <a:lnTo>
                      <a:pt x="172" y="616"/>
                    </a:lnTo>
                    <a:lnTo>
                      <a:pt x="170" y="623"/>
                    </a:lnTo>
                    <a:lnTo>
                      <a:pt x="168" y="631"/>
                    </a:lnTo>
                    <a:lnTo>
                      <a:pt x="165" y="638"/>
                    </a:lnTo>
                    <a:lnTo>
                      <a:pt x="160" y="645"/>
                    </a:lnTo>
                    <a:lnTo>
                      <a:pt x="154" y="645"/>
                    </a:lnTo>
                    <a:lnTo>
                      <a:pt x="150" y="644"/>
                    </a:lnTo>
                    <a:lnTo>
                      <a:pt x="145" y="642"/>
                    </a:lnTo>
                    <a:lnTo>
                      <a:pt x="142" y="639"/>
                    </a:lnTo>
                    <a:lnTo>
                      <a:pt x="135" y="633"/>
                    </a:lnTo>
                    <a:lnTo>
                      <a:pt x="130" y="627"/>
                    </a:lnTo>
                    <a:lnTo>
                      <a:pt x="125" y="618"/>
                    </a:lnTo>
                    <a:lnTo>
                      <a:pt x="120" y="609"/>
                    </a:lnTo>
                    <a:lnTo>
                      <a:pt x="114" y="602"/>
                    </a:lnTo>
                    <a:lnTo>
                      <a:pt x="107" y="594"/>
                    </a:lnTo>
                    <a:lnTo>
                      <a:pt x="105" y="584"/>
                    </a:lnTo>
                    <a:lnTo>
                      <a:pt x="104" y="574"/>
                    </a:lnTo>
                    <a:lnTo>
                      <a:pt x="104" y="563"/>
                    </a:lnTo>
                    <a:lnTo>
                      <a:pt x="105" y="553"/>
                    </a:lnTo>
                    <a:lnTo>
                      <a:pt x="106" y="542"/>
                    </a:lnTo>
                    <a:lnTo>
                      <a:pt x="108" y="532"/>
                    </a:lnTo>
                    <a:lnTo>
                      <a:pt x="112" y="522"/>
                    </a:lnTo>
                    <a:lnTo>
                      <a:pt x="114" y="511"/>
                    </a:lnTo>
                    <a:lnTo>
                      <a:pt x="118" y="507"/>
                    </a:lnTo>
                    <a:lnTo>
                      <a:pt x="122" y="500"/>
                    </a:lnTo>
                    <a:lnTo>
                      <a:pt x="127" y="494"/>
                    </a:lnTo>
                    <a:lnTo>
                      <a:pt x="131" y="487"/>
                    </a:lnTo>
                    <a:lnTo>
                      <a:pt x="136" y="481"/>
                    </a:lnTo>
                    <a:lnTo>
                      <a:pt x="140" y="476"/>
                    </a:lnTo>
                    <a:lnTo>
                      <a:pt x="146" y="472"/>
                    </a:lnTo>
                    <a:lnTo>
                      <a:pt x="153" y="470"/>
                    </a:lnTo>
                    <a:lnTo>
                      <a:pt x="154" y="468"/>
                    </a:lnTo>
                    <a:lnTo>
                      <a:pt x="154" y="466"/>
                    </a:lnTo>
                    <a:lnTo>
                      <a:pt x="153" y="465"/>
                    </a:lnTo>
                    <a:lnTo>
                      <a:pt x="152" y="464"/>
                    </a:lnTo>
                    <a:lnTo>
                      <a:pt x="151" y="463"/>
                    </a:lnTo>
                    <a:lnTo>
                      <a:pt x="150" y="462"/>
                    </a:lnTo>
                    <a:lnTo>
                      <a:pt x="148" y="461"/>
                    </a:lnTo>
                    <a:lnTo>
                      <a:pt x="147" y="458"/>
                    </a:lnTo>
                    <a:lnTo>
                      <a:pt x="142" y="459"/>
                    </a:lnTo>
                    <a:lnTo>
                      <a:pt x="136" y="461"/>
                    </a:lnTo>
                    <a:lnTo>
                      <a:pt x="131" y="463"/>
                    </a:lnTo>
                    <a:lnTo>
                      <a:pt x="127" y="465"/>
                    </a:lnTo>
                    <a:lnTo>
                      <a:pt x="118" y="471"/>
                    </a:lnTo>
                    <a:lnTo>
                      <a:pt x="113" y="479"/>
                    </a:lnTo>
                    <a:lnTo>
                      <a:pt x="107" y="488"/>
                    </a:lnTo>
                    <a:lnTo>
                      <a:pt x="102" y="498"/>
                    </a:lnTo>
                    <a:lnTo>
                      <a:pt x="97" y="507"/>
                    </a:lnTo>
                    <a:lnTo>
                      <a:pt x="92" y="516"/>
                    </a:lnTo>
                    <a:lnTo>
                      <a:pt x="86" y="523"/>
                    </a:lnTo>
                    <a:lnTo>
                      <a:pt x="82" y="530"/>
                    </a:lnTo>
                    <a:lnTo>
                      <a:pt x="78" y="538"/>
                    </a:lnTo>
                    <a:lnTo>
                      <a:pt x="76" y="546"/>
                    </a:lnTo>
                    <a:lnTo>
                      <a:pt x="74" y="554"/>
                    </a:lnTo>
                    <a:lnTo>
                      <a:pt x="72" y="562"/>
                    </a:lnTo>
                    <a:lnTo>
                      <a:pt x="71" y="571"/>
                    </a:lnTo>
                    <a:lnTo>
                      <a:pt x="70" y="579"/>
                    </a:lnTo>
                    <a:lnTo>
                      <a:pt x="67" y="570"/>
                    </a:lnTo>
                    <a:lnTo>
                      <a:pt x="64" y="561"/>
                    </a:lnTo>
                    <a:lnTo>
                      <a:pt x="63" y="551"/>
                    </a:lnTo>
                    <a:lnTo>
                      <a:pt x="63" y="540"/>
                    </a:lnTo>
                    <a:lnTo>
                      <a:pt x="63" y="530"/>
                    </a:lnTo>
                    <a:lnTo>
                      <a:pt x="64" y="519"/>
                    </a:lnTo>
                    <a:lnTo>
                      <a:pt x="64" y="509"/>
                    </a:lnTo>
                    <a:lnTo>
                      <a:pt x="65" y="501"/>
                    </a:lnTo>
                    <a:lnTo>
                      <a:pt x="70" y="489"/>
                    </a:lnTo>
                    <a:lnTo>
                      <a:pt x="76" y="478"/>
                    </a:lnTo>
                    <a:lnTo>
                      <a:pt x="82" y="468"/>
                    </a:lnTo>
                    <a:lnTo>
                      <a:pt x="89" y="456"/>
                    </a:lnTo>
                    <a:lnTo>
                      <a:pt x="95" y="447"/>
                    </a:lnTo>
                    <a:lnTo>
                      <a:pt x="105" y="438"/>
                    </a:lnTo>
                    <a:lnTo>
                      <a:pt x="109" y="434"/>
                    </a:lnTo>
                    <a:lnTo>
                      <a:pt x="114" y="431"/>
                    </a:lnTo>
                    <a:lnTo>
                      <a:pt x="120" y="428"/>
                    </a:lnTo>
                    <a:lnTo>
                      <a:pt x="125" y="426"/>
                    </a:lnTo>
                    <a:lnTo>
                      <a:pt x="125" y="424"/>
                    </a:lnTo>
                    <a:lnTo>
                      <a:pt x="125" y="423"/>
                    </a:lnTo>
                    <a:lnTo>
                      <a:pt x="124" y="421"/>
                    </a:lnTo>
                    <a:lnTo>
                      <a:pt x="123" y="420"/>
                    </a:lnTo>
                    <a:lnTo>
                      <a:pt x="122" y="419"/>
                    </a:lnTo>
                    <a:lnTo>
                      <a:pt x="122" y="418"/>
                    </a:lnTo>
                    <a:lnTo>
                      <a:pt x="121" y="417"/>
                    </a:lnTo>
                    <a:lnTo>
                      <a:pt x="113" y="418"/>
                    </a:lnTo>
                    <a:lnTo>
                      <a:pt x="106" y="419"/>
                    </a:lnTo>
                    <a:lnTo>
                      <a:pt x="99" y="421"/>
                    </a:lnTo>
                    <a:lnTo>
                      <a:pt x="93" y="426"/>
                    </a:lnTo>
                    <a:lnTo>
                      <a:pt x="89" y="430"/>
                    </a:lnTo>
                    <a:lnTo>
                      <a:pt x="83" y="434"/>
                    </a:lnTo>
                    <a:lnTo>
                      <a:pt x="79" y="440"/>
                    </a:lnTo>
                    <a:lnTo>
                      <a:pt x="75" y="446"/>
                    </a:lnTo>
                    <a:lnTo>
                      <a:pt x="68" y="458"/>
                    </a:lnTo>
                    <a:lnTo>
                      <a:pt x="62" y="472"/>
                    </a:lnTo>
                    <a:lnTo>
                      <a:pt x="55" y="485"/>
                    </a:lnTo>
                    <a:lnTo>
                      <a:pt x="48" y="496"/>
                    </a:lnTo>
                    <a:lnTo>
                      <a:pt x="45" y="503"/>
                    </a:lnTo>
                    <a:lnTo>
                      <a:pt x="42" y="510"/>
                    </a:lnTo>
                    <a:lnTo>
                      <a:pt x="41" y="518"/>
                    </a:lnTo>
                    <a:lnTo>
                      <a:pt x="40" y="526"/>
                    </a:lnTo>
                    <a:lnTo>
                      <a:pt x="39" y="534"/>
                    </a:lnTo>
                    <a:lnTo>
                      <a:pt x="39" y="542"/>
                    </a:lnTo>
                    <a:lnTo>
                      <a:pt x="39" y="552"/>
                    </a:lnTo>
                    <a:lnTo>
                      <a:pt x="39" y="560"/>
                    </a:lnTo>
                    <a:lnTo>
                      <a:pt x="33" y="552"/>
                    </a:lnTo>
                    <a:lnTo>
                      <a:pt x="26" y="545"/>
                    </a:lnTo>
                    <a:lnTo>
                      <a:pt x="19" y="538"/>
                    </a:lnTo>
                    <a:lnTo>
                      <a:pt x="14" y="530"/>
                    </a:lnTo>
                    <a:lnTo>
                      <a:pt x="8" y="523"/>
                    </a:lnTo>
                    <a:lnTo>
                      <a:pt x="3" y="515"/>
                    </a:lnTo>
                    <a:lnTo>
                      <a:pt x="1" y="507"/>
                    </a:lnTo>
                    <a:lnTo>
                      <a:pt x="0" y="496"/>
                    </a:lnTo>
                    <a:lnTo>
                      <a:pt x="0" y="488"/>
                    </a:lnTo>
                    <a:lnTo>
                      <a:pt x="1" y="480"/>
                    </a:lnTo>
                    <a:lnTo>
                      <a:pt x="3" y="473"/>
                    </a:lnTo>
                    <a:lnTo>
                      <a:pt x="6" y="465"/>
                    </a:lnTo>
                    <a:lnTo>
                      <a:pt x="11" y="451"/>
                    </a:lnTo>
                    <a:lnTo>
                      <a:pt x="18" y="439"/>
                    </a:lnTo>
                    <a:lnTo>
                      <a:pt x="26" y="425"/>
                    </a:lnTo>
                    <a:lnTo>
                      <a:pt x="34" y="412"/>
                    </a:lnTo>
                    <a:lnTo>
                      <a:pt x="42" y="400"/>
                    </a:lnTo>
                    <a:lnTo>
                      <a:pt x="50" y="386"/>
                    </a:lnTo>
                    <a:lnTo>
                      <a:pt x="63" y="379"/>
                    </a:lnTo>
                    <a:lnTo>
                      <a:pt x="77" y="371"/>
                    </a:lnTo>
                    <a:lnTo>
                      <a:pt x="91" y="364"/>
                    </a:lnTo>
                    <a:lnTo>
                      <a:pt x="106" y="359"/>
                    </a:lnTo>
                    <a:lnTo>
                      <a:pt x="113" y="357"/>
                    </a:lnTo>
                    <a:lnTo>
                      <a:pt x="121" y="356"/>
                    </a:lnTo>
                    <a:lnTo>
                      <a:pt x="129" y="356"/>
                    </a:lnTo>
                    <a:lnTo>
                      <a:pt x="136" y="356"/>
                    </a:lnTo>
                    <a:lnTo>
                      <a:pt x="143" y="357"/>
                    </a:lnTo>
                    <a:lnTo>
                      <a:pt x="151" y="359"/>
                    </a:lnTo>
                    <a:lnTo>
                      <a:pt x="158" y="364"/>
                    </a:lnTo>
                    <a:lnTo>
                      <a:pt x="165" y="368"/>
                    </a:lnTo>
                    <a:lnTo>
                      <a:pt x="175" y="375"/>
                    </a:lnTo>
                    <a:lnTo>
                      <a:pt x="187" y="382"/>
                    </a:lnTo>
                    <a:lnTo>
                      <a:pt x="197" y="389"/>
                    </a:lnTo>
                    <a:lnTo>
                      <a:pt x="208" y="397"/>
                    </a:lnTo>
                    <a:lnTo>
                      <a:pt x="219" y="405"/>
                    </a:lnTo>
                    <a:lnTo>
                      <a:pt x="228" y="415"/>
                    </a:lnTo>
                    <a:lnTo>
                      <a:pt x="237" y="423"/>
                    </a:lnTo>
                    <a:lnTo>
                      <a:pt x="245" y="432"/>
                    </a:lnTo>
                    <a:lnTo>
                      <a:pt x="249" y="434"/>
                    </a:lnTo>
                    <a:lnTo>
                      <a:pt x="253" y="435"/>
                    </a:lnTo>
                    <a:lnTo>
                      <a:pt x="257" y="438"/>
                    </a:lnTo>
                    <a:lnTo>
                      <a:pt x="261" y="439"/>
                    </a:lnTo>
                    <a:lnTo>
                      <a:pt x="265" y="439"/>
                    </a:lnTo>
                    <a:lnTo>
                      <a:pt x="270" y="439"/>
                    </a:lnTo>
                    <a:lnTo>
                      <a:pt x="273" y="438"/>
                    </a:lnTo>
                    <a:lnTo>
                      <a:pt x="276" y="435"/>
                    </a:lnTo>
                    <a:lnTo>
                      <a:pt x="296" y="435"/>
                    </a:lnTo>
                    <a:lnTo>
                      <a:pt x="294" y="421"/>
                    </a:lnTo>
                    <a:lnTo>
                      <a:pt x="293" y="409"/>
                    </a:lnTo>
                    <a:lnTo>
                      <a:pt x="291" y="396"/>
                    </a:lnTo>
                    <a:lnTo>
                      <a:pt x="291" y="383"/>
                    </a:lnTo>
                    <a:lnTo>
                      <a:pt x="291" y="371"/>
                    </a:lnTo>
                    <a:lnTo>
                      <a:pt x="293" y="358"/>
                    </a:lnTo>
                    <a:lnTo>
                      <a:pt x="293" y="344"/>
                    </a:lnTo>
                    <a:lnTo>
                      <a:pt x="291" y="329"/>
                    </a:lnTo>
                    <a:lnTo>
                      <a:pt x="294" y="322"/>
                    </a:lnTo>
                    <a:lnTo>
                      <a:pt x="296" y="315"/>
                    </a:lnTo>
                    <a:lnTo>
                      <a:pt x="296" y="309"/>
                    </a:lnTo>
                    <a:lnTo>
                      <a:pt x="296" y="303"/>
                    </a:lnTo>
                    <a:lnTo>
                      <a:pt x="296" y="296"/>
                    </a:lnTo>
                    <a:lnTo>
                      <a:pt x="295" y="289"/>
                    </a:lnTo>
                    <a:lnTo>
                      <a:pt x="295" y="283"/>
                    </a:lnTo>
                    <a:lnTo>
                      <a:pt x="294" y="276"/>
                    </a:lnTo>
                    <a:lnTo>
                      <a:pt x="293" y="268"/>
                    </a:lnTo>
                    <a:lnTo>
                      <a:pt x="293" y="260"/>
                    </a:lnTo>
                    <a:lnTo>
                      <a:pt x="291" y="251"/>
                    </a:lnTo>
                    <a:lnTo>
                      <a:pt x="293" y="243"/>
                    </a:lnTo>
                    <a:lnTo>
                      <a:pt x="293" y="234"/>
                    </a:lnTo>
                    <a:lnTo>
                      <a:pt x="291" y="224"/>
                    </a:lnTo>
                    <a:lnTo>
                      <a:pt x="291" y="215"/>
                    </a:lnTo>
                    <a:lnTo>
                      <a:pt x="290" y="206"/>
                    </a:lnTo>
                    <a:lnTo>
                      <a:pt x="290" y="190"/>
                    </a:lnTo>
                    <a:lnTo>
                      <a:pt x="289" y="173"/>
                    </a:lnTo>
                    <a:lnTo>
                      <a:pt x="287" y="155"/>
                    </a:lnTo>
                    <a:lnTo>
                      <a:pt x="284" y="139"/>
                    </a:lnTo>
                    <a:lnTo>
                      <a:pt x="282" y="122"/>
                    </a:lnTo>
                    <a:lnTo>
                      <a:pt x="280" y="106"/>
                    </a:lnTo>
                    <a:lnTo>
                      <a:pt x="278" y="90"/>
                    </a:lnTo>
                    <a:lnTo>
                      <a:pt x="276" y="75"/>
                    </a:lnTo>
                    <a:lnTo>
                      <a:pt x="274" y="68"/>
                    </a:lnTo>
                    <a:lnTo>
                      <a:pt x="272" y="61"/>
                    </a:lnTo>
                    <a:lnTo>
                      <a:pt x="270" y="53"/>
                    </a:lnTo>
                    <a:lnTo>
                      <a:pt x="268" y="45"/>
                    </a:lnTo>
                    <a:lnTo>
                      <a:pt x="267" y="38"/>
                    </a:lnTo>
                    <a:lnTo>
                      <a:pt x="268" y="30"/>
                    </a:lnTo>
                    <a:lnTo>
                      <a:pt x="272" y="24"/>
                    </a:lnTo>
                    <a:lnTo>
                      <a:pt x="276" y="17"/>
                    </a:lnTo>
                    <a:lnTo>
                      <a:pt x="279" y="16"/>
                    </a:lnTo>
                    <a:lnTo>
                      <a:pt x="282" y="14"/>
                    </a:lnTo>
                    <a:lnTo>
                      <a:pt x="284" y="12"/>
                    </a:lnTo>
                    <a:lnTo>
                      <a:pt x="287" y="10"/>
                    </a:lnTo>
                    <a:lnTo>
                      <a:pt x="289" y="8"/>
                    </a:lnTo>
                    <a:lnTo>
                      <a:pt x="291" y="6"/>
                    </a:lnTo>
                    <a:lnTo>
                      <a:pt x="293" y="3"/>
                    </a:lnTo>
                    <a:lnTo>
                      <a:pt x="294" y="0"/>
                    </a:lnTo>
                    <a:lnTo>
                      <a:pt x="305" y="1"/>
                    </a:lnTo>
                    <a:lnTo>
                      <a:pt x="316" y="3"/>
                    </a:lnTo>
                    <a:lnTo>
                      <a:pt x="327" y="4"/>
                    </a:lnTo>
                    <a:lnTo>
                      <a:pt x="339" y="6"/>
                    </a:lnTo>
                    <a:lnTo>
                      <a:pt x="350" y="7"/>
                    </a:lnTo>
                    <a:lnTo>
                      <a:pt x="362" y="6"/>
                    </a:lnTo>
                    <a:lnTo>
                      <a:pt x="373" y="4"/>
                    </a:lnTo>
                    <a:lnTo>
                      <a:pt x="384" y="2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" name="Freeform 60"/>
              <p:cNvSpPr>
                <a:spLocks/>
              </p:cNvSpPr>
              <p:nvPr/>
            </p:nvSpPr>
            <p:spPr bwMode="auto">
              <a:xfrm>
                <a:off x="1656" y="2475"/>
                <a:ext cx="164" cy="220"/>
              </a:xfrm>
              <a:custGeom>
                <a:avLst/>
                <a:gdLst>
                  <a:gd name="T0" fmla="*/ 1 w 327"/>
                  <a:gd name="T1" fmla="*/ 0 h 441"/>
                  <a:gd name="T2" fmla="*/ 1 w 327"/>
                  <a:gd name="T3" fmla="*/ 0 h 441"/>
                  <a:gd name="T4" fmla="*/ 1 w 327"/>
                  <a:gd name="T5" fmla="*/ 0 h 441"/>
                  <a:gd name="T6" fmla="*/ 1 w 327"/>
                  <a:gd name="T7" fmla="*/ 0 h 441"/>
                  <a:gd name="T8" fmla="*/ 1 w 327"/>
                  <a:gd name="T9" fmla="*/ 0 h 441"/>
                  <a:gd name="T10" fmla="*/ 1 w 327"/>
                  <a:gd name="T11" fmla="*/ 0 h 441"/>
                  <a:gd name="T12" fmla="*/ 1 w 327"/>
                  <a:gd name="T13" fmla="*/ 0 h 441"/>
                  <a:gd name="T14" fmla="*/ 1 w 327"/>
                  <a:gd name="T15" fmla="*/ 0 h 441"/>
                  <a:gd name="T16" fmla="*/ 1 w 327"/>
                  <a:gd name="T17" fmla="*/ 0 h 441"/>
                  <a:gd name="T18" fmla="*/ 1 w 327"/>
                  <a:gd name="T19" fmla="*/ 0 h 441"/>
                  <a:gd name="T20" fmla="*/ 1 w 327"/>
                  <a:gd name="T21" fmla="*/ 0 h 441"/>
                  <a:gd name="T22" fmla="*/ 1 w 327"/>
                  <a:gd name="T23" fmla="*/ 0 h 441"/>
                  <a:gd name="T24" fmla="*/ 1 w 327"/>
                  <a:gd name="T25" fmla="*/ 0 h 441"/>
                  <a:gd name="T26" fmla="*/ 1 w 327"/>
                  <a:gd name="T27" fmla="*/ 0 h 441"/>
                  <a:gd name="T28" fmla="*/ 0 w 327"/>
                  <a:gd name="T29" fmla="*/ 0 h 441"/>
                  <a:gd name="T30" fmla="*/ 1 w 327"/>
                  <a:gd name="T31" fmla="*/ 0 h 441"/>
                  <a:gd name="T32" fmla="*/ 1 w 327"/>
                  <a:gd name="T33" fmla="*/ 0 h 441"/>
                  <a:gd name="T34" fmla="*/ 1 w 327"/>
                  <a:gd name="T35" fmla="*/ 0 h 441"/>
                  <a:gd name="T36" fmla="*/ 1 w 327"/>
                  <a:gd name="T37" fmla="*/ 0 h 441"/>
                  <a:gd name="T38" fmla="*/ 1 w 327"/>
                  <a:gd name="T39" fmla="*/ 0 h 441"/>
                  <a:gd name="T40" fmla="*/ 1 w 327"/>
                  <a:gd name="T41" fmla="*/ 0 h 441"/>
                  <a:gd name="T42" fmla="*/ 1 w 327"/>
                  <a:gd name="T43" fmla="*/ 0 h 441"/>
                  <a:gd name="T44" fmla="*/ 1 w 327"/>
                  <a:gd name="T45" fmla="*/ 0 h 441"/>
                  <a:gd name="T46" fmla="*/ 1 w 327"/>
                  <a:gd name="T47" fmla="*/ 0 h 441"/>
                  <a:gd name="T48" fmla="*/ 1 w 327"/>
                  <a:gd name="T49" fmla="*/ 0 h 441"/>
                  <a:gd name="T50" fmla="*/ 1 w 327"/>
                  <a:gd name="T51" fmla="*/ 0 h 441"/>
                  <a:gd name="T52" fmla="*/ 1 w 327"/>
                  <a:gd name="T53" fmla="*/ 0 h 441"/>
                  <a:gd name="T54" fmla="*/ 1 w 327"/>
                  <a:gd name="T55" fmla="*/ 0 h 441"/>
                  <a:gd name="T56" fmla="*/ 1 w 327"/>
                  <a:gd name="T57" fmla="*/ 0 h 441"/>
                  <a:gd name="T58" fmla="*/ 1 w 327"/>
                  <a:gd name="T59" fmla="*/ 0 h 441"/>
                  <a:gd name="T60" fmla="*/ 1 w 327"/>
                  <a:gd name="T61" fmla="*/ 0 h 441"/>
                  <a:gd name="T62" fmla="*/ 1 w 327"/>
                  <a:gd name="T63" fmla="*/ 0 h 441"/>
                  <a:gd name="T64" fmla="*/ 1 w 327"/>
                  <a:gd name="T65" fmla="*/ 0 h 441"/>
                  <a:gd name="T66" fmla="*/ 1 w 327"/>
                  <a:gd name="T67" fmla="*/ 0 h 441"/>
                  <a:gd name="T68" fmla="*/ 1 w 327"/>
                  <a:gd name="T69" fmla="*/ 0 h 441"/>
                  <a:gd name="T70" fmla="*/ 1 w 327"/>
                  <a:gd name="T71" fmla="*/ 0 h 441"/>
                  <a:gd name="T72" fmla="*/ 1 w 327"/>
                  <a:gd name="T73" fmla="*/ 0 h 441"/>
                  <a:gd name="T74" fmla="*/ 1 w 327"/>
                  <a:gd name="T75" fmla="*/ 0 h 441"/>
                  <a:gd name="T76" fmla="*/ 1 w 327"/>
                  <a:gd name="T77" fmla="*/ 0 h 441"/>
                  <a:gd name="T78" fmla="*/ 1 w 327"/>
                  <a:gd name="T79" fmla="*/ 0 h 4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7"/>
                  <a:gd name="T121" fmla="*/ 0 h 441"/>
                  <a:gd name="T122" fmla="*/ 327 w 327"/>
                  <a:gd name="T123" fmla="*/ 441 h 44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7" h="441">
                    <a:moveTo>
                      <a:pt x="327" y="29"/>
                    </a:moveTo>
                    <a:lnTo>
                      <a:pt x="324" y="31"/>
                    </a:lnTo>
                    <a:lnTo>
                      <a:pt x="322" y="36"/>
                    </a:lnTo>
                    <a:lnTo>
                      <a:pt x="320" y="40"/>
                    </a:lnTo>
                    <a:lnTo>
                      <a:pt x="319" y="45"/>
                    </a:lnTo>
                    <a:lnTo>
                      <a:pt x="318" y="51"/>
                    </a:lnTo>
                    <a:lnTo>
                      <a:pt x="316" y="55"/>
                    </a:lnTo>
                    <a:lnTo>
                      <a:pt x="312" y="60"/>
                    </a:lnTo>
                    <a:lnTo>
                      <a:pt x="308" y="63"/>
                    </a:lnTo>
                    <a:lnTo>
                      <a:pt x="316" y="70"/>
                    </a:lnTo>
                    <a:lnTo>
                      <a:pt x="308" y="91"/>
                    </a:lnTo>
                    <a:lnTo>
                      <a:pt x="297" y="112"/>
                    </a:lnTo>
                    <a:lnTo>
                      <a:pt x="286" y="130"/>
                    </a:lnTo>
                    <a:lnTo>
                      <a:pt x="273" y="150"/>
                    </a:lnTo>
                    <a:lnTo>
                      <a:pt x="260" y="168"/>
                    </a:lnTo>
                    <a:lnTo>
                      <a:pt x="249" y="187"/>
                    </a:lnTo>
                    <a:lnTo>
                      <a:pt x="236" y="206"/>
                    </a:lnTo>
                    <a:lnTo>
                      <a:pt x="227" y="227"/>
                    </a:lnTo>
                    <a:lnTo>
                      <a:pt x="204" y="258"/>
                    </a:lnTo>
                    <a:lnTo>
                      <a:pt x="180" y="290"/>
                    </a:lnTo>
                    <a:lnTo>
                      <a:pt x="153" y="320"/>
                    </a:lnTo>
                    <a:lnTo>
                      <a:pt x="126" y="349"/>
                    </a:lnTo>
                    <a:lnTo>
                      <a:pt x="112" y="363"/>
                    </a:lnTo>
                    <a:lnTo>
                      <a:pt x="97" y="376"/>
                    </a:lnTo>
                    <a:lnTo>
                      <a:pt x="82" y="388"/>
                    </a:lnTo>
                    <a:lnTo>
                      <a:pt x="66" y="401"/>
                    </a:lnTo>
                    <a:lnTo>
                      <a:pt x="50" y="413"/>
                    </a:lnTo>
                    <a:lnTo>
                      <a:pt x="33" y="423"/>
                    </a:lnTo>
                    <a:lnTo>
                      <a:pt x="17" y="433"/>
                    </a:lnTo>
                    <a:lnTo>
                      <a:pt x="0" y="441"/>
                    </a:lnTo>
                    <a:lnTo>
                      <a:pt x="10" y="433"/>
                    </a:lnTo>
                    <a:lnTo>
                      <a:pt x="20" y="424"/>
                    </a:lnTo>
                    <a:lnTo>
                      <a:pt x="30" y="415"/>
                    </a:lnTo>
                    <a:lnTo>
                      <a:pt x="40" y="406"/>
                    </a:lnTo>
                    <a:lnTo>
                      <a:pt x="50" y="395"/>
                    </a:lnTo>
                    <a:lnTo>
                      <a:pt x="59" y="386"/>
                    </a:lnTo>
                    <a:lnTo>
                      <a:pt x="68" y="376"/>
                    </a:lnTo>
                    <a:lnTo>
                      <a:pt x="77" y="365"/>
                    </a:lnTo>
                    <a:lnTo>
                      <a:pt x="86" y="358"/>
                    </a:lnTo>
                    <a:lnTo>
                      <a:pt x="94" y="350"/>
                    </a:lnTo>
                    <a:lnTo>
                      <a:pt x="101" y="341"/>
                    </a:lnTo>
                    <a:lnTo>
                      <a:pt x="107" y="332"/>
                    </a:lnTo>
                    <a:lnTo>
                      <a:pt x="114" y="322"/>
                    </a:lnTo>
                    <a:lnTo>
                      <a:pt x="121" y="313"/>
                    </a:lnTo>
                    <a:lnTo>
                      <a:pt x="126" y="309"/>
                    </a:lnTo>
                    <a:lnTo>
                      <a:pt x="130" y="305"/>
                    </a:lnTo>
                    <a:lnTo>
                      <a:pt x="135" y="302"/>
                    </a:lnTo>
                    <a:lnTo>
                      <a:pt x="141" y="300"/>
                    </a:lnTo>
                    <a:lnTo>
                      <a:pt x="147" y="292"/>
                    </a:lnTo>
                    <a:lnTo>
                      <a:pt x="153" y="282"/>
                    </a:lnTo>
                    <a:lnTo>
                      <a:pt x="158" y="274"/>
                    </a:lnTo>
                    <a:lnTo>
                      <a:pt x="162" y="265"/>
                    </a:lnTo>
                    <a:lnTo>
                      <a:pt x="167" y="256"/>
                    </a:lnTo>
                    <a:lnTo>
                      <a:pt x="173" y="248"/>
                    </a:lnTo>
                    <a:lnTo>
                      <a:pt x="180" y="240"/>
                    </a:lnTo>
                    <a:lnTo>
                      <a:pt x="189" y="233"/>
                    </a:lnTo>
                    <a:lnTo>
                      <a:pt x="197" y="219"/>
                    </a:lnTo>
                    <a:lnTo>
                      <a:pt x="205" y="204"/>
                    </a:lnTo>
                    <a:lnTo>
                      <a:pt x="212" y="190"/>
                    </a:lnTo>
                    <a:lnTo>
                      <a:pt x="220" y="175"/>
                    </a:lnTo>
                    <a:lnTo>
                      <a:pt x="228" y="160"/>
                    </a:lnTo>
                    <a:lnTo>
                      <a:pt x="236" y="146"/>
                    </a:lnTo>
                    <a:lnTo>
                      <a:pt x="247" y="134"/>
                    </a:lnTo>
                    <a:lnTo>
                      <a:pt x="257" y="121"/>
                    </a:lnTo>
                    <a:lnTo>
                      <a:pt x="264" y="107"/>
                    </a:lnTo>
                    <a:lnTo>
                      <a:pt x="270" y="92"/>
                    </a:lnTo>
                    <a:lnTo>
                      <a:pt x="274" y="76"/>
                    </a:lnTo>
                    <a:lnTo>
                      <a:pt x="278" y="61"/>
                    </a:lnTo>
                    <a:lnTo>
                      <a:pt x="282" y="45"/>
                    </a:lnTo>
                    <a:lnTo>
                      <a:pt x="286" y="30"/>
                    </a:lnTo>
                    <a:lnTo>
                      <a:pt x="289" y="15"/>
                    </a:lnTo>
                    <a:lnTo>
                      <a:pt x="294" y="0"/>
                    </a:lnTo>
                    <a:lnTo>
                      <a:pt x="299" y="4"/>
                    </a:lnTo>
                    <a:lnTo>
                      <a:pt x="303" y="6"/>
                    </a:lnTo>
                    <a:lnTo>
                      <a:pt x="308" y="9"/>
                    </a:lnTo>
                    <a:lnTo>
                      <a:pt x="312" y="13"/>
                    </a:lnTo>
                    <a:lnTo>
                      <a:pt x="317" y="16"/>
                    </a:lnTo>
                    <a:lnTo>
                      <a:pt x="320" y="21"/>
                    </a:lnTo>
                    <a:lnTo>
                      <a:pt x="324" y="24"/>
                    </a:lnTo>
                    <a:lnTo>
                      <a:pt x="327" y="29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" name="Freeform 61"/>
              <p:cNvSpPr>
                <a:spLocks/>
              </p:cNvSpPr>
              <p:nvPr/>
            </p:nvSpPr>
            <p:spPr bwMode="auto">
              <a:xfrm>
                <a:off x="1432" y="2481"/>
                <a:ext cx="33" cy="191"/>
              </a:xfrm>
              <a:custGeom>
                <a:avLst/>
                <a:gdLst>
                  <a:gd name="T0" fmla="*/ 0 w 67"/>
                  <a:gd name="T1" fmla="*/ 0 h 381"/>
                  <a:gd name="T2" fmla="*/ 0 w 67"/>
                  <a:gd name="T3" fmla="*/ 1 h 381"/>
                  <a:gd name="T4" fmla="*/ 0 w 67"/>
                  <a:gd name="T5" fmla="*/ 1 h 381"/>
                  <a:gd name="T6" fmla="*/ 0 w 67"/>
                  <a:gd name="T7" fmla="*/ 1 h 381"/>
                  <a:gd name="T8" fmla="*/ 0 w 67"/>
                  <a:gd name="T9" fmla="*/ 1 h 381"/>
                  <a:gd name="T10" fmla="*/ 0 w 67"/>
                  <a:gd name="T11" fmla="*/ 1 h 381"/>
                  <a:gd name="T12" fmla="*/ 0 w 67"/>
                  <a:gd name="T13" fmla="*/ 1 h 381"/>
                  <a:gd name="T14" fmla="*/ 0 w 67"/>
                  <a:gd name="T15" fmla="*/ 1 h 381"/>
                  <a:gd name="T16" fmla="*/ 0 w 67"/>
                  <a:gd name="T17" fmla="*/ 1 h 381"/>
                  <a:gd name="T18" fmla="*/ 0 w 67"/>
                  <a:gd name="T19" fmla="*/ 1 h 381"/>
                  <a:gd name="T20" fmla="*/ 0 w 67"/>
                  <a:gd name="T21" fmla="*/ 1 h 381"/>
                  <a:gd name="T22" fmla="*/ 0 w 67"/>
                  <a:gd name="T23" fmla="*/ 1 h 381"/>
                  <a:gd name="T24" fmla="*/ 0 w 67"/>
                  <a:gd name="T25" fmla="*/ 1 h 381"/>
                  <a:gd name="T26" fmla="*/ 0 w 67"/>
                  <a:gd name="T27" fmla="*/ 1 h 381"/>
                  <a:gd name="T28" fmla="*/ 0 w 67"/>
                  <a:gd name="T29" fmla="*/ 1 h 381"/>
                  <a:gd name="T30" fmla="*/ 0 w 67"/>
                  <a:gd name="T31" fmla="*/ 1 h 381"/>
                  <a:gd name="T32" fmla="*/ 0 w 67"/>
                  <a:gd name="T33" fmla="*/ 1 h 381"/>
                  <a:gd name="T34" fmla="*/ 0 w 67"/>
                  <a:gd name="T35" fmla="*/ 1 h 381"/>
                  <a:gd name="T36" fmla="*/ 0 w 67"/>
                  <a:gd name="T37" fmla="*/ 1 h 381"/>
                  <a:gd name="T38" fmla="*/ 0 w 67"/>
                  <a:gd name="T39" fmla="*/ 1 h 381"/>
                  <a:gd name="T40" fmla="*/ 0 w 67"/>
                  <a:gd name="T41" fmla="*/ 1 h 381"/>
                  <a:gd name="T42" fmla="*/ 0 w 67"/>
                  <a:gd name="T43" fmla="*/ 1 h 381"/>
                  <a:gd name="T44" fmla="*/ 0 w 67"/>
                  <a:gd name="T45" fmla="*/ 1 h 381"/>
                  <a:gd name="T46" fmla="*/ 0 w 67"/>
                  <a:gd name="T47" fmla="*/ 1 h 381"/>
                  <a:gd name="T48" fmla="*/ 0 w 67"/>
                  <a:gd name="T49" fmla="*/ 1 h 381"/>
                  <a:gd name="T50" fmla="*/ 0 w 67"/>
                  <a:gd name="T51" fmla="*/ 1 h 381"/>
                  <a:gd name="T52" fmla="*/ 0 w 67"/>
                  <a:gd name="T53" fmla="*/ 1 h 381"/>
                  <a:gd name="T54" fmla="*/ 0 w 67"/>
                  <a:gd name="T55" fmla="*/ 1 h 381"/>
                  <a:gd name="T56" fmla="*/ 0 w 67"/>
                  <a:gd name="T57" fmla="*/ 1 h 381"/>
                  <a:gd name="T58" fmla="*/ 0 w 67"/>
                  <a:gd name="T59" fmla="*/ 1 h 381"/>
                  <a:gd name="T60" fmla="*/ 0 w 67"/>
                  <a:gd name="T61" fmla="*/ 1 h 381"/>
                  <a:gd name="T62" fmla="*/ 0 w 67"/>
                  <a:gd name="T63" fmla="*/ 1 h 381"/>
                  <a:gd name="T64" fmla="*/ 0 w 67"/>
                  <a:gd name="T65" fmla="*/ 1 h 381"/>
                  <a:gd name="T66" fmla="*/ 0 w 67"/>
                  <a:gd name="T67" fmla="*/ 1 h 381"/>
                  <a:gd name="T68" fmla="*/ 0 w 67"/>
                  <a:gd name="T69" fmla="*/ 1 h 381"/>
                  <a:gd name="T70" fmla="*/ 0 w 67"/>
                  <a:gd name="T71" fmla="*/ 1 h 381"/>
                  <a:gd name="T72" fmla="*/ 0 w 67"/>
                  <a:gd name="T73" fmla="*/ 1 h 381"/>
                  <a:gd name="T74" fmla="*/ 0 w 67"/>
                  <a:gd name="T75" fmla="*/ 1 h 381"/>
                  <a:gd name="T76" fmla="*/ 0 w 67"/>
                  <a:gd name="T77" fmla="*/ 1 h 381"/>
                  <a:gd name="T78" fmla="*/ 0 w 67"/>
                  <a:gd name="T79" fmla="*/ 1 h 381"/>
                  <a:gd name="T80" fmla="*/ 0 w 67"/>
                  <a:gd name="T81" fmla="*/ 1 h 381"/>
                  <a:gd name="T82" fmla="*/ 0 w 67"/>
                  <a:gd name="T83" fmla="*/ 1 h 381"/>
                  <a:gd name="T84" fmla="*/ 0 w 67"/>
                  <a:gd name="T85" fmla="*/ 1 h 381"/>
                  <a:gd name="T86" fmla="*/ 0 w 67"/>
                  <a:gd name="T87" fmla="*/ 1 h 381"/>
                  <a:gd name="T88" fmla="*/ 0 w 67"/>
                  <a:gd name="T89" fmla="*/ 1 h 381"/>
                  <a:gd name="T90" fmla="*/ 0 w 67"/>
                  <a:gd name="T91" fmla="*/ 1 h 381"/>
                  <a:gd name="T92" fmla="*/ 0 w 67"/>
                  <a:gd name="T93" fmla="*/ 1 h 381"/>
                  <a:gd name="T94" fmla="*/ 0 w 67"/>
                  <a:gd name="T95" fmla="*/ 1 h 381"/>
                  <a:gd name="T96" fmla="*/ 0 w 67"/>
                  <a:gd name="T97" fmla="*/ 1 h 381"/>
                  <a:gd name="T98" fmla="*/ 0 w 67"/>
                  <a:gd name="T99" fmla="*/ 1 h 381"/>
                  <a:gd name="T100" fmla="*/ 0 w 67"/>
                  <a:gd name="T101" fmla="*/ 1 h 381"/>
                  <a:gd name="T102" fmla="*/ 0 w 67"/>
                  <a:gd name="T103" fmla="*/ 0 h 381"/>
                  <a:gd name="T104" fmla="*/ 0 w 67"/>
                  <a:gd name="T105" fmla="*/ 0 h 3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"/>
                  <a:gd name="T160" fmla="*/ 0 h 381"/>
                  <a:gd name="T161" fmla="*/ 67 w 67"/>
                  <a:gd name="T162" fmla="*/ 381 h 3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" h="381">
                    <a:moveTo>
                      <a:pt x="34" y="0"/>
                    </a:moveTo>
                    <a:lnTo>
                      <a:pt x="40" y="23"/>
                    </a:lnTo>
                    <a:lnTo>
                      <a:pt x="44" y="46"/>
                    </a:lnTo>
                    <a:lnTo>
                      <a:pt x="49" y="69"/>
                    </a:lnTo>
                    <a:lnTo>
                      <a:pt x="54" y="92"/>
                    </a:lnTo>
                    <a:lnTo>
                      <a:pt x="59" y="139"/>
                    </a:lnTo>
                    <a:lnTo>
                      <a:pt x="64" y="187"/>
                    </a:lnTo>
                    <a:lnTo>
                      <a:pt x="66" y="235"/>
                    </a:lnTo>
                    <a:lnTo>
                      <a:pt x="67" y="283"/>
                    </a:lnTo>
                    <a:lnTo>
                      <a:pt x="65" y="332"/>
                    </a:lnTo>
                    <a:lnTo>
                      <a:pt x="63" y="381"/>
                    </a:lnTo>
                    <a:lnTo>
                      <a:pt x="55" y="377"/>
                    </a:lnTo>
                    <a:lnTo>
                      <a:pt x="47" y="371"/>
                    </a:lnTo>
                    <a:lnTo>
                      <a:pt x="39" y="365"/>
                    </a:lnTo>
                    <a:lnTo>
                      <a:pt x="30" y="359"/>
                    </a:lnTo>
                    <a:lnTo>
                      <a:pt x="24" y="354"/>
                    </a:lnTo>
                    <a:lnTo>
                      <a:pt x="17" y="346"/>
                    </a:lnTo>
                    <a:lnTo>
                      <a:pt x="12" y="337"/>
                    </a:lnTo>
                    <a:lnTo>
                      <a:pt x="10" y="329"/>
                    </a:lnTo>
                    <a:lnTo>
                      <a:pt x="15" y="314"/>
                    </a:lnTo>
                    <a:lnTo>
                      <a:pt x="21" y="298"/>
                    </a:lnTo>
                    <a:lnTo>
                      <a:pt x="26" y="283"/>
                    </a:lnTo>
                    <a:lnTo>
                      <a:pt x="28" y="267"/>
                    </a:lnTo>
                    <a:lnTo>
                      <a:pt x="30" y="251"/>
                    </a:lnTo>
                    <a:lnTo>
                      <a:pt x="33" y="235"/>
                    </a:lnTo>
                    <a:lnTo>
                      <a:pt x="33" y="219"/>
                    </a:lnTo>
                    <a:lnTo>
                      <a:pt x="33" y="203"/>
                    </a:lnTo>
                    <a:lnTo>
                      <a:pt x="32" y="187"/>
                    </a:lnTo>
                    <a:lnTo>
                      <a:pt x="29" y="170"/>
                    </a:lnTo>
                    <a:lnTo>
                      <a:pt x="27" y="154"/>
                    </a:lnTo>
                    <a:lnTo>
                      <a:pt x="24" y="138"/>
                    </a:lnTo>
                    <a:lnTo>
                      <a:pt x="19" y="123"/>
                    </a:lnTo>
                    <a:lnTo>
                      <a:pt x="14" y="107"/>
                    </a:lnTo>
                    <a:lnTo>
                      <a:pt x="9" y="93"/>
                    </a:lnTo>
                    <a:lnTo>
                      <a:pt x="3" y="78"/>
                    </a:lnTo>
                    <a:lnTo>
                      <a:pt x="2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3" y="7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3B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" name="Freeform 62"/>
              <p:cNvSpPr>
                <a:spLocks/>
              </p:cNvSpPr>
              <p:nvPr/>
            </p:nvSpPr>
            <p:spPr bwMode="auto">
              <a:xfrm>
                <a:off x="1550" y="2499"/>
                <a:ext cx="311" cy="564"/>
              </a:xfrm>
              <a:custGeom>
                <a:avLst/>
                <a:gdLst>
                  <a:gd name="T0" fmla="*/ 1 w 620"/>
                  <a:gd name="T1" fmla="*/ 1 h 1128"/>
                  <a:gd name="T2" fmla="*/ 1 w 620"/>
                  <a:gd name="T3" fmla="*/ 1 h 1128"/>
                  <a:gd name="T4" fmla="*/ 1 w 620"/>
                  <a:gd name="T5" fmla="*/ 1 h 1128"/>
                  <a:gd name="T6" fmla="*/ 1 w 620"/>
                  <a:gd name="T7" fmla="*/ 1 h 1128"/>
                  <a:gd name="T8" fmla="*/ 1 w 620"/>
                  <a:gd name="T9" fmla="*/ 1 h 1128"/>
                  <a:gd name="T10" fmla="*/ 1 w 620"/>
                  <a:gd name="T11" fmla="*/ 1 h 1128"/>
                  <a:gd name="T12" fmla="*/ 1 w 620"/>
                  <a:gd name="T13" fmla="*/ 1 h 1128"/>
                  <a:gd name="T14" fmla="*/ 1 w 620"/>
                  <a:gd name="T15" fmla="*/ 1 h 1128"/>
                  <a:gd name="T16" fmla="*/ 1 w 620"/>
                  <a:gd name="T17" fmla="*/ 1 h 1128"/>
                  <a:gd name="T18" fmla="*/ 1 w 620"/>
                  <a:gd name="T19" fmla="*/ 1 h 1128"/>
                  <a:gd name="T20" fmla="*/ 1 w 620"/>
                  <a:gd name="T21" fmla="*/ 1 h 1128"/>
                  <a:gd name="T22" fmla="*/ 1 w 620"/>
                  <a:gd name="T23" fmla="*/ 1 h 1128"/>
                  <a:gd name="T24" fmla="*/ 1 w 620"/>
                  <a:gd name="T25" fmla="*/ 1 h 1128"/>
                  <a:gd name="T26" fmla="*/ 1 w 620"/>
                  <a:gd name="T27" fmla="*/ 1 h 1128"/>
                  <a:gd name="T28" fmla="*/ 1 w 620"/>
                  <a:gd name="T29" fmla="*/ 1 h 1128"/>
                  <a:gd name="T30" fmla="*/ 1 w 620"/>
                  <a:gd name="T31" fmla="*/ 1 h 1128"/>
                  <a:gd name="T32" fmla="*/ 1 w 620"/>
                  <a:gd name="T33" fmla="*/ 1 h 1128"/>
                  <a:gd name="T34" fmla="*/ 1 w 620"/>
                  <a:gd name="T35" fmla="*/ 1 h 1128"/>
                  <a:gd name="T36" fmla="*/ 1 w 620"/>
                  <a:gd name="T37" fmla="*/ 1 h 1128"/>
                  <a:gd name="T38" fmla="*/ 1 w 620"/>
                  <a:gd name="T39" fmla="*/ 1 h 1128"/>
                  <a:gd name="T40" fmla="*/ 1 w 620"/>
                  <a:gd name="T41" fmla="*/ 1 h 1128"/>
                  <a:gd name="T42" fmla="*/ 1 w 620"/>
                  <a:gd name="T43" fmla="*/ 1 h 1128"/>
                  <a:gd name="T44" fmla="*/ 1 w 620"/>
                  <a:gd name="T45" fmla="*/ 1 h 1128"/>
                  <a:gd name="T46" fmla="*/ 1 w 620"/>
                  <a:gd name="T47" fmla="*/ 1 h 1128"/>
                  <a:gd name="T48" fmla="*/ 1 w 620"/>
                  <a:gd name="T49" fmla="*/ 1 h 1128"/>
                  <a:gd name="T50" fmla="*/ 1 w 620"/>
                  <a:gd name="T51" fmla="*/ 1 h 1128"/>
                  <a:gd name="T52" fmla="*/ 1 w 620"/>
                  <a:gd name="T53" fmla="*/ 1 h 1128"/>
                  <a:gd name="T54" fmla="*/ 1 w 620"/>
                  <a:gd name="T55" fmla="*/ 1 h 1128"/>
                  <a:gd name="T56" fmla="*/ 1 w 620"/>
                  <a:gd name="T57" fmla="*/ 1 h 1128"/>
                  <a:gd name="T58" fmla="*/ 1 w 620"/>
                  <a:gd name="T59" fmla="*/ 1 h 1128"/>
                  <a:gd name="T60" fmla="*/ 1 w 620"/>
                  <a:gd name="T61" fmla="*/ 1 h 1128"/>
                  <a:gd name="T62" fmla="*/ 1 w 620"/>
                  <a:gd name="T63" fmla="*/ 1 h 1128"/>
                  <a:gd name="T64" fmla="*/ 1 w 620"/>
                  <a:gd name="T65" fmla="*/ 1 h 1128"/>
                  <a:gd name="T66" fmla="*/ 1 w 620"/>
                  <a:gd name="T67" fmla="*/ 1 h 1128"/>
                  <a:gd name="T68" fmla="*/ 1 w 620"/>
                  <a:gd name="T69" fmla="*/ 1 h 1128"/>
                  <a:gd name="T70" fmla="*/ 1 w 620"/>
                  <a:gd name="T71" fmla="*/ 1 h 1128"/>
                  <a:gd name="T72" fmla="*/ 1 w 620"/>
                  <a:gd name="T73" fmla="*/ 1 h 1128"/>
                  <a:gd name="T74" fmla="*/ 1 w 620"/>
                  <a:gd name="T75" fmla="*/ 1 h 1128"/>
                  <a:gd name="T76" fmla="*/ 1 w 620"/>
                  <a:gd name="T77" fmla="*/ 1 h 1128"/>
                  <a:gd name="T78" fmla="*/ 1 w 620"/>
                  <a:gd name="T79" fmla="*/ 1 h 1128"/>
                  <a:gd name="T80" fmla="*/ 1 w 620"/>
                  <a:gd name="T81" fmla="*/ 1 h 1128"/>
                  <a:gd name="T82" fmla="*/ 1 w 620"/>
                  <a:gd name="T83" fmla="*/ 1 h 1128"/>
                  <a:gd name="T84" fmla="*/ 1 w 620"/>
                  <a:gd name="T85" fmla="*/ 1 h 1128"/>
                  <a:gd name="T86" fmla="*/ 1 w 620"/>
                  <a:gd name="T87" fmla="*/ 1 h 1128"/>
                  <a:gd name="T88" fmla="*/ 1 w 620"/>
                  <a:gd name="T89" fmla="*/ 1 h 1128"/>
                  <a:gd name="T90" fmla="*/ 1 w 620"/>
                  <a:gd name="T91" fmla="*/ 1 h 1128"/>
                  <a:gd name="T92" fmla="*/ 1 w 620"/>
                  <a:gd name="T93" fmla="*/ 1 h 1128"/>
                  <a:gd name="T94" fmla="*/ 1 w 620"/>
                  <a:gd name="T95" fmla="*/ 1 h 1128"/>
                  <a:gd name="T96" fmla="*/ 1 w 620"/>
                  <a:gd name="T97" fmla="*/ 1 h 1128"/>
                  <a:gd name="T98" fmla="*/ 1 w 620"/>
                  <a:gd name="T99" fmla="*/ 1 h 1128"/>
                  <a:gd name="T100" fmla="*/ 1 w 620"/>
                  <a:gd name="T101" fmla="*/ 1 h 1128"/>
                  <a:gd name="T102" fmla="*/ 1 w 620"/>
                  <a:gd name="T103" fmla="*/ 1 h 1128"/>
                  <a:gd name="T104" fmla="*/ 1 w 620"/>
                  <a:gd name="T105" fmla="*/ 1 h 11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0"/>
                  <a:gd name="T160" fmla="*/ 0 h 1128"/>
                  <a:gd name="T161" fmla="*/ 620 w 620"/>
                  <a:gd name="T162" fmla="*/ 1128 h 11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0" h="1128">
                    <a:moveTo>
                      <a:pt x="617" y="108"/>
                    </a:moveTo>
                    <a:lnTo>
                      <a:pt x="619" y="126"/>
                    </a:lnTo>
                    <a:lnTo>
                      <a:pt x="620" y="143"/>
                    </a:lnTo>
                    <a:lnTo>
                      <a:pt x="619" y="159"/>
                    </a:lnTo>
                    <a:lnTo>
                      <a:pt x="618" y="177"/>
                    </a:lnTo>
                    <a:lnTo>
                      <a:pt x="616" y="193"/>
                    </a:lnTo>
                    <a:lnTo>
                      <a:pt x="612" y="209"/>
                    </a:lnTo>
                    <a:lnTo>
                      <a:pt x="609" y="225"/>
                    </a:lnTo>
                    <a:lnTo>
                      <a:pt x="603" y="241"/>
                    </a:lnTo>
                    <a:lnTo>
                      <a:pt x="597" y="257"/>
                    </a:lnTo>
                    <a:lnTo>
                      <a:pt x="591" y="272"/>
                    </a:lnTo>
                    <a:lnTo>
                      <a:pt x="583" y="287"/>
                    </a:lnTo>
                    <a:lnTo>
                      <a:pt x="576" y="302"/>
                    </a:lnTo>
                    <a:lnTo>
                      <a:pt x="559" y="331"/>
                    </a:lnTo>
                    <a:lnTo>
                      <a:pt x="541" y="359"/>
                    </a:lnTo>
                    <a:lnTo>
                      <a:pt x="535" y="370"/>
                    </a:lnTo>
                    <a:lnTo>
                      <a:pt x="529" y="382"/>
                    </a:lnTo>
                    <a:lnTo>
                      <a:pt x="523" y="393"/>
                    </a:lnTo>
                    <a:lnTo>
                      <a:pt x="515" y="404"/>
                    </a:lnTo>
                    <a:lnTo>
                      <a:pt x="507" y="414"/>
                    </a:lnTo>
                    <a:lnTo>
                      <a:pt x="498" y="423"/>
                    </a:lnTo>
                    <a:lnTo>
                      <a:pt x="488" y="433"/>
                    </a:lnTo>
                    <a:lnTo>
                      <a:pt x="477" y="439"/>
                    </a:lnTo>
                    <a:lnTo>
                      <a:pt x="461" y="456"/>
                    </a:lnTo>
                    <a:lnTo>
                      <a:pt x="445" y="469"/>
                    </a:lnTo>
                    <a:lnTo>
                      <a:pt x="428" y="483"/>
                    </a:lnTo>
                    <a:lnTo>
                      <a:pt x="410" y="496"/>
                    </a:lnTo>
                    <a:lnTo>
                      <a:pt x="376" y="520"/>
                    </a:lnTo>
                    <a:lnTo>
                      <a:pt x="339" y="544"/>
                    </a:lnTo>
                    <a:lnTo>
                      <a:pt x="303" y="568"/>
                    </a:lnTo>
                    <a:lnTo>
                      <a:pt x="269" y="594"/>
                    </a:lnTo>
                    <a:lnTo>
                      <a:pt x="252" y="609"/>
                    </a:lnTo>
                    <a:lnTo>
                      <a:pt x="236" y="624"/>
                    </a:lnTo>
                    <a:lnTo>
                      <a:pt x="221" y="640"/>
                    </a:lnTo>
                    <a:lnTo>
                      <a:pt x="206" y="657"/>
                    </a:lnTo>
                    <a:lnTo>
                      <a:pt x="201" y="664"/>
                    </a:lnTo>
                    <a:lnTo>
                      <a:pt x="189" y="657"/>
                    </a:lnTo>
                    <a:lnTo>
                      <a:pt x="179" y="649"/>
                    </a:lnTo>
                    <a:lnTo>
                      <a:pt x="167" y="641"/>
                    </a:lnTo>
                    <a:lnTo>
                      <a:pt x="157" y="633"/>
                    </a:lnTo>
                    <a:lnTo>
                      <a:pt x="146" y="625"/>
                    </a:lnTo>
                    <a:lnTo>
                      <a:pt x="136" y="617"/>
                    </a:lnTo>
                    <a:lnTo>
                      <a:pt x="124" y="610"/>
                    </a:lnTo>
                    <a:lnTo>
                      <a:pt x="114" y="604"/>
                    </a:lnTo>
                    <a:lnTo>
                      <a:pt x="112" y="604"/>
                    </a:lnTo>
                    <a:lnTo>
                      <a:pt x="108" y="604"/>
                    </a:lnTo>
                    <a:lnTo>
                      <a:pt x="106" y="604"/>
                    </a:lnTo>
                    <a:lnTo>
                      <a:pt x="104" y="605"/>
                    </a:lnTo>
                    <a:lnTo>
                      <a:pt x="101" y="606"/>
                    </a:lnTo>
                    <a:lnTo>
                      <a:pt x="99" y="608"/>
                    </a:lnTo>
                    <a:lnTo>
                      <a:pt x="97" y="609"/>
                    </a:lnTo>
                    <a:lnTo>
                      <a:pt x="95" y="611"/>
                    </a:lnTo>
                    <a:lnTo>
                      <a:pt x="98" y="618"/>
                    </a:lnTo>
                    <a:lnTo>
                      <a:pt x="101" y="624"/>
                    </a:lnTo>
                    <a:lnTo>
                      <a:pt x="107" y="630"/>
                    </a:lnTo>
                    <a:lnTo>
                      <a:pt x="112" y="634"/>
                    </a:lnTo>
                    <a:lnTo>
                      <a:pt x="124" y="642"/>
                    </a:lnTo>
                    <a:lnTo>
                      <a:pt x="137" y="649"/>
                    </a:lnTo>
                    <a:lnTo>
                      <a:pt x="151" y="656"/>
                    </a:lnTo>
                    <a:lnTo>
                      <a:pt x="164" y="663"/>
                    </a:lnTo>
                    <a:lnTo>
                      <a:pt x="169" y="668"/>
                    </a:lnTo>
                    <a:lnTo>
                      <a:pt x="175" y="672"/>
                    </a:lnTo>
                    <a:lnTo>
                      <a:pt x="180" y="678"/>
                    </a:lnTo>
                    <a:lnTo>
                      <a:pt x="184" y="684"/>
                    </a:lnTo>
                    <a:lnTo>
                      <a:pt x="175" y="693"/>
                    </a:lnTo>
                    <a:lnTo>
                      <a:pt x="165" y="686"/>
                    </a:lnTo>
                    <a:lnTo>
                      <a:pt x="156" y="680"/>
                    </a:lnTo>
                    <a:lnTo>
                      <a:pt x="145" y="674"/>
                    </a:lnTo>
                    <a:lnTo>
                      <a:pt x="135" y="670"/>
                    </a:lnTo>
                    <a:lnTo>
                      <a:pt x="123" y="665"/>
                    </a:lnTo>
                    <a:lnTo>
                      <a:pt x="113" y="661"/>
                    </a:lnTo>
                    <a:lnTo>
                      <a:pt x="101" y="657"/>
                    </a:lnTo>
                    <a:lnTo>
                      <a:pt x="90" y="655"/>
                    </a:lnTo>
                    <a:lnTo>
                      <a:pt x="88" y="657"/>
                    </a:lnTo>
                    <a:lnTo>
                      <a:pt x="84" y="657"/>
                    </a:lnTo>
                    <a:lnTo>
                      <a:pt x="82" y="658"/>
                    </a:lnTo>
                    <a:lnTo>
                      <a:pt x="78" y="658"/>
                    </a:lnTo>
                    <a:lnTo>
                      <a:pt x="75" y="659"/>
                    </a:lnTo>
                    <a:lnTo>
                      <a:pt x="73" y="661"/>
                    </a:lnTo>
                    <a:lnTo>
                      <a:pt x="70" y="663"/>
                    </a:lnTo>
                    <a:lnTo>
                      <a:pt x="68" y="666"/>
                    </a:lnTo>
                    <a:lnTo>
                      <a:pt x="70" y="671"/>
                    </a:lnTo>
                    <a:lnTo>
                      <a:pt x="73" y="676"/>
                    </a:lnTo>
                    <a:lnTo>
                      <a:pt x="75" y="678"/>
                    </a:lnTo>
                    <a:lnTo>
                      <a:pt x="78" y="681"/>
                    </a:lnTo>
                    <a:lnTo>
                      <a:pt x="86" y="685"/>
                    </a:lnTo>
                    <a:lnTo>
                      <a:pt x="95" y="687"/>
                    </a:lnTo>
                    <a:lnTo>
                      <a:pt x="104" y="688"/>
                    </a:lnTo>
                    <a:lnTo>
                      <a:pt x="112" y="691"/>
                    </a:lnTo>
                    <a:lnTo>
                      <a:pt x="116" y="692"/>
                    </a:lnTo>
                    <a:lnTo>
                      <a:pt x="120" y="693"/>
                    </a:lnTo>
                    <a:lnTo>
                      <a:pt x="124" y="696"/>
                    </a:lnTo>
                    <a:lnTo>
                      <a:pt x="128" y="699"/>
                    </a:lnTo>
                    <a:lnTo>
                      <a:pt x="131" y="699"/>
                    </a:lnTo>
                    <a:lnTo>
                      <a:pt x="135" y="699"/>
                    </a:lnTo>
                    <a:lnTo>
                      <a:pt x="139" y="699"/>
                    </a:lnTo>
                    <a:lnTo>
                      <a:pt x="142" y="700"/>
                    </a:lnTo>
                    <a:lnTo>
                      <a:pt x="145" y="702"/>
                    </a:lnTo>
                    <a:lnTo>
                      <a:pt x="149" y="703"/>
                    </a:lnTo>
                    <a:lnTo>
                      <a:pt x="151" y="706"/>
                    </a:lnTo>
                    <a:lnTo>
                      <a:pt x="154" y="708"/>
                    </a:lnTo>
                    <a:lnTo>
                      <a:pt x="157" y="718"/>
                    </a:lnTo>
                    <a:lnTo>
                      <a:pt x="158" y="727"/>
                    </a:lnTo>
                    <a:lnTo>
                      <a:pt x="158" y="738"/>
                    </a:lnTo>
                    <a:lnTo>
                      <a:pt x="159" y="748"/>
                    </a:lnTo>
                    <a:lnTo>
                      <a:pt x="158" y="770"/>
                    </a:lnTo>
                    <a:lnTo>
                      <a:pt x="158" y="791"/>
                    </a:lnTo>
                    <a:lnTo>
                      <a:pt x="158" y="812"/>
                    </a:lnTo>
                    <a:lnTo>
                      <a:pt x="159" y="831"/>
                    </a:lnTo>
                    <a:lnTo>
                      <a:pt x="161" y="841"/>
                    </a:lnTo>
                    <a:lnTo>
                      <a:pt x="165" y="851"/>
                    </a:lnTo>
                    <a:lnTo>
                      <a:pt x="168" y="859"/>
                    </a:lnTo>
                    <a:lnTo>
                      <a:pt x="174" y="868"/>
                    </a:lnTo>
                    <a:lnTo>
                      <a:pt x="174" y="880"/>
                    </a:lnTo>
                    <a:lnTo>
                      <a:pt x="176" y="891"/>
                    </a:lnTo>
                    <a:lnTo>
                      <a:pt x="180" y="901"/>
                    </a:lnTo>
                    <a:lnTo>
                      <a:pt x="183" y="912"/>
                    </a:lnTo>
                    <a:lnTo>
                      <a:pt x="194" y="933"/>
                    </a:lnTo>
                    <a:lnTo>
                      <a:pt x="204" y="952"/>
                    </a:lnTo>
                    <a:lnTo>
                      <a:pt x="216" y="971"/>
                    </a:lnTo>
                    <a:lnTo>
                      <a:pt x="227" y="990"/>
                    </a:lnTo>
                    <a:lnTo>
                      <a:pt x="232" y="1000"/>
                    </a:lnTo>
                    <a:lnTo>
                      <a:pt x="236" y="1011"/>
                    </a:lnTo>
                    <a:lnTo>
                      <a:pt x="240" y="1021"/>
                    </a:lnTo>
                    <a:lnTo>
                      <a:pt x="242" y="1033"/>
                    </a:lnTo>
                    <a:lnTo>
                      <a:pt x="247" y="1040"/>
                    </a:lnTo>
                    <a:lnTo>
                      <a:pt x="250" y="1047"/>
                    </a:lnTo>
                    <a:lnTo>
                      <a:pt x="254" y="1055"/>
                    </a:lnTo>
                    <a:lnTo>
                      <a:pt x="257" y="1062"/>
                    </a:lnTo>
                    <a:lnTo>
                      <a:pt x="261" y="1070"/>
                    </a:lnTo>
                    <a:lnTo>
                      <a:pt x="264" y="1078"/>
                    </a:lnTo>
                    <a:lnTo>
                      <a:pt x="267" y="1085"/>
                    </a:lnTo>
                    <a:lnTo>
                      <a:pt x="270" y="1093"/>
                    </a:lnTo>
                    <a:lnTo>
                      <a:pt x="264" y="1095"/>
                    </a:lnTo>
                    <a:lnTo>
                      <a:pt x="257" y="1096"/>
                    </a:lnTo>
                    <a:lnTo>
                      <a:pt x="250" y="1096"/>
                    </a:lnTo>
                    <a:lnTo>
                      <a:pt x="243" y="1096"/>
                    </a:lnTo>
                    <a:lnTo>
                      <a:pt x="236" y="1096"/>
                    </a:lnTo>
                    <a:lnTo>
                      <a:pt x="229" y="1096"/>
                    </a:lnTo>
                    <a:lnTo>
                      <a:pt x="222" y="1097"/>
                    </a:lnTo>
                    <a:lnTo>
                      <a:pt x="216" y="1098"/>
                    </a:lnTo>
                    <a:lnTo>
                      <a:pt x="197" y="1108"/>
                    </a:lnTo>
                    <a:lnTo>
                      <a:pt x="179" y="1115"/>
                    </a:lnTo>
                    <a:lnTo>
                      <a:pt x="159" y="1120"/>
                    </a:lnTo>
                    <a:lnTo>
                      <a:pt x="138" y="1124"/>
                    </a:lnTo>
                    <a:lnTo>
                      <a:pt x="119" y="1126"/>
                    </a:lnTo>
                    <a:lnTo>
                      <a:pt x="98" y="1128"/>
                    </a:lnTo>
                    <a:lnTo>
                      <a:pt x="77" y="1128"/>
                    </a:lnTo>
                    <a:lnTo>
                      <a:pt x="58" y="1127"/>
                    </a:lnTo>
                    <a:lnTo>
                      <a:pt x="62" y="1121"/>
                    </a:lnTo>
                    <a:lnTo>
                      <a:pt x="63" y="1116"/>
                    </a:lnTo>
                    <a:lnTo>
                      <a:pt x="63" y="1111"/>
                    </a:lnTo>
                    <a:lnTo>
                      <a:pt x="62" y="1106"/>
                    </a:lnTo>
                    <a:lnTo>
                      <a:pt x="60" y="1101"/>
                    </a:lnTo>
                    <a:lnTo>
                      <a:pt x="59" y="1096"/>
                    </a:lnTo>
                    <a:lnTo>
                      <a:pt x="58" y="1089"/>
                    </a:lnTo>
                    <a:lnTo>
                      <a:pt x="58" y="1083"/>
                    </a:lnTo>
                    <a:lnTo>
                      <a:pt x="65" y="1086"/>
                    </a:lnTo>
                    <a:lnTo>
                      <a:pt x="71" y="1088"/>
                    </a:lnTo>
                    <a:lnTo>
                      <a:pt x="78" y="1089"/>
                    </a:lnTo>
                    <a:lnTo>
                      <a:pt x="85" y="1090"/>
                    </a:lnTo>
                    <a:lnTo>
                      <a:pt x="92" y="1091"/>
                    </a:lnTo>
                    <a:lnTo>
                      <a:pt x="98" y="1093"/>
                    </a:lnTo>
                    <a:lnTo>
                      <a:pt x="105" y="1095"/>
                    </a:lnTo>
                    <a:lnTo>
                      <a:pt x="112" y="1098"/>
                    </a:lnTo>
                    <a:lnTo>
                      <a:pt x="114" y="1097"/>
                    </a:lnTo>
                    <a:lnTo>
                      <a:pt x="116" y="1096"/>
                    </a:lnTo>
                    <a:lnTo>
                      <a:pt x="120" y="1096"/>
                    </a:lnTo>
                    <a:lnTo>
                      <a:pt x="122" y="1095"/>
                    </a:lnTo>
                    <a:lnTo>
                      <a:pt x="124" y="1095"/>
                    </a:lnTo>
                    <a:lnTo>
                      <a:pt x="127" y="1093"/>
                    </a:lnTo>
                    <a:lnTo>
                      <a:pt x="128" y="1091"/>
                    </a:lnTo>
                    <a:lnTo>
                      <a:pt x="128" y="1088"/>
                    </a:lnTo>
                    <a:lnTo>
                      <a:pt x="127" y="1082"/>
                    </a:lnTo>
                    <a:lnTo>
                      <a:pt x="124" y="1079"/>
                    </a:lnTo>
                    <a:lnTo>
                      <a:pt x="122" y="1075"/>
                    </a:lnTo>
                    <a:lnTo>
                      <a:pt x="119" y="1073"/>
                    </a:lnTo>
                    <a:lnTo>
                      <a:pt x="114" y="1071"/>
                    </a:lnTo>
                    <a:lnTo>
                      <a:pt x="109" y="1070"/>
                    </a:lnTo>
                    <a:lnTo>
                      <a:pt x="105" y="1067"/>
                    </a:lnTo>
                    <a:lnTo>
                      <a:pt x="101" y="1066"/>
                    </a:lnTo>
                    <a:lnTo>
                      <a:pt x="96" y="1062"/>
                    </a:lnTo>
                    <a:lnTo>
                      <a:pt x="89" y="1059"/>
                    </a:lnTo>
                    <a:lnTo>
                      <a:pt x="82" y="1057"/>
                    </a:lnTo>
                    <a:lnTo>
                      <a:pt x="74" y="1055"/>
                    </a:lnTo>
                    <a:lnTo>
                      <a:pt x="68" y="1051"/>
                    </a:lnTo>
                    <a:lnTo>
                      <a:pt x="65" y="1048"/>
                    </a:lnTo>
                    <a:lnTo>
                      <a:pt x="63" y="1045"/>
                    </a:lnTo>
                    <a:lnTo>
                      <a:pt x="65" y="1042"/>
                    </a:lnTo>
                    <a:lnTo>
                      <a:pt x="66" y="1039"/>
                    </a:lnTo>
                    <a:lnTo>
                      <a:pt x="68" y="1035"/>
                    </a:lnTo>
                    <a:lnTo>
                      <a:pt x="71" y="1022"/>
                    </a:lnTo>
                    <a:lnTo>
                      <a:pt x="76" y="1009"/>
                    </a:lnTo>
                    <a:lnTo>
                      <a:pt x="81" y="995"/>
                    </a:lnTo>
                    <a:lnTo>
                      <a:pt x="85" y="981"/>
                    </a:lnTo>
                    <a:lnTo>
                      <a:pt x="89" y="967"/>
                    </a:lnTo>
                    <a:lnTo>
                      <a:pt x="91" y="953"/>
                    </a:lnTo>
                    <a:lnTo>
                      <a:pt x="91" y="946"/>
                    </a:lnTo>
                    <a:lnTo>
                      <a:pt x="90" y="939"/>
                    </a:lnTo>
                    <a:lnTo>
                      <a:pt x="89" y="933"/>
                    </a:lnTo>
                    <a:lnTo>
                      <a:pt x="85" y="924"/>
                    </a:lnTo>
                    <a:lnTo>
                      <a:pt x="86" y="908"/>
                    </a:lnTo>
                    <a:lnTo>
                      <a:pt x="85" y="892"/>
                    </a:lnTo>
                    <a:lnTo>
                      <a:pt x="83" y="876"/>
                    </a:lnTo>
                    <a:lnTo>
                      <a:pt x="80" y="860"/>
                    </a:lnTo>
                    <a:lnTo>
                      <a:pt x="76" y="844"/>
                    </a:lnTo>
                    <a:lnTo>
                      <a:pt x="73" y="828"/>
                    </a:lnTo>
                    <a:lnTo>
                      <a:pt x="70" y="810"/>
                    </a:lnTo>
                    <a:lnTo>
                      <a:pt x="70" y="793"/>
                    </a:lnTo>
                    <a:lnTo>
                      <a:pt x="70" y="789"/>
                    </a:lnTo>
                    <a:lnTo>
                      <a:pt x="69" y="783"/>
                    </a:lnTo>
                    <a:lnTo>
                      <a:pt x="68" y="778"/>
                    </a:lnTo>
                    <a:lnTo>
                      <a:pt x="65" y="775"/>
                    </a:lnTo>
                    <a:lnTo>
                      <a:pt x="62" y="770"/>
                    </a:lnTo>
                    <a:lnTo>
                      <a:pt x="61" y="765"/>
                    </a:lnTo>
                    <a:lnTo>
                      <a:pt x="61" y="761"/>
                    </a:lnTo>
                    <a:lnTo>
                      <a:pt x="62" y="756"/>
                    </a:lnTo>
                    <a:lnTo>
                      <a:pt x="60" y="748"/>
                    </a:lnTo>
                    <a:lnTo>
                      <a:pt x="58" y="741"/>
                    </a:lnTo>
                    <a:lnTo>
                      <a:pt x="55" y="734"/>
                    </a:lnTo>
                    <a:lnTo>
                      <a:pt x="52" y="727"/>
                    </a:lnTo>
                    <a:lnTo>
                      <a:pt x="44" y="715"/>
                    </a:lnTo>
                    <a:lnTo>
                      <a:pt x="35" y="702"/>
                    </a:lnTo>
                    <a:lnTo>
                      <a:pt x="25" y="689"/>
                    </a:lnTo>
                    <a:lnTo>
                      <a:pt x="16" y="677"/>
                    </a:lnTo>
                    <a:lnTo>
                      <a:pt x="7" y="664"/>
                    </a:lnTo>
                    <a:lnTo>
                      <a:pt x="0" y="650"/>
                    </a:lnTo>
                    <a:lnTo>
                      <a:pt x="6" y="643"/>
                    </a:lnTo>
                    <a:lnTo>
                      <a:pt x="9" y="634"/>
                    </a:lnTo>
                    <a:lnTo>
                      <a:pt x="13" y="626"/>
                    </a:lnTo>
                    <a:lnTo>
                      <a:pt x="15" y="617"/>
                    </a:lnTo>
                    <a:lnTo>
                      <a:pt x="20" y="609"/>
                    </a:lnTo>
                    <a:lnTo>
                      <a:pt x="24" y="602"/>
                    </a:lnTo>
                    <a:lnTo>
                      <a:pt x="26" y="598"/>
                    </a:lnTo>
                    <a:lnTo>
                      <a:pt x="31" y="595"/>
                    </a:lnTo>
                    <a:lnTo>
                      <a:pt x="35" y="591"/>
                    </a:lnTo>
                    <a:lnTo>
                      <a:pt x="39" y="589"/>
                    </a:lnTo>
                    <a:lnTo>
                      <a:pt x="53" y="589"/>
                    </a:lnTo>
                    <a:lnTo>
                      <a:pt x="65" y="587"/>
                    </a:lnTo>
                    <a:lnTo>
                      <a:pt x="77" y="583"/>
                    </a:lnTo>
                    <a:lnTo>
                      <a:pt x="89" y="578"/>
                    </a:lnTo>
                    <a:lnTo>
                      <a:pt x="100" y="572"/>
                    </a:lnTo>
                    <a:lnTo>
                      <a:pt x="111" y="564"/>
                    </a:lnTo>
                    <a:lnTo>
                      <a:pt x="122" y="556"/>
                    </a:lnTo>
                    <a:lnTo>
                      <a:pt x="131" y="548"/>
                    </a:lnTo>
                    <a:lnTo>
                      <a:pt x="141" y="535"/>
                    </a:lnTo>
                    <a:lnTo>
                      <a:pt x="151" y="525"/>
                    </a:lnTo>
                    <a:lnTo>
                      <a:pt x="163" y="515"/>
                    </a:lnTo>
                    <a:lnTo>
                      <a:pt x="174" y="507"/>
                    </a:lnTo>
                    <a:lnTo>
                      <a:pt x="184" y="498"/>
                    </a:lnTo>
                    <a:lnTo>
                      <a:pt x="195" y="489"/>
                    </a:lnTo>
                    <a:lnTo>
                      <a:pt x="199" y="484"/>
                    </a:lnTo>
                    <a:lnTo>
                      <a:pt x="204" y="479"/>
                    </a:lnTo>
                    <a:lnTo>
                      <a:pt x="207" y="473"/>
                    </a:lnTo>
                    <a:lnTo>
                      <a:pt x="211" y="466"/>
                    </a:lnTo>
                    <a:lnTo>
                      <a:pt x="220" y="461"/>
                    </a:lnTo>
                    <a:lnTo>
                      <a:pt x="228" y="454"/>
                    </a:lnTo>
                    <a:lnTo>
                      <a:pt x="234" y="447"/>
                    </a:lnTo>
                    <a:lnTo>
                      <a:pt x="240" y="439"/>
                    </a:lnTo>
                    <a:lnTo>
                      <a:pt x="247" y="433"/>
                    </a:lnTo>
                    <a:lnTo>
                      <a:pt x="252" y="426"/>
                    </a:lnTo>
                    <a:lnTo>
                      <a:pt x="261" y="420"/>
                    </a:lnTo>
                    <a:lnTo>
                      <a:pt x="270" y="416"/>
                    </a:lnTo>
                    <a:lnTo>
                      <a:pt x="273" y="414"/>
                    </a:lnTo>
                    <a:lnTo>
                      <a:pt x="275" y="412"/>
                    </a:lnTo>
                    <a:lnTo>
                      <a:pt x="277" y="408"/>
                    </a:lnTo>
                    <a:lnTo>
                      <a:pt x="278" y="406"/>
                    </a:lnTo>
                    <a:lnTo>
                      <a:pt x="279" y="403"/>
                    </a:lnTo>
                    <a:lnTo>
                      <a:pt x="279" y="400"/>
                    </a:lnTo>
                    <a:lnTo>
                      <a:pt x="279" y="397"/>
                    </a:lnTo>
                    <a:lnTo>
                      <a:pt x="279" y="393"/>
                    </a:lnTo>
                    <a:lnTo>
                      <a:pt x="278" y="391"/>
                    </a:lnTo>
                    <a:lnTo>
                      <a:pt x="275" y="390"/>
                    </a:lnTo>
                    <a:lnTo>
                      <a:pt x="273" y="389"/>
                    </a:lnTo>
                    <a:lnTo>
                      <a:pt x="271" y="389"/>
                    </a:lnTo>
                    <a:lnTo>
                      <a:pt x="269" y="390"/>
                    </a:lnTo>
                    <a:lnTo>
                      <a:pt x="266" y="390"/>
                    </a:lnTo>
                    <a:lnTo>
                      <a:pt x="264" y="390"/>
                    </a:lnTo>
                    <a:lnTo>
                      <a:pt x="262" y="390"/>
                    </a:lnTo>
                    <a:lnTo>
                      <a:pt x="275" y="380"/>
                    </a:lnTo>
                    <a:lnTo>
                      <a:pt x="288" y="369"/>
                    </a:lnTo>
                    <a:lnTo>
                      <a:pt x="302" y="359"/>
                    </a:lnTo>
                    <a:lnTo>
                      <a:pt x="316" y="348"/>
                    </a:lnTo>
                    <a:lnTo>
                      <a:pt x="329" y="337"/>
                    </a:lnTo>
                    <a:lnTo>
                      <a:pt x="341" y="325"/>
                    </a:lnTo>
                    <a:lnTo>
                      <a:pt x="354" y="313"/>
                    </a:lnTo>
                    <a:lnTo>
                      <a:pt x="365" y="299"/>
                    </a:lnTo>
                    <a:lnTo>
                      <a:pt x="376" y="291"/>
                    </a:lnTo>
                    <a:lnTo>
                      <a:pt x="385" y="280"/>
                    </a:lnTo>
                    <a:lnTo>
                      <a:pt x="393" y="270"/>
                    </a:lnTo>
                    <a:lnTo>
                      <a:pt x="401" y="259"/>
                    </a:lnTo>
                    <a:lnTo>
                      <a:pt x="409" y="247"/>
                    </a:lnTo>
                    <a:lnTo>
                      <a:pt x="418" y="235"/>
                    </a:lnTo>
                    <a:lnTo>
                      <a:pt x="428" y="224"/>
                    </a:lnTo>
                    <a:lnTo>
                      <a:pt x="438" y="214"/>
                    </a:lnTo>
                    <a:lnTo>
                      <a:pt x="450" y="194"/>
                    </a:lnTo>
                    <a:lnTo>
                      <a:pt x="462" y="174"/>
                    </a:lnTo>
                    <a:lnTo>
                      <a:pt x="474" y="155"/>
                    </a:lnTo>
                    <a:lnTo>
                      <a:pt x="485" y="135"/>
                    </a:lnTo>
                    <a:lnTo>
                      <a:pt x="498" y="116"/>
                    </a:lnTo>
                    <a:lnTo>
                      <a:pt x="511" y="96"/>
                    </a:lnTo>
                    <a:lnTo>
                      <a:pt x="523" y="77"/>
                    </a:lnTo>
                    <a:lnTo>
                      <a:pt x="536" y="58"/>
                    </a:lnTo>
                    <a:lnTo>
                      <a:pt x="537" y="50"/>
                    </a:lnTo>
                    <a:lnTo>
                      <a:pt x="541" y="42"/>
                    </a:lnTo>
                    <a:lnTo>
                      <a:pt x="544" y="36"/>
                    </a:lnTo>
                    <a:lnTo>
                      <a:pt x="548" y="29"/>
                    </a:lnTo>
                    <a:lnTo>
                      <a:pt x="551" y="24"/>
                    </a:lnTo>
                    <a:lnTo>
                      <a:pt x="553" y="17"/>
                    </a:lnTo>
                    <a:lnTo>
                      <a:pt x="556" y="9"/>
                    </a:lnTo>
                    <a:lnTo>
                      <a:pt x="556" y="0"/>
                    </a:lnTo>
                    <a:lnTo>
                      <a:pt x="563" y="5"/>
                    </a:lnTo>
                    <a:lnTo>
                      <a:pt x="568" y="11"/>
                    </a:lnTo>
                    <a:lnTo>
                      <a:pt x="574" y="17"/>
                    </a:lnTo>
                    <a:lnTo>
                      <a:pt x="579" y="22"/>
                    </a:lnTo>
                    <a:lnTo>
                      <a:pt x="587" y="35"/>
                    </a:lnTo>
                    <a:lnTo>
                      <a:pt x="594" y="49"/>
                    </a:lnTo>
                    <a:lnTo>
                      <a:pt x="601" y="64"/>
                    </a:lnTo>
                    <a:lnTo>
                      <a:pt x="606" y="79"/>
                    </a:lnTo>
                    <a:lnTo>
                      <a:pt x="611" y="94"/>
                    </a:lnTo>
                    <a:lnTo>
                      <a:pt x="617" y="108"/>
                    </a:lnTo>
                    <a:close/>
                  </a:path>
                </a:pathLst>
              </a:custGeom>
              <a:solidFill>
                <a:srgbClr val="66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" name="Freeform 63"/>
              <p:cNvSpPr>
                <a:spLocks/>
              </p:cNvSpPr>
              <p:nvPr/>
            </p:nvSpPr>
            <p:spPr bwMode="auto">
              <a:xfrm>
                <a:off x="1303" y="2642"/>
                <a:ext cx="58" cy="75"/>
              </a:xfrm>
              <a:custGeom>
                <a:avLst/>
                <a:gdLst>
                  <a:gd name="T0" fmla="*/ 0 w 117"/>
                  <a:gd name="T1" fmla="*/ 0 h 151"/>
                  <a:gd name="T2" fmla="*/ 0 w 117"/>
                  <a:gd name="T3" fmla="*/ 0 h 151"/>
                  <a:gd name="T4" fmla="*/ 0 w 117"/>
                  <a:gd name="T5" fmla="*/ 0 h 151"/>
                  <a:gd name="T6" fmla="*/ 0 w 117"/>
                  <a:gd name="T7" fmla="*/ 0 h 151"/>
                  <a:gd name="T8" fmla="*/ 0 w 117"/>
                  <a:gd name="T9" fmla="*/ 0 h 151"/>
                  <a:gd name="T10" fmla="*/ 0 w 117"/>
                  <a:gd name="T11" fmla="*/ 0 h 151"/>
                  <a:gd name="T12" fmla="*/ 0 w 117"/>
                  <a:gd name="T13" fmla="*/ 0 h 151"/>
                  <a:gd name="T14" fmla="*/ 0 w 117"/>
                  <a:gd name="T15" fmla="*/ 0 h 151"/>
                  <a:gd name="T16" fmla="*/ 0 w 117"/>
                  <a:gd name="T17" fmla="*/ 0 h 151"/>
                  <a:gd name="T18" fmla="*/ 0 w 117"/>
                  <a:gd name="T19" fmla="*/ 0 h 151"/>
                  <a:gd name="T20" fmla="*/ 0 w 117"/>
                  <a:gd name="T21" fmla="*/ 0 h 151"/>
                  <a:gd name="T22" fmla="*/ 0 w 117"/>
                  <a:gd name="T23" fmla="*/ 0 h 151"/>
                  <a:gd name="T24" fmla="*/ 0 w 117"/>
                  <a:gd name="T25" fmla="*/ 0 h 151"/>
                  <a:gd name="T26" fmla="*/ 0 w 117"/>
                  <a:gd name="T27" fmla="*/ 0 h 151"/>
                  <a:gd name="T28" fmla="*/ 0 w 117"/>
                  <a:gd name="T29" fmla="*/ 0 h 151"/>
                  <a:gd name="T30" fmla="*/ 0 w 117"/>
                  <a:gd name="T31" fmla="*/ 0 h 151"/>
                  <a:gd name="T32" fmla="*/ 0 w 117"/>
                  <a:gd name="T33" fmla="*/ 0 h 151"/>
                  <a:gd name="T34" fmla="*/ 0 w 117"/>
                  <a:gd name="T35" fmla="*/ 0 h 151"/>
                  <a:gd name="T36" fmla="*/ 0 w 117"/>
                  <a:gd name="T37" fmla="*/ 0 h 151"/>
                  <a:gd name="T38" fmla="*/ 0 w 117"/>
                  <a:gd name="T39" fmla="*/ 0 h 151"/>
                  <a:gd name="T40" fmla="*/ 0 w 117"/>
                  <a:gd name="T41" fmla="*/ 0 h 151"/>
                  <a:gd name="T42" fmla="*/ 0 w 117"/>
                  <a:gd name="T43" fmla="*/ 0 h 151"/>
                  <a:gd name="T44" fmla="*/ 0 w 117"/>
                  <a:gd name="T45" fmla="*/ 0 h 151"/>
                  <a:gd name="T46" fmla="*/ 0 w 117"/>
                  <a:gd name="T47" fmla="*/ 0 h 151"/>
                  <a:gd name="T48" fmla="*/ 0 w 117"/>
                  <a:gd name="T49" fmla="*/ 0 h 151"/>
                  <a:gd name="T50" fmla="*/ 0 w 117"/>
                  <a:gd name="T51" fmla="*/ 0 h 151"/>
                  <a:gd name="T52" fmla="*/ 0 w 117"/>
                  <a:gd name="T53" fmla="*/ 0 h 151"/>
                  <a:gd name="T54" fmla="*/ 0 w 117"/>
                  <a:gd name="T55" fmla="*/ 0 h 151"/>
                  <a:gd name="T56" fmla="*/ 0 w 117"/>
                  <a:gd name="T57" fmla="*/ 0 h 151"/>
                  <a:gd name="T58" fmla="*/ 0 w 117"/>
                  <a:gd name="T59" fmla="*/ 0 h 151"/>
                  <a:gd name="T60" fmla="*/ 0 w 117"/>
                  <a:gd name="T61" fmla="*/ 0 h 151"/>
                  <a:gd name="T62" fmla="*/ 0 w 117"/>
                  <a:gd name="T63" fmla="*/ 0 h 151"/>
                  <a:gd name="T64" fmla="*/ 0 w 117"/>
                  <a:gd name="T65" fmla="*/ 0 h 151"/>
                  <a:gd name="T66" fmla="*/ 0 w 117"/>
                  <a:gd name="T67" fmla="*/ 0 h 151"/>
                  <a:gd name="T68" fmla="*/ 0 w 117"/>
                  <a:gd name="T69" fmla="*/ 0 h 151"/>
                  <a:gd name="T70" fmla="*/ 0 w 117"/>
                  <a:gd name="T71" fmla="*/ 0 h 151"/>
                  <a:gd name="T72" fmla="*/ 0 w 117"/>
                  <a:gd name="T73" fmla="*/ 0 h 151"/>
                  <a:gd name="T74" fmla="*/ 0 w 117"/>
                  <a:gd name="T75" fmla="*/ 0 h 151"/>
                  <a:gd name="T76" fmla="*/ 0 w 117"/>
                  <a:gd name="T77" fmla="*/ 0 h 151"/>
                  <a:gd name="T78" fmla="*/ 0 w 117"/>
                  <a:gd name="T79" fmla="*/ 0 h 151"/>
                  <a:gd name="T80" fmla="*/ 0 w 117"/>
                  <a:gd name="T81" fmla="*/ 0 h 151"/>
                  <a:gd name="T82" fmla="*/ 0 w 117"/>
                  <a:gd name="T83" fmla="*/ 0 h 151"/>
                  <a:gd name="T84" fmla="*/ 0 w 117"/>
                  <a:gd name="T85" fmla="*/ 0 h 151"/>
                  <a:gd name="T86" fmla="*/ 0 w 117"/>
                  <a:gd name="T87" fmla="*/ 0 h 151"/>
                  <a:gd name="T88" fmla="*/ 0 w 117"/>
                  <a:gd name="T89" fmla="*/ 0 h 151"/>
                  <a:gd name="T90" fmla="*/ 0 w 117"/>
                  <a:gd name="T91" fmla="*/ 0 h 151"/>
                  <a:gd name="T92" fmla="*/ 0 w 117"/>
                  <a:gd name="T93" fmla="*/ 0 h 151"/>
                  <a:gd name="T94" fmla="*/ 0 w 117"/>
                  <a:gd name="T95" fmla="*/ 0 h 1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7"/>
                  <a:gd name="T145" fmla="*/ 0 h 151"/>
                  <a:gd name="T146" fmla="*/ 117 w 117"/>
                  <a:gd name="T147" fmla="*/ 151 h 1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7" h="151">
                    <a:moveTo>
                      <a:pt x="117" y="6"/>
                    </a:moveTo>
                    <a:lnTo>
                      <a:pt x="108" y="12"/>
                    </a:lnTo>
                    <a:lnTo>
                      <a:pt x="98" y="19"/>
                    </a:lnTo>
                    <a:lnTo>
                      <a:pt x="90" y="26"/>
                    </a:lnTo>
                    <a:lnTo>
                      <a:pt x="83" y="34"/>
                    </a:lnTo>
                    <a:lnTo>
                      <a:pt x="78" y="42"/>
                    </a:lnTo>
                    <a:lnTo>
                      <a:pt x="72" y="51"/>
                    </a:lnTo>
                    <a:lnTo>
                      <a:pt x="67" y="60"/>
                    </a:lnTo>
                    <a:lnTo>
                      <a:pt x="63" y="69"/>
                    </a:lnTo>
                    <a:lnTo>
                      <a:pt x="53" y="89"/>
                    </a:lnTo>
                    <a:lnTo>
                      <a:pt x="47" y="110"/>
                    </a:lnTo>
                    <a:lnTo>
                      <a:pt x="40" y="130"/>
                    </a:lnTo>
                    <a:lnTo>
                      <a:pt x="32" y="150"/>
                    </a:lnTo>
                    <a:lnTo>
                      <a:pt x="29" y="151"/>
                    </a:lnTo>
                    <a:lnTo>
                      <a:pt x="22" y="144"/>
                    </a:lnTo>
                    <a:lnTo>
                      <a:pt x="15" y="136"/>
                    </a:lnTo>
                    <a:lnTo>
                      <a:pt x="11" y="127"/>
                    </a:lnTo>
                    <a:lnTo>
                      <a:pt x="6" y="118"/>
                    </a:lnTo>
                    <a:lnTo>
                      <a:pt x="3" y="10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0" y="77"/>
                    </a:lnTo>
                    <a:lnTo>
                      <a:pt x="6" y="69"/>
                    </a:lnTo>
                    <a:lnTo>
                      <a:pt x="11" y="61"/>
                    </a:lnTo>
                    <a:lnTo>
                      <a:pt x="14" y="52"/>
                    </a:lnTo>
                    <a:lnTo>
                      <a:pt x="19" y="44"/>
                    </a:lnTo>
                    <a:lnTo>
                      <a:pt x="22" y="36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5" y="24"/>
                    </a:lnTo>
                    <a:lnTo>
                      <a:pt x="40" y="23"/>
                    </a:lnTo>
                    <a:lnTo>
                      <a:pt x="44" y="22"/>
                    </a:lnTo>
                    <a:lnTo>
                      <a:pt x="50" y="17"/>
                    </a:lnTo>
                    <a:lnTo>
                      <a:pt x="56" y="13"/>
                    </a:lnTo>
                    <a:lnTo>
                      <a:pt x="63" y="11"/>
                    </a:lnTo>
                    <a:lnTo>
                      <a:pt x="70" y="7"/>
                    </a:lnTo>
                    <a:lnTo>
                      <a:pt x="78" y="5"/>
                    </a:lnTo>
                    <a:lnTo>
                      <a:pt x="85" y="4"/>
                    </a:lnTo>
                    <a:lnTo>
                      <a:pt x="93" y="1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0" y="1"/>
                    </a:lnTo>
                    <a:lnTo>
                      <a:pt x="111" y="2"/>
                    </a:lnTo>
                    <a:lnTo>
                      <a:pt x="113" y="4"/>
                    </a:lnTo>
                    <a:lnTo>
                      <a:pt x="116" y="5"/>
                    </a:lnTo>
                    <a:lnTo>
                      <a:pt x="117" y="6"/>
                    </a:lnTo>
                    <a:close/>
                  </a:path>
                </a:pathLst>
              </a:custGeom>
              <a:solidFill>
                <a:srgbClr val="E3B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" name="Freeform 64"/>
              <p:cNvSpPr>
                <a:spLocks/>
              </p:cNvSpPr>
              <p:nvPr/>
            </p:nvSpPr>
            <p:spPr bwMode="auto">
              <a:xfrm>
                <a:off x="1524" y="2696"/>
                <a:ext cx="138" cy="347"/>
              </a:xfrm>
              <a:custGeom>
                <a:avLst/>
                <a:gdLst>
                  <a:gd name="T0" fmla="*/ 0 w 277"/>
                  <a:gd name="T1" fmla="*/ 1 h 692"/>
                  <a:gd name="T2" fmla="*/ 0 w 277"/>
                  <a:gd name="T3" fmla="*/ 1 h 692"/>
                  <a:gd name="T4" fmla="*/ 0 w 277"/>
                  <a:gd name="T5" fmla="*/ 1 h 692"/>
                  <a:gd name="T6" fmla="*/ 0 w 277"/>
                  <a:gd name="T7" fmla="*/ 1 h 692"/>
                  <a:gd name="T8" fmla="*/ 0 w 277"/>
                  <a:gd name="T9" fmla="*/ 1 h 692"/>
                  <a:gd name="T10" fmla="*/ 0 w 277"/>
                  <a:gd name="T11" fmla="*/ 1 h 692"/>
                  <a:gd name="T12" fmla="*/ 0 w 277"/>
                  <a:gd name="T13" fmla="*/ 1 h 692"/>
                  <a:gd name="T14" fmla="*/ 0 w 277"/>
                  <a:gd name="T15" fmla="*/ 1 h 692"/>
                  <a:gd name="T16" fmla="*/ 0 w 277"/>
                  <a:gd name="T17" fmla="*/ 1 h 692"/>
                  <a:gd name="T18" fmla="*/ 0 w 277"/>
                  <a:gd name="T19" fmla="*/ 1 h 692"/>
                  <a:gd name="T20" fmla="*/ 0 w 277"/>
                  <a:gd name="T21" fmla="*/ 1 h 692"/>
                  <a:gd name="T22" fmla="*/ 0 w 277"/>
                  <a:gd name="T23" fmla="*/ 1 h 692"/>
                  <a:gd name="T24" fmla="*/ 0 w 277"/>
                  <a:gd name="T25" fmla="*/ 1 h 692"/>
                  <a:gd name="T26" fmla="*/ 0 w 277"/>
                  <a:gd name="T27" fmla="*/ 1 h 692"/>
                  <a:gd name="T28" fmla="*/ 0 w 277"/>
                  <a:gd name="T29" fmla="*/ 1 h 692"/>
                  <a:gd name="T30" fmla="*/ 0 w 277"/>
                  <a:gd name="T31" fmla="*/ 1 h 692"/>
                  <a:gd name="T32" fmla="*/ 0 w 277"/>
                  <a:gd name="T33" fmla="*/ 1 h 692"/>
                  <a:gd name="T34" fmla="*/ 0 w 277"/>
                  <a:gd name="T35" fmla="*/ 1 h 692"/>
                  <a:gd name="T36" fmla="*/ 0 w 277"/>
                  <a:gd name="T37" fmla="*/ 1 h 692"/>
                  <a:gd name="T38" fmla="*/ 0 w 277"/>
                  <a:gd name="T39" fmla="*/ 1 h 692"/>
                  <a:gd name="T40" fmla="*/ 0 w 277"/>
                  <a:gd name="T41" fmla="*/ 1 h 692"/>
                  <a:gd name="T42" fmla="*/ 0 w 277"/>
                  <a:gd name="T43" fmla="*/ 1 h 692"/>
                  <a:gd name="T44" fmla="*/ 0 w 277"/>
                  <a:gd name="T45" fmla="*/ 1 h 692"/>
                  <a:gd name="T46" fmla="*/ 0 w 277"/>
                  <a:gd name="T47" fmla="*/ 1 h 692"/>
                  <a:gd name="T48" fmla="*/ 0 w 277"/>
                  <a:gd name="T49" fmla="*/ 1 h 692"/>
                  <a:gd name="T50" fmla="*/ 0 w 277"/>
                  <a:gd name="T51" fmla="*/ 1 h 692"/>
                  <a:gd name="T52" fmla="*/ 0 w 277"/>
                  <a:gd name="T53" fmla="*/ 1 h 692"/>
                  <a:gd name="T54" fmla="*/ 0 w 277"/>
                  <a:gd name="T55" fmla="*/ 1 h 692"/>
                  <a:gd name="T56" fmla="*/ 0 w 277"/>
                  <a:gd name="T57" fmla="*/ 1 h 692"/>
                  <a:gd name="T58" fmla="*/ 0 w 277"/>
                  <a:gd name="T59" fmla="*/ 1 h 692"/>
                  <a:gd name="T60" fmla="*/ 0 w 277"/>
                  <a:gd name="T61" fmla="*/ 1 h 692"/>
                  <a:gd name="T62" fmla="*/ 0 w 277"/>
                  <a:gd name="T63" fmla="*/ 1 h 692"/>
                  <a:gd name="T64" fmla="*/ 0 w 277"/>
                  <a:gd name="T65" fmla="*/ 1 h 692"/>
                  <a:gd name="T66" fmla="*/ 0 w 277"/>
                  <a:gd name="T67" fmla="*/ 1 h 692"/>
                  <a:gd name="T68" fmla="*/ 0 w 277"/>
                  <a:gd name="T69" fmla="*/ 1 h 692"/>
                  <a:gd name="T70" fmla="*/ 0 w 277"/>
                  <a:gd name="T71" fmla="*/ 1 h 692"/>
                  <a:gd name="T72" fmla="*/ 0 w 277"/>
                  <a:gd name="T73" fmla="*/ 1 h 692"/>
                  <a:gd name="T74" fmla="*/ 0 w 277"/>
                  <a:gd name="T75" fmla="*/ 1 h 692"/>
                  <a:gd name="T76" fmla="*/ 0 w 277"/>
                  <a:gd name="T77" fmla="*/ 1 h 692"/>
                  <a:gd name="T78" fmla="*/ 0 w 277"/>
                  <a:gd name="T79" fmla="*/ 1 h 692"/>
                  <a:gd name="T80" fmla="*/ 0 w 277"/>
                  <a:gd name="T81" fmla="*/ 1 h 692"/>
                  <a:gd name="T82" fmla="*/ 0 w 277"/>
                  <a:gd name="T83" fmla="*/ 1 h 692"/>
                  <a:gd name="T84" fmla="*/ 0 w 277"/>
                  <a:gd name="T85" fmla="*/ 1 h 692"/>
                  <a:gd name="T86" fmla="*/ 0 w 277"/>
                  <a:gd name="T87" fmla="*/ 1 h 692"/>
                  <a:gd name="T88" fmla="*/ 0 w 277"/>
                  <a:gd name="T89" fmla="*/ 1 h 692"/>
                  <a:gd name="T90" fmla="*/ 0 w 277"/>
                  <a:gd name="T91" fmla="*/ 1 h 692"/>
                  <a:gd name="T92" fmla="*/ 0 w 277"/>
                  <a:gd name="T93" fmla="*/ 1 h 692"/>
                  <a:gd name="T94" fmla="*/ 0 w 277"/>
                  <a:gd name="T95" fmla="*/ 1 h 692"/>
                  <a:gd name="T96" fmla="*/ 0 w 277"/>
                  <a:gd name="T97" fmla="*/ 1 h 692"/>
                  <a:gd name="T98" fmla="*/ 0 w 277"/>
                  <a:gd name="T99" fmla="*/ 0 h 692"/>
                  <a:gd name="T100" fmla="*/ 0 w 277"/>
                  <a:gd name="T101" fmla="*/ 1 h 6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"/>
                  <a:gd name="T154" fmla="*/ 0 h 692"/>
                  <a:gd name="T155" fmla="*/ 277 w 277"/>
                  <a:gd name="T156" fmla="*/ 692 h 6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" h="692">
                    <a:moveTo>
                      <a:pt x="211" y="24"/>
                    </a:moveTo>
                    <a:lnTo>
                      <a:pt x="220" y="26"/>
                    </a:lnTo>
                    <a:lnTo>
                      <a:pt x="228" y="28"/>
                    </a:lnTo>
                    <a:lnTo>
                      <a:pt x="237" y="28"/>
                    </a:lnTo>
                    <a:lnTo>
                      <a:pt x="245" y="28"/>
                    </a:lnTo>
                    <a:lnTo>
                      <a:pt x="254" y="27"/>
                    </a:lnTo>
                    <a:lnTo>
                      <a:pt x="262" y="26"/>
                    </a:lnTo>
                    <a:lnTo>
                      <a:pt x="270" y="23"/>
                    </a:lnTo>
                    <a:lnTo>
                      <a:pt x="277" y="17"/>
                    </a:lnTo>
                    <a:lnTo>
                      <a:pt x="263" y="35"/>
                    </a:lnTo>
                    <a:lnTo>
                      <a:pt x="248" y="53"/>
                    </a:lnTo>
                    <a:lnTo>
                      <a:pt x="233" y="69"/>
                    </a:lnTo>
                    <a:lnTo>
                      <a:pt x="218" y="86"/>
                    </a:lnTo>
                    <a:lnTo>
                      <a:pt x="202" y="102"/>
                    </a:lnTo>
                    <a:lnTo>
                      <a:pt x="184" y="118"/>
                    </a:lnTo>
                    <a:lnTo>
                      <a:pt x="168" y="133"/>
                    </a:lnTo>
                    <a:lnTo>
                      <a:pt x="150" y="147"/>
                    </a:lnTo>
                    <a:lnTo>
                      <a:pt x="146" y="152"/>
                    </a:lnTo>
                    <a:lnTo>
                      <a:pt x="142" y="155"/>
                    </a:lnTo>
                    <a:lnTo>
                      <a:pt x="137" y="157"/>
                    </a:lnTo>
                    <a:lnTo>
                      <a:pt x="133" y="160"/>
                    </a:lnTo>
                    <a:lnTo>
                      <a:pt x="122" y="160"/>
                    </a:lnTo>
                    <a:lnTo>
                      <a:pt x="112" y="160"/>
                    </a:lnTo>
                    <a:lnTo>
                      <a:pt x="101" y="160"/>
                    </a:lnTo>
                    <a:lnTo>
                      <a:pt x="91" y="162"/>
                    </a:lnTo>
                    <a:lnTo>
                      <a:pt x="86" y="163"/>
                    </a:lnTo>
                    <a:lnTo>
                      <a:pt x="83" y="167"/>
                    </a:lnTo>
                    <a:lnTo>
                      <a:pt x="78" y="170"/>
                    </a:lnTo>
                    <a:lnTo>
                      <a:pt x="75" y="176"/>
                    </a:lnTo>
                    <a:lnTo>
                      <a:pt x="64" y="184"/>
                    </a:lnTo>
                    <a:lnTo>
                      <a:pt x="56" y="193"/>
                    </a:lnTo>
                    <a:lnTo>
                      <a:pt x="50" y="202"/>
                    </a:lnTo>
                    <a:lnTo>
                      <a:pt x="43" y="213"/>
                    </a:lnTo>
                    <a:lnTo>
                      <a:pt x="37" y="224"/>
                    </a:lnTo>
                    <a:lnTo>
                      <a:pt x="32" y="235"/>
                    </a:lnTo>
                    <a:lnTo>
                      <a:pt x="28" y="246"/>
                    </a:lnTo>
                    <a:lnTo>
                      <a:pt x="23" y="257"/>
                    </a:lnTo>
                    <a:lnTo>
                      <a:pt x="22" y="265"/>
                    </a:lnTo>
                    <a:lnTo>
                      <a:pt x="23" y="272"/>
                    </a:lnTo>
                    <a:lnTo>
                      <a:pt x="25" y="278"/>
                    </a:lnTo>
                    <a:lnTo>
                      <a:pt x="28" y="284"/>
                    </a:lnTo>
                    <a:lnTo>
                      <a:pt x="35" y="297"/>
                    </a:lnTo>
                    <a:lnTo>
                      <a:pt x="44" y="308"/>
                    </a:lnTo>
                    <a:lnTo>
                      <a:pt x="53" y="320"/>
                    </a:lnTo>
                    <a:lnTo>
                      <a:pt x="61" y="331"/>
                    </a:lnTo>
                    <a:lnTo>
                      <a:pt x="64" y="337"/>
                    </a:lnTo>
                    <a:lnTo>
                      <a:pt x="68" y="344"/>
                    </a:lnTo>
                    <a:lnTo>
                      <a:pt x="69" y="351"/>
                    </a:lnTo>
                    <a:lnTo>
                      <a:pt x="70" y="358"/>
                    </a:lnTo>
                    <a:lnTo>
                      <a:pt x="75" y="366"/>
                    </a:lnTo>
                    <a:lnTo>
                      <a:pt x="79" y="374"/>
                    </a:lnTo>
                    <a:lnTo>
                      <a:pt x="83" y="382"/>
                    </a:lnTo>
                    <a:lnTo>
                      <a:pt x="85" y="390"/>
                    </a:lnTo>
                    <a:lnTo>
                      <a:pt x="88" y="399"/>
                    </a:lnTo>
                    <a:lnTo>
                      <a:pt x="90" y="409"/>
                    </a:lnTo>
                    <a:lnTo>
                      <a:pt x="92" y="417"/>
                    </a:lnTo>
                    <a:lnTo>
                      <a:pt x="96" y="426"/>
                    </a:lnTo>
                    <a:lnTo>
                      <a:pt x="98" y="444"/>
                    </a:lnTo>
                    <a:lnTo>
                      <a:pt x="101" y="463"/>
                    </a:lnTo>
                    <a:lnTo>
                      <a:pt x="105" y="481"/>
                    </a:lnTo>
                    <a:lnTo>
                      <a:pt x="108" y="500"/>
                    </a:lnTo>
                    <a:lnTo>
                      <a:pt x="112" y="519"/>
                    </a:lnTo>
                    <a:lnTo>
                      <a:pt x="114" y="539"/>
                    </a:lnTo>
                    <a:lnTo>
                      <a:pt x="114" y="549"/>
                    </a:lnTo>
                    <a:lnTo>
                      <a:pt x="113" y="558"/>
                    </a:lnTo>
                    <a:lnTo>
                      <a:pt x="112" y="569"/>
                    </a:lnTo>
                    <a:lnTo>
                      <a:pt x="111" y="579"/>
                    </a:lnTo>
                    <a:lnTo>
                      <a:pt x="107" y="594"/>
                    </a:lnTo>
                    <a:lnTo>
                      <a:pt x="103" y="608"/>
                    </a:lnTo>
                    <a:lnTo>
                      <a:pt x="98" y="621"/>
                    </a:lnTo>
                    <a:lnTo>
                      <a:pt x="92" y="634"/>
                    </a:lnTo>
                    <a:lnTo>
                      <a:pt x="88" y="648"/>
                    </a:lnTo>
                    <a:lnTo>
                      <a:pt x="83" y="662"/>
                    </a:lnTo>
                    <a:lnTo>
                      <a:pt x="79" y="677"/>
                    </a:lnTo>
                    <a:lnTo>
                      <a:pt x="77" y="692"/>
                    </a:lnTo>
                    <a:lnTo>
                      <a:pt x="74" y="689"/>
                    </a:lnTo>
                    <a:lnTo>
                      <a:pt x="69" y="685"/>
                    </a:lnTo>
                    <a:lnTo>
                      <a:pt x="64" y="683"/>
                    </a:lnTo>
                    <a:lnTo>
                      <a:pt x="61" y="679"/>
                    </a:lnTo>
                    <a:lnTo>
                      <a:pt x="58" y="676"/>
                    </a:lnTo>
                    <a:lnTo>
                      <a:pt x="55" y="671"/>
                    </a:lnTo>
                    <a:lnTo>
                      <a:pt x="53" y="667"/>
                    </a:lnTo>
                    <a:lnTo>
                      <a:pt x="53" y="661"/>
                    </a:lnTo>
                    <a:lnTo>
                      <a:pt x="50" y="657"/>
                    </a:lnTo>
                    <a:lnTo>
                      <a:pt x="47" y="654"/>
                    </a:lnTo>
                    <a:lnTo>
                      <a:pt x="46" y="649"/>
                    </a:lnTo>
                    <a:lnTo>
                      <a:pt x="46" y="645"/>
                    </a:lnTo>
                    <a:lnTo>
                      <a:pt x="46" y="639"/>
                    </a:lnTo>
                    <a:lnTo>
                      <a:pt x="47" y="634"/>
                    </a:lnTo>
                    <a:lnTo>
                      <a:pt x="48" y="630"/>
                    </a:lnTo>
                    <a:lnTo>
                      <a:pt x="50" y="625"/>
                    </a:lnTo>
                    <a:lnTo>
                      <a:pt x="48" y="608"/>
                    </a:lnTo>
                    <a:lnTo>
                      <a:pt x="50" y="591"/>
                    </a:lnTo>
                    <a:lnTo>
                      <a:pt x="52" y="573"/>
                    </a:lnTo>
                    <a:lnTo>
                      <a:pt x="53" y="556"/>
                    </a:lnTo>
                    <a:lnTo>
                      <a:pt x="55" y="539"/>
                    </a:lnTo>
                    <a:lnTo>
                      <a:pt x="55" y="520"/>
                    </a:lnTo>
                    <a:lnTo>
                      <a:pt x="54" y="504"/>
                    </a:lnTo>
                    <a:lnTo>
                      <a:pt x="51" y="487"/>
                    </a:lnTo>
                    <a:lnTo>
                      <a:pt x="52" y="469"/>
                    </a:lnTo>
                    <a:lnTo>
                      <a:pt x="53" y="449"/>
                    </a:lnTo>
                    <a:lnTo>
                      <a:pt x="52" y="428"/>
                    </a:lnTo>
                    <a:lnTo>
                      <a:pt x="51" y="409"/>
                    </a:lnTo>
                    <a:lnTo>
                      <a:pt x="47" y="389"/>
                    </a:lnTo>
                    <a:lnTo>
                      <a:pt x="44" y="369"/>
                    </a:lnTo>
                    <a:lnTo>
                      <a:pt x="39" y="350"/>
                    </a:lnTo>
                    <a:lnTo>
                      <a:pt x="33" y="331"/>
                    </a:lnTo>
                    <a:lnTo>
                      <a:pt x="29" y="311"/>
                    </a:lnTo>
                    <a:lnTo>
                      <a:pt x="21" y="289"/>
                    </a:lnTo>
                    <a:lnTo>
                      <a:pt x="14" y="268"/>
                    </a:lnTo>
                    <a:lnTo>
                      <a:pt x="6" y="248"/>
                    </a:lnTo>
                    <a:lnTo>
                      <a:pt x="3" y="238"/>
                    </a:lnTo>
                    <a:lnTo>
                      <a:pt x="1" y="228"/>
                    </a:lnTo>
                    <a:lnTo>
                      <a:pt x="0" y="217"/>
                    </a:lnTo>
                    <a:lnTo>
                      <a:pt x="0" y="207"/>
                    </a:lnTo>
                    <a:lnTo>
                      <a:pt x="1" y="197"/>
                    </a:lnTo>
                    <a:lnTo>
                      <a:pt x="3" y="185"/>
                    </a:lnTo>
                    <a:lnTo>
                      <a:pt x="8" y="175"/>
                    </a:lnTo>
                    <a:lnTo>
                      <a:pt x="14" y="164"/>
                    </a:lnTo>
                    <a:lnTo>
                      <a:pt x="17" y="162"/>
                    </a:lnTo>
                    <a:lnTo>
                      <a:pt x="21" y="159"/>
                    </a:lnTo>
                    <a:lnTo>
                      <a:pt x="23" y="154"/>
                    </a:lnTo>
                    <a:lnTo>
                      <a:pt x="25" y="151"/>
                    </a:lnTo>
                    <a:lnTo>
                      <a:pt x="28" y="147"/>
                    </a:lnTo>
                    <a:lnTo>
                      <a:pt x="30" y="144"/>
                    </a:lnTo>
                    <a:lnTo>
                      <a:pt x="35" y="142"/>
                    </a:lnTo>
                    <a:lnTo>
                      <a:pt x="40" y="142"/>
                    </a:lnTo>
                    <a:lnTo>
                      <a:pt x="47" y="136"/>
                    </a:lnTo>
                    <a:lnTo>
                      <a:pt x="55" y="130"/>
                    </a:lnTo>
                    <a:lnTo>
                      <a:pt x="62" y="123"/>
                    </a:lnTo>
                    <a:lnTo>
                      <a:pt x="70" y="117"/>
                    </a:lnTo>
                    <a:lnTo>
                      <a:pt x="78" y="110"/>
                    </a:lnTo>
                    <a:lnTo>
                      <a:pt x="85" y="104"/>
                    </a:lnTo>
                    <a:lnTo>
                      <a:pt x="93" y="98"/>
                    </a:lnTo>
                    <a:lnTo>
                      <a:pt x="101" y="90"/>
                    </a:lnTo>
                    <a:lnTo>
                      <a:pt x="104" y="81"/>
                    </a:lnTo>
                    <a:lnTo>
                      <a:pt x="111" y="73"/>
                    </a:lnTo>
                    <a:lnTo>
                      <a:pt x="118" y="65"/>
                    </a:lnTo>
                    <a:lnTo>
                      <a:pt x="126" y="57"/>
                    </a:lnTo>
                    <a:lnTo>
                      <a:pt x="134" y="50"/>
                    </a:lnTo>
                    <a:lnTo>
                      <a:pt x="142" y="42"/>
                    </a:lnTo>
                    <a:lnTo>
                      <a:pt x="150" y="34"/>
                    </a:lnTo>
                    <a:lnTo>
                      <a:pt x="157" y="26"/>
                    </a:lnTo>
                    <a:lnTo>
                      <a:pt x="162" y="17"/>
                    </a:lnTo>
                    <a:lnTo>
                      <a:pt x="167" y="15"/>
                    </a:lnTo>
                    <a:lnTo>
                      <a:pt x="172" y="10"/>
                    </a:lnTo>
                    <a:lnTo>
                      <a:pt x="175" y="7"/>
                    </a:lnTo>
                    <a:lnTo>
                      <a:pt x="179" y="3"/>
                    </a:lnTo>
                    <a:lnTo>
                      <a:pt x="183" y="1"/>
                    </a:lnTo>
                    <a:lnTo>
                      <a:pt x="188" y="0"/>
                    </a:lnTo>
                    <a:lnTo>
                      <a:pt x="192" y="2"/>
                    </a:lnTo>
                    <a:lnTo>
                      <a:pt x="198" y="7"/>
                    </a:lnTo>
                    <a:lnTo>
                      <a:pt x="211" y="24"/>
                    </a:lnTo>
                    <a:close/>
                  </a:path>
                </a:pathLst>
              </a:custGeom>
              <a:solidFill>
                <a:srgbClr val="59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" name="Freeform 65"/>
              <p:cNvSpPr>
                <a:spLocks/>
              </p:cNvSpPr>
              <p:nvPr/>
            </p:nvSpPr>
            <p:spPr bwMode="auto">
              <a:xfrm>
                <a:off x="1427" y="2735"/>
                <a:ext cx="31" cy="35"/>
              </a:xfrm>
              <a:custGeom>
                <a:avLst/>
                <a:gdLst>
                  <a:gd name="T0" fmla="*/ 0 w 63"/>
                  <a:gd name="T1" fmla="*/ 1 h 70"/>
                  <a:gd name="T2" fmla="*/ 0 w 63"/>
                  <a:gd name="T3" fmla="*/ 1 h 70"/>
                  <a:gd name="T4" fmla="*/ 0 w 63"/>
                  <a:gd name="T5" fmla="*/ 1 h 70"/>
                  <a:gd name="T6" fmla="*/ 0 w 63"/>
                  <a:gd name="T7" fmla="*/ 1 h 70"/>
                  <a:gd name="T8" fmla="*/ 0 w 63"/>
                  <a:gd name="T9" fmla="*/ 1 h 70"/>
                  <a:gd name="T10" fmla="*/ 0 w 63"/>
                  <a:gd name="T11" fmla="*/ 1 h 70"/>
                  <a:gd name="T12" fmla="*/ 0 w 63"/>
                  <a:gd name="T13" fmla="*/ 1 h 70"/>
                  <a:gd name="T14" fmla="*/ 0 w 63"/>
                  <a:gd name="T15" fmla="*/ 1 h 70"/>
                  <a:gd name="T16" fmla="*/ 0 w 63"/>
                  <a:gd name="T17" fmla="*/ 1 h 70"/>
                  <a:gd name="T18" fmla="*/ 0 w 63"/>
                  <a:gd name="T19" fmla="*/ 1 h 70"/>
                  <a:gd name="T20" fmla="*/ 0 w 63"/>
                  <a:gd name="T21" fmla="*/ 1 h 70"/>
                  <a:gd name="T22" fmla="*/ 0 w 63"/>
                  <a:gd name="T23" fmla="*/ 1 h 70"/>
                  <a:gd name="T24" fmla="*/ 0 w 63"/>
                  <a:gd name="T25" fmla="*/ 1 h 70"/>
                  <a:gd name="T26" fmla="*/ 0 w 63"/>
                  <a:gd name="T27" fmla="*/ 1 h 70"/>
                  <a:gd name="T28" fmla="*/ 0 w 63"/>
                  <a:gd name="T29" fmla="*/ 1 h 70"/>
                  <a:gd name="T30" fmla="*/ 0 w 63"/>
                  <a:gd name="T31" fmla="*/ 1 h 70"/>
                  <a:gd name="T32" fmla="*/ 0 w 63"/>
                  <a:gd name="T33" fmla="*/ 0 h 70"/>
                  <a:gd name="T34" fmla="*/ 0 w 63"/>
                  <a:gd name="T35" fmla="*/ 1 h 70"/>
                  <a:gd name="T36" fmla="*/ 0 w 63"/>
                  <a:gd name="T37" fmla="*/ 1 h 70"/>
                  <a:gd name="T38" fmla="*/ 0 w 63"/>
                  <a:gd name="T39" fmla="*/ 1 h 70"/>
                  <a:gd name="T40" fmla="*/ 0 w 63"/>
                  <a:gd name="T41" fmla="*/ 1 h 70"/>
                  <a:gd name="T42" fmla="*/ 0 w 63"/>
                  <a:gd name="T43" fmla="*/ 1 h 70"/>
                  <a:gd name="T44" fmla="*/ 0 w 63"/>
                  <a:gd name="T45" fmla="*/ 1 h 70"/>
                  <a:gd name="T46" fmla="*/ 0 w 63"/>
                  <a:gd name="T47" fmla="*/ 1 h 70"/>
                  <a:gd name="T48" fmla="*/ 0 w 63"/>
                  <a:gd name="T49" fmla="*/ 1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70"/>
                  <a:gd name="T77" fmla="*/ 63 w 63"/>
                  <a:gd name="T78" fmla="*/ 70 h 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70">
                    <a:moveTo>
                      <a:pt x="63" y="37"/>
                    </a:moveTo>
                    <a:lnTo>
                      <a:pt x="56" y="40"/>
                    </a:lnTo>
                    <a:lnTo>
                      <a:pt x="48" y="42"/>
                    </a:lnTo>
                    <a:lnTo>
                      <a:pt x="39" y="45"/>
                    </a:lnTo>
                    <a:lnTo>
                      <a:pt x="31" y="48"/>
                    </a:lnTo>
                    <a:lnTo>
                      <a:pt x="24" y="53"/>
                    </a:lnTo>
                    <a:lnTo>
                      <a:pt x="16" y="57"/>
                    </a:lnTo>
                    <a:lnTo>
                      <a:pt x="9" y="63"/>
                    </a:lnTo>
                    <a:lnTo>
                      <a:pt x="4" y="70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13" y="3"/>
                    </a:lnTo>
                    <a:lnTo>
                      <a:pt x="21" y="8"/>
                    </a:lnTo>
                    <a:lnTo>
                      <a:pt x="28" y="13"/>
                    </a:lnTo>
                    <a:lnTo>
                      <a:pt x="35" y="17"/>
                    </a:lnTo>
                    <a:lnTo>
                      <a:pt x="43" y="23"/>
                    </a:lnTo>
                    <a:lnTo>
                      <a:pt x="50" y="27"/>
                    </a:lnTo>
                    <a:lnTo>
                      <a:pt x="56" y="32"/>
                    </a:ln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" name="Freeform 66"/>
              <p:cNvSpPr>
                <a:spLocks/>
              </p:cNvSpPr>
              <p:nvPr/>
            </p:nvSpPr>
            <p:spPr bwMode="auto">
              <a:xfrm>
                <a:off x="1432" y="2762"/>
                <a:ext cx="56" cy="40"/>
              </a:xfrm>
              <a:custGeom>
                <a:avLst/>
                <a:gdLst>
                  <a:gd name="T0" fmla="*/ 1 w 112"/>
                  <a:gd name="T1" fmla="*/ 1 h 79"/>
                  <a:gd name="T2" fmla="*/ 1 w 112"/>
                  <a:gd name="T3" fmla="*/ 1 h 79"/>
                  <a:gd name="T4" fmla="*/ 1 w 112"/>
                  <a:gd name="T5" fmla="*/ 1 h 79"/>
                  <a:gd name="T6" fmla="*/ 1 w 112"/>
                  <a:gd name="T7" fmla="*/ 1 h 79"/>
                  <a:gd name="T8" fmla="*/ 1 w 112"/>
                  <a:gd name="T9" fmla="*/ 1 h 79"/>
                  <a:gd name="T10" fmla="*/ 1 w 112"/>
                  <a:gd name="T11" fmla="*/ 1 h 79"/>
                  <a:gd name="T12" fmla="*/ 1 w 112"/>
                  <a:gd name="T13" fmla="*/ 1 h 79"/>
                  <a:gd name="T14" fmla="*/ 1 w 112"/>
                  <a:gd name="T15" fmla="*/ 1 h 79"/>
                  <a:gd name="T16" fmla="*/ 1 w 112"/>
                  <a:gd name="T17" fmla="*/ 1 h 79"/>
                  <a:gd name="T18" fmla="*/ 1 w 112"/>
                  <a:gd name="T19" fmla="*/ 1 h 79"/>
                  <a:gd name="T20" fmla="*/ 1 w 112"/>
                  <a:gd name="T21" fmla="*/ 1 h 79"/>
                  <a:gd name="T22" fmla="*/ 1 w 112"/>
                  <a:gd name="T23" fmla="*/ 1 h 79"/>
                  <a:gd name="T24" fmla="*/ 1 w 112"/>
                  <a:gd name="T25" fmla="*/ 1 h 79"/>
                  <a:gd name="T26" fmla="*/ 1 w 112"/>
                  <a:gd name="T27" fmla="*/ 1 h 79"/>
                  <a:gd name="T28" fmla="*/ 1 w 112"/>
                  <a:gd name="T29" fmla="*/ 1 h 79"/>
                  <a:gd name="T30" fmla="*/ 1 w 112"/>
                  <a:gd name="T31" fmla="*/ 1 h 79"/>
                  <a:gd name="T32" fmla="*/ 1 w 112"/>
                  <a:gd name="T33" fmla="*/ 1 h 79"/>
                  <a:gd name="T34" fmla="*/ 1 w 112"/>
                  <a:gd name="T35" fmla="*/ 1 h 79"/>
                  <a:gd name="T36" fmla="*/ 1 w 112"/>
                  <a:gd name="T37" fmla="*/ 1 h 79"/>
                  <a:gd name="T38" fmla="*/ 1 w 112"/>
                  <a:gd name="T39" fmla="*/ 1 h 79"/>
                  <a:gd name="T40" fmla="*/ 1 w 112"/>
                  <a:gd name="T41" fmla="*/ 1 h 79"/>
                  <a:gd name="T42" fmla="*/ 1 w 112"/>
                  <a:gd name="T43" fmla="*/ 1 h 79"/>
                  <a:gd name="T44" fmla="*/ 1 w 112"/>
                  <a:gd name="T45" fmla="*/ 1 h 79"/>
                  <a:gd name="T46" fmla="*/ 1 w 112"/>
                  <a:gd name="T47" fmla="*/ 1 h 79"/>
                  <a:gd name="T48" fmla="*/ 1 w 112"/>
                  <a:gd name="T49" fmla="*/ 1 h 79"/>
                  <a:gd name="T50" fmla="*/ 1 w 112"/>
                  <a:gd name="T51" fmla="*/ 1 h 79"/>
                  <a:gd name="T52" fmla="*/ 0 w 112"/>
                  <a:gd name="T53" fmla="*/ 1 h 79"/>
                  <a:gd name="T54" fmla="*/ 1 w 112"/>
                  <a:gd name="T55" fmla="*/ 1 h 79"/>
                  <a:gd name="T56" fmla="*/ 1 w 112"/>
                  <a:gd name="T57" fmla="*/ 1 h 79"/>
                  <a:gd name="T58" fmla="*/ 1 w 112"/>
                  <a:gd name="T59" fmla="*/ 1 h 79"/>
                  <a:gd name="T60" fmla="*/ 1 w 112"/>
                  <a:gd name="T61" fmla="*/ 1 h 79"/>
                  <a:gd name="T62" fmla="*/ 1 w 112"/>
                  <a:gd name="T63" fmla="*/ 1 h 79"/>
                  <a:gd name="T64" fmla="*/ 1 w 112"/>
                  <a:gd name="T65" fmla="*/ 0 h 79"/>
                  <a:gd name="T66" fmla="*/ 1 w 112"/>
                  <a:gd name="T67" fmla="*/ 0 h 79"/>
                  <a:gd name="T68" fmla="*/ 1 w 112"/>
                  <a:gd name="T69" fmla="*/ 1 h 79"/>
                  <a:gd name="T70" fmla="*/ 1 w 112"/>
                  <a:gd name="T71" fmla="*/ 1 h 79"/>
                  <a:gd name="T72" fmla="*/ 1 w 112"/>
                  <a:gd name="T73" fmla="*/ 1 h 79"/>
                  <a:gd name="T74" fmla="*/ 1 w 112"/>
                  <a:gd name="T75" fmla="*/ 1 h 79"/>
                  <a:gd name="T76" fmla="*/ 1 w 112"/>
                  <a:gd name="T77" fmla="*/ 1 h 79"/>
                  <a:gd name="T78" fmla="*/ 1 w 112"/>
                  <a:gd name="T79" fmla="*/ 1 h 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2"/>
                  <a:gd name="T121" fmla="*/ 0 h 79"/>
                  <a:gd name="T122" fmla="*/ 112 w 112"/>
                  <a:gd name="T123" fmla="*/ 79 h 7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2" h="79">
                    <a:moveTo>
                      <a:pt x="107" y="16"/>
                    </a:moveTo>
                    <a:lnTo>
                      <a:pt x="109" y="22"/>
                    </a:lnTo>
                    <a:lnTo>
                      <a:pt x="110" y="26"/>
                    </a:lnTo>
                    <a:lnTo>
                      <a:pt x="112" y="32"/>
                    </a:lnTo>
                    <a:lnTo>
                      <a:pt x="112" y="37"/>
                    </a:lnTo>
                    <a:lnTo>
                      <a:pt x="112" y="43"/>
                    </a:lnTo>
                    <a:lnTo>
                      <a:pt x="112" y="47"/>
                    </a:lnTo>
                    <a:lnTo>
                      <a:pt x="110" y="53"/>
                    </a:lnTo>
                    <a:lnTo>
                      <a:pt x="107" y="58"/>
                    </a:lnTo>
                    <a:lnTo>
                      <a:pt x="96" y="62"/>
                    </a:lnTo>
                    <a:lnTo>
                      <a:pt x="86" y="68"/>
                    </a:lnTo>
                    <a:lnTo>
                      <a:pt x="74" y="73"/>
                    </a:lnTo>
                    <a:lnTo>
                      <a:pt x="64" y="77"/>
                    </a:lnTo>
                    <a:lnTo>
                      <a:pt x="52" y="79"/>
                    </a:lnTo>
                    <a:lnTo>
                      <a:pt x="41" y="79"/>
                    </a:lnTo>
                    <a:lnTo>
                      <a:pt x="35" y="79"/>
                    </a:lnTo>
                    <a:lnTo>
                      <a:pt x="29" y="78"/>
                    </a:lnTo>
                    <a:lnTo>
                      <a:pt x="24" y="76"/>
                    </a:lnTo>
                    <a:lnTo>
                      <a:pt x="18" y="74"/>
                    </a:lnTo>
                    <a:lnTo>
                      <a:pt x="15" y="73"/>
                    </a:lnTo>
                    <a:lnTo>
                      <a:pt x="13" y="70"/>
                    </a:lnTo>
                    <a:lnTo>
                      <a:pt x="12" y="68"/>
                    </a:lnTo>
                    <a:lnTo>
                      <a:pt x="10" y="67"/>
                    </a:lnTo>
                    <a:lnTo>
                      <a:pt x="7" y="64"/>
                    </a:lnTo>
                    <a:lnTo>
                      <a:pt x="5" y="62"/>
                    </a:lnTo>
                    <a:lnTo>
                      <a:pt x="3" y="60"/>
                    </a:lnTo>
                    <a:lnTo>
                      <a:pt x="0" y="58"/>
                    </a:lnTo>
                    <a:lnTo>
                      <a:pt x="18" y="18"/>
                    </a:lnTo>
                    <a:lnTo>
                      <a:pt x="28" y="13"/>
                    </a:lnTo>
                    <a:lnTo>
                      <a:pt x="40" y="8"/>
                    </a:lnTo>
                    <a:lnTo>
                      <a:pt x="51" y="3"/>
                    </a:lnTo>
                    <a:lnTo>
                      <a:pt x="64" y="1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81" y="1"/>
                    </a:lnTo>
                    <a:lnTo>
                      <a:pt x="87" y="2"/>
                    </a:lnTo>
                    <a:lnTo>
                      <a:pt x="93" y="5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7" y="16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" name="Freeform 67"/>
              <p:cNvSpPr>
                <a:spLocks/>
              </p:cNvSpPr>
              <p:nvPr/>
            </p:nvSpPr>
            <p:spPr bwMode="auto">
              <a:xfrm>
                <a:off x="1378" y="2792"/>
                <a:ext cx="65" cy="33"/>
              </a:xfrm>
              <a:custGeom>
                <a:avLst/>
                <a:gdLst>
                  <a:gd name="T0" fmla="*/ 0 w 132"/>
                  <a:gd name="T1" fmla="*/ 1 h 66"/>
                  <a:gd name="T2" fmla="*/ 0 w 132"/>
                  <a:gd name="T3" fmla="*/ 1 h 66"/>
                  <a:gd name="T4" fmla="*/ 0 w 132"/>
                  <a:gd name="T5" fmla="*/ 1 h 66"/>
                  <a:gd name="T6" fmla="*/ 0 w 132"/>
                  <a:gd name="T7" fmla="*/ 1 h 66"/>
                  <a:gd name="T8" fmla="*/ 0 w 132"/>
                  <a:gd name="T9" fmla="*/ 1 h 66"/>
                  <a:gd name="T10" fmla="*/ 0 w 132"/>
                  <a:gd name="T11" fmla="*/ 1 h 66"/>
                  <a:gd name="T12" fmla="*/ 0 w 132"/>
                  <a:gd name="T13" fmla="*/ 1 h 66"/>
                  <a:gd name="T14" fmla="*/ 0 w 132"/>
                  <a:gd name="T15" fmla="*/ 1 h 66"/>
                  <a:gd name="T16" fmla="*/ 0 w 132"/>
                  <a:gd name="T17" fmla="*/ 1 h 66"/>
                  <a:gd name="T18" fmla="*/ 0 w 132"/>
                  <a:gd name="T19" fmla="*/ 1 h 66"/>
                  <a:gd name="T20" fmla="*/ 0 w 132"/>
                  <a:gd name="T21" fmla="*/ 1 h 66"/>
                  <a:gd name="T22" fmla="*/ 0 w 132"/>
                  <a:gd name="T23" fmla="*/ 1 h 66"/>
                  <a:gd name="T24" fmla="*/ 0 w 132"/>
                  <a:gd name="T25" fmla="*/ 1 h 66"/>
                  <a:gd name="T26" fmla="*/ 0 w 132"/>
                  <a:gd name="T27" fmla="*/ 1 h 66"/>
                  <a:gd name="T28" fmla="*/ 0 w 132"/>
                  <a:gd name="T29" fmla="*/ 1 h 66"/>
                  <a:gd name="T30" fmla="*/ 0 w 132"/>
                  <a:gd name="T31" fmla="*/ 1 h 66"/>
                  <a:gd name="T32" fmla="*/ 0 w 132"/>
                  <a:gd name="T33" fmla="*/ 1 h 66"/>
                  <a:gd name="T34" fmla="*/ 0 w 132"/>
                  <a:gd name="T35" fmla="*/ 1 h 66"/>
                  <a:gd name="T36" fmla="*/ 0 w 132"/>
                  <a:gd name="T37" fmla="*/ 1 h 66"/>
                  <a:gd name="T38" fmla="*/ 0 w 132"/>
                  <a:gd name="T39" fmla="*/ 1 h 66"/>
                  <a:gd name="T40" fmla="*/ 0 w 132"/>
                  <a:gd name="T41" fmla="*/ 1 h 66"/>
                  <a:gd name="T42" fmla="*/ 0 w 132"/>
                  <a:gd name="T43" fmla="*/ 1 h 66"/>
                  <a:gd name="T44" fmla="*/ 0 w 132"/>
                  <a:gd name="T45" fmla="*/ 1 h 66"/>
                  <a:gd name="T46" fmla="*/ 0 w 132"/>
                  <a:gd name="T47" fmla="*/ 1 h 66"/>
                  <a:gd name="T48" fmla="*/ 0 w 132"/>
                  <a:gd name="T49" fmla="*/ 1 h 66"/>
                  <a:gd name="T50" fmla="*/ 0 w 132"/>
                  <a:gd name="T51" fmla="*/ 1 h 66"/>
                  <a:gd name="T52" fmla="*/ 0 w 132"/>
                  <a:gd name="T53" fmla="*/ 1 h 66"/>
                  <a:gd name="T54" fmla="*/ 0 w 132"/>
                  <a:gd name="T55" fmla="*/ 1 h 66"/>
                  <a:gd name="T56" fmla="*/ 0 w 132"/>
                  <a:gd name="T57" fmla="*/ 1 h 66"/>
                  <a:gd name="T58" fmla="*/ 0 w 132"/>
                  <a:gd name="T59" fmla="*/ 1 h 66"/>
                  <a:gd name="T60" fmla="*/ 0 w 132"/>
                  <a:gd name="T61" fmla="*/ 1 h 66"/>
                  <a:gd name="T62" fmla="*/ 0 w 132"/>
                  <a:gd name="T63" fmla="*/ 1 h 66"/>
                  <a:gd name="T64" fmla="*/ 0 w 132"/>
                  <a:gd name="T65" fmla="*/ 1 h 66"/>
                  <a:gd name="T66" fmla="*/ 0 w 132"/>
                  <a:gd name="T67" fmla="*/ 1 h 66"/>
                  <a:gd name="T68" fmla="*/ 0 w 132"/>
                  <a:gd name="T69" fmla="*/ 0 h 66"/>
                  <a:gd name="T70" fmla="*/ 0 w 132"/>
                  <a:gd name="T71" fmla="*/ 1 h 66"/>
                  <a:gd name="T72" fmla="*/ 0 w 132"/>
                  <a:gd name="T73" fmla="*/ 1 h 66"/>
                  <a:gd name="T74" fmla="*/ 0 w 132"/>
                  <a:gd name="T75" fmla="*/ 1 h 66"/>
                  <a:gd name="T76" fmla="*/ 0 w 132"/>
                  <a:gd name="T77" fmla="*/ 1 h 66"/>
                  <a:gd name="T78" fmla="*/ 0 w 132"/>
                  <a:gd name="T79" fmla="*/ 1 h 66"/>
                  <a:gd name="T80" fmla="*/ 0 w 132"/>
                  <a:gd name="T81" fmla="*/ 1 h 66"/>
                  <a:gd name="T82" fmla="*/ 0 w 132"/>
                  <a:gd name="T83" fmla="*/ 1 h 66"/>
                  <a:gd name="T84" fmla="*/ 0 w 132"/>
                  <a:gd name="T85" fmla="*/ 1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"/>
                  <a:gd name="T130" fmla="*/ 0 h 66"/>
                  <a:gd name="T131" fmla="*/ 132 w 132"/>
                  <a:gd name="T132" fmla="*/ 66 h 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" h="66">
                    <a:moveTo>
                      <a:pt x="76" y="14"/>
                    </a:moveTo>
                    <a:lnTo>
                      <a:pt x="82" y="16"/>
                    </a:lnTo>
                    <a:lnTo>
                      <a:pt x="89" y="19"/>
                    </a:lnTo>
                    <a:lnTo>
                      <a:pt x="96" y="24"/>
                    </a:lnTo>
                    <a:lnTo>
                      <a:pt x="103" y="28"/>
                    </a:lnTo>
                    <a:lnTo>
                      <a:pt x="110" y="30"/>
                    </a:lnTo>
                    <a:lnTo>
                      <a:pt x="117" y="33"/>
                    </a:lnTo>
                    <a:lnTo>
                      <a:pt x="123" y="36"/>
                    </a:lnTo>
                    <a:lnTo>
                      <a:pt x="132" y="37"/>
                    </a:lnTo>
                    <a:lnTo>
                      <a:pt x="127" y="43"/>
                    </a:lnTo>
                    <a:lnTo>
                      <a:pt x="122" y="46"/>
                    </a:lnTo>
                    <a:lnTo>
                      <a:pt x="117" y="49"/>
                    </a:lnTo>
                    <a:lnTo>
                      <a:pt x="112" y="53"/>
                    </a:lnTo>
                    <a:lnTo>
                      <a:pt x="100" y="56"/>
                    </a:lnTo>
                    <a:lnTo>
                      <a:pt x="88" y="60"/>
                    </a:lnTo>
                    <a:lnTo>
                      <a:pt x="75" y="62"/>
                    </a:lnTo>
                    <a:lnTo>
                      <a:pt x="62" y="63"/>
                    </a:lnTo>
                    <a:lnTo>
                      <a:pt x="50" y="64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24" y="64"/>
                    </a:lnTo>
                    <a:lnTo>
                      <a:pt x="17" y="63"/>
                    </a:lnTo>
                    <a:lnTo>
                      <a:pt x="12" y="61"/>
                    </a:lnTo>
                    <a:lnTo>
                      <a:pt x="7" y="59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5" y="19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21" y="6"/>
                    </a:lnTo>
                    <a:lnTo>
                      <a:pt x="28" y="10"/>
                    </a:lnTo>
                    <a:lnTo>
                      <a:pt x="36" y="14"/>
                    </a:lnTo>
                    <a:lnTo>
                      <a:pt x="44" y="16"/>
                    </a:lnTo>
                    <a:lnTo>
                      <a:pt x="52" y="16"/>
                    </a:lnTo>
                    <a:lnTo>
                      <a:pt x="60" y="16"/>
                    </a:lnTo>
                    <a:lnTo>
                      <a:pt x="68" y="15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7D7D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" name="Freeform 68"/>
              <p:cNvSpPr>
                <a:spLocks/>
              </p:cNvSpPr>
              <p:nvPr/>
            </p:nvSpPr>
            <p:spPr bwMode="auto">
              <a:xfrm>
                <a:off x="1405" y="2833"/>
                <a:ext cx="7" cy="26"/>
              </a:xfrm>
              <a:custGeom>
                <a:avLst/>
                <a:gdLst>
                  <a:gd name="T0" fmla="*/ 1 w 13"/>
                  <a:gd name="T1" fmla="*/ 0 h 52"/>
                  <a:gd name="T2" fmla="*/ 1 w 13"/>
                  <a:gd name="T3" fmla="*/ 1 h 52"/>
                  <a:gd name="T4" fmla="*/ 1 w 13"/>
                  <a:gd name="T5" fmla="*/ 1 h 52"/>
                  <a:gd name="T6" fmla="*/ 1 w 13"/>
                  <a:gd name="T7" fmla="*/ 1 h 52"/>
                  <a:gd name="T8" fmla="*/ 1 w 13"/>
                  <a:gd name="T9" fmla="*/ 1 h 52"/>
                  <a:gd name="T10" fmla="*/ 1 w 13"/>
                  <a:gd name="T11" fmla="*/ 1 h 52"/>
                  <a:gd name="T12" fmla="*/ 1 w 13"/>
                  <a:gd name="T13" fmla="*/ 1 h 52"/>
                  <a:gd name="T14" fmla="*/ 1 w 13"/>
                  <a:gd name="T15" fmla="*/ 1 h 52"/>
                  <a:gd name="T16" fmla="*/ 1 w 13"/>
                  <a:gd name="T17" fmla="*/ 1 h 52"/>
                  <a:gd name="T18" fmla="*/ 1 w 13"/>
                  <a:gd name="T19" fmla="*/ 1 h 52"/>
                  <a:gd name="T20" fmla="*/ 0 w 13"/>
                  <a:gd name="T21" fmla="*/ 1 h 52"/>
                  <a:gd name="T22" fmla="*/ 0 w 13"/>
                  <a:gd name="T23" fmla="*/ 1 h 52"/>
                  <a:gd name="T24" fmla="*/ 0 w 13"/>
                  <a:gd name="T25" fmla="*/ 1 h 52"/>
                  <a:gd name="T26" fmla="*/ 0 w 13"/>
                  <a:gd name="T27" fmla="*/ 1 h 52"/>
                  <a:gd name="T28" fmla="*/ 1 w 13"/>
                  <a:gd name="T29" fmla="*/ 1 h 52"/>
                  <a:gd name="T30" fmla="*/ 1 w 13"/>
                  <a:gd name="T31" fmla="*/ 1 h 52"/>
                  <a:gd name="T32" fmla="*/ 1 w 13"/>
                  <a:gd name="T33" fmla="*/ 1 h 52"/>
                  <a:gd name="T34" fmla="*/ 1 w 13"/>
                  <a:gd name="T35" fmla="*/ 0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52"/>
                  <a:gd name="T56" fmla="*/ 13 w 13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52">
                    <a:moveTo>
                      <a:pt x="6" y="0"/>
                    </a:moveTo>
                    <a:lnTo>
                      <a:pt x="13" y="52"/>
                    </a:lnTo>
                    <a:lnTo>
                      <a:pt x="11" y="47"/>
                    </a:lnTo>
                    <a:lnTo>
                      <a:pt x="10" y="42"/>
                    </a:lnTo>
                    <a:lnTo>
                      <a:pt x="9" y="37"/>
                    </a:lnTo>
                    <a:lnTo>
                      <a:pt x="7" y="32"/>
                    </a:lnTo>
                    <a:lnTo>
                      <a:pt x="5" y="27"/>
                    </a:lnTo>
                    <a:lnTo>
                      <a:pt x="4" y="23"/>
                    </a:lnTo>
                    <a:lnTo>
                      <a:pt x="3" y="18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C8C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" name="Freeform 69"/>
              <p:cNvSpPr>
                <a:spLocks/>
              </p:cNvSpPr>
              <p:nvPr/>
            </p:nvSpPr>
            <p:spPr bwMode="auto">
              <a:xfrm>
                <a:off x="1408" y="2832"/>
                <a:ext cx="27" cy="116"/>
              </a:xfrm>
              <a:custGeom>
                <a:avLst/>
                <a:gdLst>
                  <a:gd name="T0" fmla="*/ 1 w 54"/>
                  <a:gd name="T1" fmla="*/ 0 h 233"/>
                  <a:gd name="T2" fmla="*/ 0 w 54"/>
                  <a:gd name="T3" fmla="*/ 0 h 233"/>
                  <a:gd name="T4" fmla="*/ 0 w 54"/>
                  <a:gd name="T5" fmla="*/ 0 h 233"/>
                  <a:gd name="T6" fmla="*/ 1 w 54"/>
                  <a:gd name="T7" fmla="*/ 0 h 233"/>
                  <a:gd name="T8" fmla="*/ 1 w 54"/>
                  <a:gd name="T9" fmla="*/ 0 h 233"/>
                  <a:gd name="T10" fmla="*/ 1 w 54"/>
                  <a:gd name="T11" fmla="*/ 0 h 233"/>
                  <a:gd name="T12" fmla="*/ 1 w 54"/>
                  <a:gd name="T13" fmla="*/ 0 h 233"/>
                  <a:gd name="T14" fmla="*/ 1 w 54"/>
                  <a:gd name="T15" fmla="*/ 0 h 233"/>
                  <a:gd name="T16" fmla="*/ 1 w 54"/>
                  <a:gd name="T17" fmla="*/ 0 h 233"/>
                  <a:gd name="T18" fmla="*/ 1 w 54"/>
                  <a:gd name="T19" fmla="*/ 0 h 233"/>
                  <a:gd name="T20" fmla="*/ 1 w 54"/>
                  <a:gd name="T21" fmla="*/ 0 h 233"/>
                  <a:gd name="T22" fmla="*/ 1 w 54"/>
                  <a:gd name="T23" fmla="*/ 0 h 233"/>
                  <a:gd name="T24" fmla="*/ 1 w 54"/>
                  <a:gd name="T25" fmla="*/ 0 h 233"/>
                  <a:gd name="T26" fmla="*/ 1 w 54"/>
                  <a:gd name="T27" fmla="*/ 0 h 233"/>
                  <a:gd name="T28" fmla="*/ 1 w 54"/>
                  <a:gd name="T29" fmla="*/ 0 h 233"/>
                  <a:gd name="T30" fmla="*/ 1 w 54"/>
                  <a:gd name="T31" fmla="*/ 0 h 233"/>
                  <a:gd name="T32" fmla="*/ 1 w 54"/>
                  <a:gd name="T33" fmla="*/ 0 h 233"/>
                  <a:gd name="T34" fmla="*/ 1 w 54"/>
                  <a:gd name="T35" fmla="*/ 0 h 233"/>
                  <a:gd name="T36" fmla="*/ 1 w 54"/>
                  <a:gd name="T37" fmla="*/ 0 h 233"/>
                  <a:gd name="T38" fmla="*/ 1 w 54"/>
                  <a:gd name="T39" fmla="*/ 0 h 233"/>
                  <a:gd name="T40" fmla="*/ 1 w 54"/>
                  <a:gd name="T41" fmla="*/ 0 h 233"/>
                  <a:gd name="T42" fmla="*/ 1 w 54"/>
                  <a:gd name="T43" fmla="*/ 0 h 233"/>
                  <a:gd name="T44" fmla="*/ 1 w 54"/>
                  <a:gd name="T45" fmla="*/ 0 h 233"/>
                  <a:gd name="T46" fmla="*/ 1 w 54"/>
                  <a:gd name="T47" fmla="*/ 0 h 233"/>
                  <a:gd name="T48" fmla="*/ 1 w 54"/>
                  <a:gd name="T49" fmla="*/ 0 h 233"/>
                  <a:gd name="T50" fmla="*/ 1 w 54"/>
                  <a:gd name="T51" fmla="*/ 0 h 233"/>
                  <a:gd name="T52" fmla="*/ 1 w 54"/>
                  <a:gd name="T53" fmla="*/ 0 h 233"/>
                  <a:gd name="T54" fmla="*/ 1 w 54"/>
                  <a:gd name="T55" fmla="*/ 0 h 233"/>
                  <a:gd name="T56" fmla="*/ 1 w 54"/>
                  <a:gd name="T57" fmla="*/ 0 h 233"/>
                  <a:gd name="T58" fmla="*/ 1 w 54"/>
                  <a:gd name="T59" fmla="*/ 0 h 233"/>
                  <a:gd name="T60" fmla="*/ 1 w 54"/>
                  <a:gd name="T61" fmla="*/ 0 h 233"/>
                  <a:gd name="T62" fmla="*/ 1 w 54"/>
                  <a:gd name="T63" fmla="*/ 0 h 233"/>
                  <a:gd name="T64" fmla="*/ 1 w 54"/>
                  <a:gd name="T65" fmla="*/ 0 h 233"/>
                  <a:gd name="T66" fmla="*/ 1 w 54"/>
                  <a:gd name="T67" fmla="*/ 0 h 233"/>
                  <a:gd name="T68" fmla="*/ 1 w 54"/>
                  <a:gd name="T69" fmla="*/ 0 h 2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"/>
                  <a:gd name="T106" fmla="*/ 0 h 233"/>
                  <a:gd name="T107" fmla="*/ 54 w 54"/>
                  <a:gd name="T108" fmla="*/ 233 h 2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" h="233">
                    <a:moveTo>
                      <a:pt x="7" y="5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54" y="233"/>
                    </a:lnTo>
                    <a:lnTo>
                      <a:pt x="53" y="230"/>
                    </a:lnTo>
                    <a:lnTo>
                      <a:pt x="51" y="225"/>
                    </a:lnTo>
                    <a:lnTo>
                      <a:pt x="50" y="222"/>
                    </a:lnTo>
                    <a:lnTo>
                      <a:pt x="49" y="217"/>
                    </a:lnTo>
                    <a:lnTo>
                      <a:pt x="46" y="212"/>
                    </a:lnTo>
                    <a:lnTo>
                      <a:pt x="45" y="209"/>
                    </a:lnTo>
                    <a:lnTo>
                      <a:pt x="43" y="204"/>
                    </a:lnTo>
                    <a:lnTo>
                      <a:pt x="42" y="200"/>
                    </a:lnTo>
                    <a:lnTo>
                      <a:pt x="37" y="181"/>
                    </a:lnTo>
                    <a:lnTo>
                      <a:pt x="34" y="164"/>
                    </a:lnTo>
                    <a:lnTo>
                      <a:pt x="30" y="146"/>
                    </a:lnTo>
                    <a:lnTo>
                      <a:pt x="26" y="127"/>
                    </a:lnTo>
                    <a:lnTo>
                      <a:pt x="21" y="109"/>
                    </a:lnTo>
                    <a:lnTo>
                      <a:pt x="16" y="91"/>
                    </a:lnTo>
                    <a:lnTo>
                      <a:pt x="12" y="73"/>
                    </a:lnTo>
                    <a:lnTo>
                      <a:pt x="7" y="56"/>
                    </a:lnTo>
                    <a:close/>
                  </a:path>
                </a:pathLst>
              </a:custGeom>
              <a:solidFill>
                <a:srgbClr val="9C9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" name="Freeform 70"/>
              <p:cNvSpPr>
                <a:spLocks/>
              </p:cNvSpPr>
              <p:nvPr/>
            </p:nvSpPr>
            <p:spPr bwMode="auto">
              <a:xfrm>
                <a:off x="1419" y="2829"/>
                <a:ext cx="41" cy="220"/>
              </a:xfrm>
              <a:custGeom>
                <a:avLst/>
                <a:gdLst>
                  <a:gd name="T0" fmla="*/ 1 w 82"/>
                  <a:gd name="T1" fmla="*/ 0 h 441"/>
                  <a:gd name="T2" fmla="*/ 0 w 82"/>
                  <a:gd name="T3" fmla="*/ 0 h 441"/>
                  <a:gd name="T4" fmla="*/ 1 w 82"/>
                  <a:gd name="T5" fmla="*/ 0 h 441"/>
                  <a:gd name="T6" fmla="*/ 1 w 82"/>
                  <a:gd name="T7" fmla="*/ 0 h 441"/>
                  <a:gd name="T8" fmla="*/ 1 w 82"/>
                  <a:gd name="T9" fmla="*/ 0 h 441"/>
                  <a:gd name="T10" fmla="*/ 1 w 82"/>
                  <a:gd name="T11" fmla="*/ 0 h 441"/>
                  <a:gd name="T12" fmla="*/ 1 w 82"/>
                  <a:gd name="T13" fmla="*/ 0 h 441"/>
                  <a:gd name="T14" fmla="*/ 1 w 82"/>
                  <a:gd name="T15" fmla="*/ 0 h 441"/>
                  <a:gd name="T16" fmla="*/ 1 w 82"/>
                  <a:gd name="T17" fmla="*/ 0 h 441"/>
                  <a:gd name="T18" fmla="*/ 1 w 82"/>
                  <a:gd name="T19" fmla="*/ 0 h 441"/>
                  <a:gd name="T20" fmla="*/ 1 w 82"/>
                  <a:gd name="T21" fmla="*/ 0 h 441"/>
                  <a:gd name="T22" fmla="*/ 1 w 82"/>
                  <a:gd name="T23" fmla="*/ 0 h 441"/>
                  <a:gd name="T24" fmla="*/ 1 w 82"/>
                  <a:gd name="T25" fmla="*/ 0 h 441"/>
                  <a:gd name="T26" fmla="*/ 1 w 82"/>
                  <a:gd name="T27" fmla="*/ 0 h 441"/>
                  <a:gd name="T28" fmla="*/ 1 w 82"/>
                  <a:gd name="T29" fmla="*/ 0 h 441"/>
                  <a:gd name="T30" fmla="*/ 1 w 82"/>
                  <a:gd name="T31" fmla="*/ 0 h 441"/>
                  <a:gd name="T32" fmla="*/ 1 w 82"/>
                  <a:gd name="T33" fmla="*/ 0 h 441"/>
                  <a:gd name="T34" fmla="*/ 1 w 82"/>
                  <a:gd name="T35" fmla="*/ 0 h 441"/>
                  <a:gd name="T36" fmla="*/ 1 w 82"/>
                  <a:gd name="T37" fmla="*/ 0 h 441"/>
                  <a:gd name="T38" fmla="*/ 1 w 82"/>
                  <a:gd name="T39" fmla="*/ 0 h 441"/>
                  <a:gd name="T40" fmla="*/ 1 w 82"/>
                  <a:gd name="T41" fmla="*/ 0 h 441"/>
                  <a:gd name="T42" fmla="*/ 1 w 82"/>
                  <a:gd name="T43" fmla="*/ 0 h 441"/>
                  <a:gd name="T44" fmla="*/ 1 w 82"/>
                  <a:gd name="T45" fmla="*/ 0 h 441"/>
                  <a:gd name="T46" fmla="*/ 1 w 82"/>
                  <a:gd name="T47" fmla="*/ 0 h 441"/>
                  <a:gd name="T48" fmla="*/ 1 w 82"/>
                  <a:gd name="T49" fmla="*/ 0 h 441"/>
                  <a:gd name="T50" fmla="*/ 1 w 82"/>
                  <a:gd name="T51" fmla="*/ 0 h 441"/>
                  <a:gd name="T52" fmla="*/ 1 w 82"/>
                  <a:gd name="T53" fmla="*/ 0 h 441"/>
                  <a:gd name="T54" fmla="*/ 1 w 82"/>
                  <a:gd name="T55" fmla="*/ 0 h 441"/>
                  <a:gd name="T56" fmla="*/ 1 w 82"/>
                  <a:gd name="T57" fmla="*/ 0 h 441"/>
                  <a:gd name="T58" fmla="*/ 1 w 82"/>
                  <a:gd name="T59" fmla="*/ 0 h 441"/>
                  <a:gd name="T60" fmla="*/ 1 w 82"/>
                  <a:gd name="T61" fmla="*/ 0 h 441"/>
                  <a:gd name="T62" fmla="*/ 1 w 82"/>
                  <a:gd name="T63" fmla="*/ 0 h 441"/>
                  <a:gd name="T64" fmla="*/ 1 w 82"/>
                  <a:gd name="T65" fmla="*/ 0 h 441"/>
                  <a:gd name="T66" fmla="*/ 1 w 82"/>
                  <a:gd name="T67" fmla="*/ 0 h 441"/>
                  <a:gd name="T68" fmla="*/ 1 w 82"/>
                  <a:gd name="T69" fmla="*/ 0 h 441"/>
                  <a:gd name="T70" fmla="*/ 1 w 82"/>
                  <a:gd name="T71" fmla="*/ 0 h 441"/>
                  <a:gd name="T72" fmla="*/ 1 w 82"/>
                  <a:gd name="T73" fmla="*/ 0 h 441"/>
                  <a:gd name="T74" fmla="*/ 1 w 82"/>
                  <a:gd name="T75" fmla="*/ 0 h 441"/>
                  <a:gd name="T76" fmla="*/ 1 w 82"/>
                  <a:gd name="T77" fmla="*/ 0 h 441"/>
                  <a:gd name="T78" fmla="*/ 1 w 82"/>
                  <a:gd name="T79" fmla="*/ 0 h 441"/>
                  <a:gd name="T80" fmla="*/ 1 w 82"/>
                  <a:gd name="T81" fmla="*/ 0 h 441"/>
                  <a:gd name="T82" fmla="*/ 1 w 82"/>
                  <a:gd name="T83" fmla="*/ 0 h 441"/>
                  <a:gd name="T84" fmla="*/ 1 w 82"/>
                  <a:gd name="T85" fmla="*/ 0 h 4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"/>
                  <a:gd name="T130" fmla="*/ 0 h 441"/>
                  <a:gd name="T131" fmla="*/ 82 w 82"/>
                  <a:gd name="T132" fmla="*/ 441 h 4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" h="441">
                    <a:moveTo>
                      <a:pt x="32" y="238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82" y="441"/>
                    </a:lnTo>
                    <a:lnTo>
                      <a:pt x="81" y="440"/>
                    </a:lnTo>
                    <a:lnTo>
                      <a:pt x="80" y="440"/>
                    </a:lnTo>
                    <a:lnTo>
                      <a:pt x="79" y="440"/>
                    </a:lnTo>
                    <a:lnTo>
                      <a:pt x="77" y="440"/>
                    </a:lnTo>
                    <a:lnTo>
                      <a:pt x="76" y="440"/>
                    </a:lnTo>
                    <a:lnTo>
                      <a:pt x="75" y="429"/>
                    </a:lnTo>
                    <a:lnTo>
                      <a:pt x="72" y="418"/>
                    </a:lnTo>
                    <a:lnTo>
                      <a:pt x="68" y="409"/>
                    </a:lnTo>
                    <a:lnTo>
                      <a:pt x="65" y="398"/>
                    </a:lnTo>
                    <a:lnTo>
                      <a:pt x="61" y="388"/>
                    </a:lnTo>
                    <a:lnTo>
                      <a:pt x="59" y="378"/>
                    </a:lnTo>
                    <a:lnTo>
                      <a:pt x="58" y="366"/>
                    </a:lnTo>
                    <a:lnTo>
                      <a:pt x="59" y="354"/>
                    </a:lnTo>
                    <a:lnTo>
                      <a:pt x="55" y="350"/>
                    </a:lnTo>
                    <a:lnTo>
                      <a:pt x="53" y="345"/>
                    </a:lnTo>
                    <a:lnTo>
                      <a:pt x="52" y="341"/>
                    </a:lnTo>
                    <a:lnTo>
                      <a:pt x="51" y="335"/>
                    </a:lnTo>
                    <a:lnTo>
                      <a:pt x="50" y="330"/>
                    </a:lnTo>
                    <a:lnTo>
                      <a:pt x="50" y="325"/>
                    </a:lnTo>
                    <a:lnTo>
                      <a:pt x="50" y="319"/>
                    </a:lnTo>
                    <a:lnTo>
                      <a:pt x="50" y="314"/>
                    </a:lnTo>
                    <a:lnTo>
                      <a:pt x="47" y="305"/>
                    </a:lnTo>
                    <a:lnTo>
                      <a:pt x="45" y="295"/>
                    </a:lnTo>
                    <a:lnTo>
                      <a:pt x="43" y="285"/>
                    </a:lnTo>
                    <a:lnTo>
                      <a:pt x="40" y="276"/>
                    </a:lnTo>
                    <a:lnTo>
                      <a:pt x="38" y="266"/>
                    </a:lnTo>
                    <a:lnTo>
                      <a:pt x="37" y="257"/>
                    </a:lnTo>
                    <a:lnTo>
                      <a:pt x="35" y="247"/>
                    </a:lnTo>
                    <a:lnTo>
                      <a:pt x="32" y="238"/>
                    </a:lnTo>
                    <a:close/>
                  </a:path>
                </a:pathLst>
              </a:custGeom>
              <a:solidFill>
                <a:srgbClr val="ADA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" name="Freeform 71"/>
              <p:cNvSpPr>
                <a:spLocks/>
              </p:cNvSpPr>
              <p:nvPr/>
            </p:nvSpPr>
            <p:spPr bwMode="auto">
              <a:xfrm>
                <a:off x="1430" y="2824"/>
                <a:ext cx="42" cy="227"/>
              </a:xfrm>
              <a:custGeom>
                <a:avLst/>
                <a:gdLst>
                  <a:gd name="T0" fmla="*/ 1 w 84"/>
                  <a:gd name="T1" fmla="*/ 1 h 454"/>
                  <a:gd name="T2" fmla="*/ 0 w 84"/>
                  <a:gd name="T3" fmla="*/ 1 h 454"/>
                  <a:gd name="T4" fmla="*/ 1 w 84"/>
                  <a:gd name="T5" fmla="*/ 1 h 454"/>
                  <a:gd name="T6" fmla="*/ 1 w 84"/>
                  <a:gd name="T7" fmla="*/ 1 h 454"/>
                  <a:gd name="T8" fmla="*/ 1 w 84"/>
                  <a:gd name="T9" fmla="*/ 1 h 454"/>
                  <a:gd name="T10" fmla="*/ 1 w 84"/>
                  <a:gd name="T11" fmla="*/ 1 h 454"/>
                  <a:gd name="T12" fmla="*/ 1 w 84"/>
                  <a:gd name="T13" fmla="*/ 1 h 454"/>
                  <a:gd name="T14" fmla="*/ 1 w 84"/>
                  <a:gd name="T15" fmla="*/ 1 h 454"/>
                  <a:gd name="T16" fmla="*/ 1 w 84"/>
                  <a:gd name="T17" fmla="*/ 1 h 454"/>
                  <a:gd name="T18" fmla="*/ 1 w 84"/>
                  <a:gd name="T19" fmla="*/ 0 h 454"/>
                  <a:gd name="T20" fmla="*/ 1 w 84"/>
                  <a:gd name="T21" fmla="*/ 1 h 454"/>
                  <a:gd name="T22" fmla="*/ 1 w 84"/>
                  <a:gd name="T23" fmla="*/ 1 h 454"/>
                  <a:gd name="T24" fmla="*/ 1 w 84"/>
                  <a:gd name="T25" fmla="*/ 1 h 454"/>
                  <a:gd name="T26" fmla="*/ 1 w 84"/>
                  <a:gd name="T27" fmla="*/ 1 h 454"/>
                  <a:gd name="T28" fmla="*/ 1 w 84"/>
                  <a:gd name="T29" fmla="*/ 1 h 454"/>
                  <a:gd name="T30" fmla="*/ 1 w 84"/>
                  <a:gd name="T31" fmla="*/ 1 h 454"/>
                  <a:gd name="T32" fmla="*/ 1 w 84"/>
                  <a:gd name="T33" fmla="*/ 1 h 454"/>
                  <a:gd name="T34" fmla="*/ 1 w 84"/>
                  <a:gd name="T35" fmla="*/ 1 h 454"/>
                  <a:gd name="T36" fmla="*/ 1 w 84"/>
                  <a:gd name="T37" fmla="*/ 1 h 4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454"/>
                  <a:gd name="T59" fmla="*/ 84 w 84"/>
                  <a:gd name="T60" fmla="*/ 454 h 4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454">
                    <a:moveTo>
                      <a:pt x="60" y="451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84" y="454"/>
                    </a:lnTo>
                    <a:lnTo>
                      <a:pt x="81" y="454"/>
                    </a:lnTo>
                    <a:lnTo>
                      <a:pt x="78" y="453"/>
                    </a:lnTo>
                    <a:lnTo>
                      <a:pt x="75" y="453"/>
                    </a:lnTo>
                    <a:lnTo>
                      <a:pt x="72" y="452"/>
                    </a:lnTo>
                    <a:lnTo>
                      <a:pt x="69" y="452"/>
                    </a:lnTo>
                    <a:lnTo>
                      <a:pt x="66" y="451"/>
                    </a:lnTo>
                    <a:lnTo>
                      <a:pt x="63" y="451"/>
                    </a:lnTo>
                    <a:lnTo>
                      <a:pt x="60" y="451"/>
                    </a:lnTo>
                    <a:close/>
                  </a:path>
                </a:pathLst>
              </a:custGeom>
              <a:solidFill>
                <a:srgbClr val="BEB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" name="Freeform 72"/>
              <p:cNvSpPr>
                <a:spLocks/>
              </p:cNvSpPr>
              <p:nvPr/>
            </p:nvSpPr>
            <p:spPr bwMode="auto">
              <a:xfrm>
                <a:off x="1441" y="2822"/>
                <a:ext cx="43" cy="231"/>
              </a:xfrm>
              <a:custGeom>
                <a:avLst/>
                <a:gdLst>
                  <a:gd name="T0" fmla="*/ 1 w 85"/>
                  <a:gd name="T1" fmla="*/ 1 h 462"/>
                  <a:gd name="T2" fmla="*/ 0 w 85"/>
                  <a:gd name="T3" fmla="*/ 1 h 462"/>
                  <a:gd name="T4" fmla="*/ 1 w 85"/>
                  <a:gd name="T5" fmla="*/ 1 h 462"/>
                  <a:gd name="T6" fmla="*/ 1 w 85"/>
                  <a:gd name="T7" fmla="*/ 1 h 462"/>
                  <a:gd name="T8" fmla="*/ 1 w 85"/>
                  <a:gd name="T9" fmla="*/ 1 h 462"/>
                  <a:gd name="T10" fmla="*/ 1 w 85"/>
                  <a:gd name="T11" fmla="*/ 1 h 462"/>
                  <a:gd name="T12" fmla="*/ 1 w 85"/>
                  <a:gd name="T13" fmla="*/ 1 h 462"/>
                  <a:gd name="T14" fmla="*/ 1 w 85"/>
                  <a:gd name="T15" fmla="*/ 1 h 462"/>
                  <a:gd name="T16" fmla="*/ 1 w 85"/>
                  <a:gd name="T17" fmla="*/ 1 h 462"/>
                  <a:gd name="T18" fmla="*/ 1 w 85"/>
                  <a:gd name="T19" fmla="*/ 0 h 462"/>
                  <a:gd name="T20" fmla="*/ 1 w 85"/>
                  <a:gd name="T21" fmla="*/ 0 h 462"/>
                  <a:gd name="T22" fmla="*/ 1 w 85"/>
                  <a:gd name="T23" fmla="*/ 1 h 462"/>
                  <a:gd name="T24" fmla="*/ 1 w 85"/>
                  <a:gd name="T25" fmla="*/ 1 h 462"/>
                  <a:gd name="T26" fmla="*/ 1 w 85"/>
                  <a:gd name="T27" fmla="*/ 1 h 462"/>
                  <a:gd name="T28" fmla="*/ 1 w 85"/>
                  <a:gd name="T29" fmla="*/ 1 h 462"/>
                  <a:gd name="T30" fmla="*/ 1 w 85"/>
                  <a:gd name="T31" fmla="*/ 1 h 462"/>
                  <a:gd name="T32" fmla="*/ 1 w 85"/>
                  <a:gd name="T33" fmla="*/ 1 h 462"/>
                  <a:gd name="T34" fmla="*/ 1 w 85"/>
                  <a:gd name="T35" fmla="*/ 1 h 462"/>
                  <a:gd name="T36" fmla="*/ 1 w 85"/>
                  <a:gd name="T37" fmla="*/ 1 h 462"/>
                  <a:gd name="T38" fmla="*/ 1 w 85"/>
                  <a:gd name="T39" fmla="*/ 1 h 462"/>
                  <a:gd name="T40" fmla="*/ 1 w 85"/>
                  <a:gd name="T41" fmla="*/ 1 h 462"/>
                  <a:gd name="T42" fmla="*/ 1 w 85"/>
                  <a:gd name="T43" fmla="*/ 1 h 462"/>
                  <a:gd name="T44" fmla="*/ 1 w 85"/>
                  <a:gd name="T45" fmla="*/ 1 h 462"/>
                  <a:gd name="T46" fmla="*/ 1 w 85"/>
                  <a:gd name="T47" fmla="*/ 1 h 462"/>
                  <a:gd name="T48" fmla="*/ 1 w 85"/>
                  <a:gd name="T49" fmla="*/ 1 h 462"/>
                  <a:gd name="T50" fmla="*/ 1 w 85"/>
                  <a:gd name="T51" fmla="*/ 1 h 462"/>
                  <a:gd name="T52" fmla="*/ 1 w 85"/>
                  <a:gd name="T53" fmla="*/ 1 h 462"/>
                  <a:gd name="T54" fmla="*/ 1 w 85"/>
                  <a:gd name="T55" fmla="*/ 1 h 462"/>
                  <a:gd name="T56" fmla="*/ 1 w 85"/>
                  <a:gd name="T57" fmla="*/ 1 h 462"/>
                  <a:gd name="T58" fmla="*/ 1 w 85"/>
                  <a:gd name="T59" fmla="*/ 1 h 462"/>
                  <a:gd name="T60" fmla="*/ 1 w 85"/>
                  <a:gd name="T61" fmla="*/ 1 h 462"/>
                  <a:gd name="T62" fmla="*/ 1 w 85"/>
                  <a:gd name="T63" fmla="*/ 1 h 462"/>
                  <a:gd name="T64" fmla="*/ 1 w 85"/>
                  <a:gd name="T65" fmla="*/ 1 h 462"/>
                  <a:gd name="T66" fmla="*/ 1 w 85"/>
                  <a:gd name="T67" fmla="*/ 1 h 462"/>
                  <a:gd name="T68" fmla="*/ 1 w 85"/>
                  <a:gd name="T69" fmla="*/ 1 h 462"/>
                  <a:gd name="T70" fmla="*/ 1 w 85"/>
                  <a:gd name="T71" fmla="*/ 1 h 4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462"/>
                  <a:gd name="T110" fmla="*/ 85 w 85"/>
                  <a:gd name="T111" fmla="*/ 462 h 4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462">
                    <a:moveTo>
                      <a:pt x="62" y="457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18" y="14"/>
                    </a:lnTo>
                    <a:lnTo>
                      <a:pt x="21" y="17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8" y="39"/>
                    </a:lnTo>
                    <a:lnTo>
                      <a:pt x="28" y="40"/>
                    </a:lnTo>
                    <a:lnTo>
                      <a:pt x="28" y="43"/>
                    </a:lnTo>
                    <a:lnTo>
                      <a:pt x="28" y="44"/>
                    </a:lnTo>
                    <a:lnTo>
                      <a:pt x="85" y="462"/>
                    </a:lnTo>
                    <a:lnTo>
                      <a:pt x="82" y="461"/>
                    </a:lnTo>
                    <a:lnTo>
                      <a:pt x="79" y="461"/>
                    </a:lnTo>
                    <a:lnTo>
                      <a:pt x="76" y="461"/>
                    </a:lnTo>
                    <a:lnTo>
                      <a:pt x="74" y="460"/>
                    </a:lnTo>
                    <a:lnTo>
                      <a:pt x="70" y="460"/>
                    </a:lnTo>
                    <a:lnTo>
                      <a:pt x="68" y="458"/>
                    </a:lnTo>
                    <a:lnTo>
                      <a:pt x="64" y="458"/>
                    </a:lnTo>
                    <a:lnTo>
                      <a:pt x="62" y="457"/>
                    </a:lnTo>
                    <a:close/>
                  </a:path>
                </a:pathLst>
              </a:custGeom>
              <a:solidFill>
                <a:srgbClr val="B9B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" name="Freeform 73"/>
              <p:cNvSpPr>
                <a:spLocks/>
              </p:cNvSpPr>
              <p:nvPr/>
            </p:nvSpPr>
            <p:spPr bwMode="auto">
              <a:xfrm>
                <a:off x="1455" y="2844"/>
                <a:ext cx="40" cy="209"/>
              </a:xfrm>
              <a:custGeom>
                <a:avLst/>
                <a:gdLst>
                  <a:gd name="T0" fmla="*/ 1 w 80"/>
                  <a:gd name="T1" fmla="*/ 1 h 418"/>
                  <a:gd name="T2" fmla="*/ 0 w 80"/>
                  <a:gd name="T3" fmla="*/ 0 h 418"/>
                  <a:gd name="T4" fmla="*/ 1 w 80"/>
                  <a:gd name="T5" fmla="*/ 1 h 418"/>
                  <a:gd name="T6" fmla="*/ 1 w 80"/>
                  <a:gd name="T7" fmla="*/ 1 h 418"/>
                  <a:gd name="T8" fmla="*/ 1 w 80"/>
                  <a:gd name="T9" fmla="*/ 1 h 418"/>
                  <a:gd name="T10" fmla="*/ 1 w 80"/>
                  <a:gd name="T11" fmla="*/ 1 h 418"/>
                  <a:gd name="T12" fmla="*/ 1 w 80"/>
                  <a:gd name="T13" fmla="*/ 1 h 418"/>
                  <a:gd name="T14" fmla="*/ 1 w 80"/>
                  <a:gd name="T15" fmla="*/ 1 h 418"/>
                  <a:gd name="T16" fmla="*/ 1 w 80"/>
                  <a:gd name="T17" fmla="*/ 1 h 418"/>
                  <a:gd name="T18" fmla="*/ 1 w 80"/>
                  <a:gd name="T19" fmla="*/ 1 h 418"/>
                  <a:gd name="T20" fmla="*/ 1 w 80"/>
                  <a:gd name="T21" fmla="*/ 1 h 418"/>
                  <a:gd name="T22" fmla="*/ 1 w 80"/>
                  <a:gd name="T23" fmla="*/ 1 h 418"/>
                  <a:gd name="T24" fmla="*/ 1 w 80"/>
                  <a:gd name="T25" fmla="*/ 1 h 418"/>
                  <a:gd name="T26" fmla="*/ 1 w 80"/>
                  <a:gd name="T27" fmla="*/ 1 h 418"/>
                  <a:gd name="T28" fmla="*/ 1 w 80"/>
                  <a:gd name="T29" fmla="*/ 1 h 418"/>
                  <a:gd name="T30" fmla="*/ 1 w 80"/>
                  <a:gd name="T31" fmla="*/ 1 h 418"/>
                  <a:gd name="T32" fmla="*/ 1 w 80"/>
                  <a:gd name="T33" fmla="*/ 1 h 418"/>
                  <a:gd name="T34" fmla="*/ 1 w 80"/>
                  <a:gd name="T35" fmla="*/ 1 h 418"/>
                  <a:gd name="T36" fmla="*/ 1 w 80"/>
                  <a:gd name="T37" fmla="*/ 1 h 4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"/>
                  <a:gd name="T58" fmla="*/ 0 h 418"/>
                  <a:gd name="T59" fmla="*/ 80 w 80"/>
                  <a:gd name="T60" fmla="*/ 418 h 4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" h="418">
                    <a:moveTo>
                      <a:pt x="57" y="418"/>
                    </a:moveTo>
                    <a:lnTo>
                      <a:pt x="0" y="0"/>
                    </a:lnTo>
                    <a:lnTo>
                      <a:pt x="5" y="26"/>
                    </a:lnTo>
                    <a:lnTo>
                      <a:pt x="12" y="54"/>
                    </a:lnTo>
                    <a:lnTo>
                      <a:pt x="19" y="80"/>
                    </a:lnTo>
                    <a:lnTo>
                      <a:pt x="26" y="107"/>
                    </a:lnTo>
                    <a:lnTo>
                      <a:pt x="33" y="133"/>
                    </a:lnTo>
                    <a:lnTo>
                      <a:pt x="40" y="159"/>
                    </a:lnTo>
                    <a:lnTo>
                      <a:pt x="46" y="186"/>
                    </a:lnTo>
                    <a:lnTo>
                      <a:pt x="51" y="213"/>
                    </a:lnTo>
                    <a:lnTo>
                      <a:pt x="80" y="418"/>
                    </a:lnTo>
                    <a:lnTo>
                      <a:pt x="77" y="418"/>
                    </a:lnTo>
                    <a:lnTo>
                      <a:pt x="75" y="418"/>
                    </a:lnTo>
                    <a:lnTo>
                      <a:pt x="71" y="418"/>
                    </a:lnTo>
                    <a:lnTo>
                      <a:pt x="69" y="418"/>
                    </a:lnTo>
                    <a:lnTo>
                      <a:pt x="65" y="418"/>
                    </a:lnTo>
                    <a:lnTo>
                      <a:pt x="63" y="418"/>
                    </a:lnTo>
                    <a:lnTo>
                      <a:pt x="60" y="418"/>
                    </a:lnTo>
                    <a:lnTo>
                      <a:pt x="57" y="418"/>
                    </a:lnTo>
                    <a:close/>
                  </a:path>
                </a:pathLst>
              </a:custGeom>
              <a:solidFill>
                <a:srgbClr val="AEA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" name="Freeform 74"/>
              <p:cNvSpPr>
                <a:spLocks/>
              </p:cNvSpPr>
              <p:nvPr/>
            </p:nvSpPr>
            <p:spPr bwMode="auto">
              <a:xfrm>
                <a:off x="1481" y="2951"/>
                <a:ext cx="17" cy="102"/>
              </a:xfrm>
              <a:custGeom>
                <a:avLst/>
                <a:gdLst>
                  <a:gd name="T0" fmla="*/ 0 w 35"/>
                  <a:gd name="T1" fmla="*/ 0 h 205"/>
                  <a:gd name="T2" fmla="*/ 0 w 35"/>
                  <a:gd name="T3" fmla="*/ 0 h 205"/>
                  <a:gd name="T4" fmla="*/ 0 w 35"/>
                  <a:gd name="T5" fmla="*/ 0 h 205"/>
                  <a:gd name="T6" fmla="*/ 0 w 35"/>
                  <a:gd name="T7" fmla="*/ 0 h 205"/>
                  <a:gd name="T8" fmla="*/ 0 w 35"/>
                  <a:gd name="T9" fmla="*/ 0 h 205"/>
                  <a:gd name="T10" fmla="*/ 0 w 35"/>
                  <a:gd name="T11" fmla="*/ 0 h 205"/>
                  <a:gd name="T12" fmla="*/ 0 w 35"/>
                  <a:gd name="T13" fmla="*/ 0 h 205"/>
                  <a:gd name="T14" fmla="*/ 0 w 35"/>
                  <a:gd name="T15" fmla="*/ 0 h 205"/>
                  <a:gd name="T16" fmla="*/ 0 w 35"/>
                  <a:gd name="T17" fmla="*/ 0 h 205"/>
                  <a:gd name="T18" fmla="*/ 0 w 35"/>
                  <a:gd name="T19" fmla="*/ 0 h 205"/>
                  <a:gd name="T20" fmla="*/ 0 w 35"/>
                  <a:gd name="T21" fmla="*/ 0 h 205"/>
                  <a:gd name="T22" fmla="*/ 0 w 35"/>
                  <a:gd name="T23" fmla="*/ 0 h 205"/>
                  <a:gd name="T24" fmla="*/ 0 w 35"/>
                  <a:gd name="T25" fmla="*/ 0 h 205"/>
                  <a:gd name="T26" fmla="*/ 0 w 35"/>
                  <a:gd name="T27" fmla="*/ 0 h 205"/>
                  <a:gd name="T28" fmla="*/ 0 w 35"/>
                  <a:gd name="T29" fmla="*/ 0 h 205"/>
                  <a:gd name="T30" fmla="*/ 0 w 35"/>
                  <a:gd name="T31" fmla="*/ 0 h 205"/>
                  <a:gd name="T32" fmla="*/ 0 w 35"/>
                  <a:gd name="T33" fmla="*/ 0 h 205"/>
                  <a:gd name="T34" fmla="*/ 0 w 35"/>
                  <a:gd name="T35" fmla="*/ 0 h 205"/>
                  <a:gd name="T36" fmla="*/ 0 w 35"/>
                  <a:gd name="T37" fmla="*/ 0 h 205"/>
                  <a:gd name="T38" fmla="*/ 0 w 35"/>
                  <a:gd name="T39" fmla="*/ 0 h 205"/>
                  <a:gd name="T40" fmla="*/ 0 w 35"/>
                  <a:gd name="T41" fmla="*/ 0 h 205"/>
                  <a:gd name="T42" fmla="*/ 0 w 35"/>
                  <a:gd name="T43" fmla="*/ 0 h 205"/>
                  <a:gd name="T44" fmla="*/ 0 w 35"/>
                  <a:gd name="T45" fmla="*/ 0 h 205"/>
                  <a:gd name="T46" fmla="*/ 0 w 35"/>
                  <a:gd name="T47" fmla="*/ 0 h 205"/>
                  <a:gd name="T48" fmla="*/ 0 w 35"/>
                  <a:gd name="T49" fmla="*/ 0 h 205"/>
                  <a:gd name="T50" fmla="*/ 0 w 35"/>
                  <a:gd name="T51" fmla="*/ 0 h 205"/>
                  <a:gd name="T52" fmla="*/ 0 w 35"/>
                  <a:gd name="T53" fmla="*/ 0 h 2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"/>
                  <a:gd name="T82" fmla="*/ 0 h 205"/>
                  <a:gd name="T83" fmla="*/ 35 w 35"/>
                  <a:gd name="T84" fmla="*/ 205 h 20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" h="205">
                    <a:moveTo>
                      <a:pt x="29" y="205"/>
                    </a:moveTo>
                    <a:lnTo>
                      <a:pt x="0" y="0"/>
                    </a:lnTo>
                    <a:lnTo>
                      <a:pt x="4" y="14"/>
                    </a:lnTo>
                    <a:lnTo>
                      <a:pt x="6" y="29"/>
                    </a:lnTo>
                    <a:lnTo>
                      <a:pt x="9" y="42"/>
                    </a:lnTo>
                    <a:lnTo>
                      <a:pt x="11" y="57"/>
                    </a:lnTo>
                    <a:lnTo>
                      <a:pt x="13" y="71"/>
                    </a:lnTo>
                    <a:lnTo>
                      <a:pt x="15" y="86"/>
                    </a:lnTo>
                    <a:lnTo>
                      <a:pt x="17" y="101"/>
                    </a:lnTo>
                    <a:lnTo>
                      <a:pt x="18" y="116"/>
                    </a:lnTo>
                    <a:lnTo>
                      <a:pt x="20" y="128"/>
                    </a:lnTo>
                    <a:lnTo>
                      <a:pt x="21" y="138"/>
                    </a:lnTo>
                    <a:lnTo>
                      <a:pt x="24" y="150"/>
                    </a:lnTo>
                    <a:lnTo>
                      <a:pt x="24" y="161"/>
                    </a:lnTo>
                    <a:lnTo>
                      <a:pt x="26" y="173"/>
                    </a:lnTo>
                    <a:lnTo>
                      <a:pt x="27" y="184"/>
                    </a:lnTo>
                    <a:lnTo>
                      <a:pt x="30" y="195"/>
                    </a:lnTo>
                    <a:lnTo>
                      <a:pt x="35" y="205"/>
                    </a:lnTo>
                    <a:lnTo>
                      <a:pt x="34" y="205"/>
                    </a:lnTo>
                    <a:lnTo>
                      <a:pt x="33" y="205"/>
                    </a:lnTo>
                    <a:lnTo>
                      <a:pt x="32" y="205"/>
                    </a:lnTo>
                    <a:lnTo>
                      <a:pt x="30" y="205"/>
                    </a:lnTo>
                    <a:lnTo>
                      <a:pt x="29" y="205"/>
                    </a:lnTo>
                    <a:close/>
                  </a:path>
                </a:pathLst>
              </a:custGeom>
              <a:solidFill>
                <a:srgbClr val="A2A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" name="Freeform 75"/>
              <p:cNvSpPr>
                <a:spLocks/>
              </p:cNvSpPr>
              <p:nvPr/>
            </p:nvSpPr>
            <p:spPr bwMode="auto">
              <a:xfrm>
                <a:off x="829" y="3000"/>
                <a:ext cx="532" cy="93"/>
              </a:xfrm>
              <a:custGeom>
                <a:avLst/>
                <a:gdLst>
                  <a:gd name="T0" fmla="*/ 1 w 1063"/>
                  <a:gd name="T1" fmla="*/ 1 h 185"/>
                  <a:gd name="T2" fmla="*/ 1 w 1063"/>
                  <a:gd name="T3" fmla="*/ 1 h 185"/>
                  <a:gd name="T4" fmla="*/ 1 w 1063"/>
                  <a:gd name="T5" fmla="*/ 1 h 185"/>
                  <a:gd name="T6" fmla="*/ 1 w 1063"/>
                  <a:gd name="T7" fmla="*/ 1 h 185"/>
                  <a:gd name="T8" fmla="*/ 1 w 1063"/>
                  <a:gd name="T9" fmla="*/ 1 h 185"/>
                  <a:gd name="T10" fmla="*/ 1 w 1063"/>
                  <a:gd name="T11" fmla="*/ 1 h 185"/>
                  <a:gd name="T12" fmla="*/ 1 w 1063"/>
                  <a:gd name="T13" fmla="*/ 1 h 185"/>
                  <a:gd name="T14" fmla="*/ 1 w 1063"/>
                  <a:gd name="T15" fmla="*/ 1 h 185"/>
                  <a:gd name="T16" fmla="*/ 1 w 1063"/>
                  <a:gd name="T17" fmla="*/ 1 h 185"/>
                  <a:gd name="T18" fmla="*/ 1 w 1063"/>
                  <a:gd name="T19" fmla="*/ 1 h 185"/>
                  <a:gd name="T20" fmla="*/ 1 w 1063"/>
                  <a:gd name="T21" fmla="*/ 1 h 185"/>
                  <a:gd name="T22" fmla="*/ 1 w 1063"/>
                  <a:gd name="T23" fmla="*/ 1 h 185"/>
                  <a:gd name="T24" fmla="*/ 1 w 1063"/>
                  <a:gd name="T25" fmla="*/ 1 h 185"/>
                  <a:gd name="T26" fmla="*/ 1 w 1063"/>
                  <a:gd name="T27" fmla="*/ 1 h 185"/>
                  <a:gd name="T28" fmla="*/ 1 w 1063"/>
                  <a:gd name="T29" fmla="*/ 1 h 185"/>
                  <a:gd name="T30" fmla="*/ 1 w 1063"/>
                  <a:gd name="T31" fmla="*/ 1 h 185"/>
                  <a:gd name="T32" fmla="*/ 1 w 1063"/>
                  <a:gd name="T33" fmla="*/ 1 h 185"/>
                  <a:gd name="T34" fmla="*/ 1 w 1063"/>
                  <a:gd name="T35" fmla="*/ 1 h 185"/>
                  <a:gd name="T36" fmla="*/ 1 w 1063"/>
                  <a:gd name="T37" fmla="*/ 1 h 185"/>
                  <a:gd name="T38" fmla="*/ 1 w 1063"/>
                  <a:gd name="T39" fmla="*/ 1 h 185"/>
                  <a:gd name="T40" fmla="*/ 1 w 1063"/>
                  <a:gd name="T41" fmla="*/ 1 h 185"/>
                  <a:gd name="T42" fmla="*/ 1 w 1063"/>
                  <a:gd name="T43" fmla="*/ 1 h 185"/>
                  <a:gd name="T44" fmla="*/ 1 w 1063"/>
                  <a:gd name="T45" fmla="*/ 1 h 185"/>
                  <a:gd name="T46" fmla="*/ 1 w 1063"/>
                  <a:gd name="T47" fmla="*/ 1 h 185"/>
                  <a:gd name="T48" fmla="*/ 1 w 1063"/>
                  <a:gd name="T49" fmla="*/ 1 h 185"/>
                  <a:gd name="T50" fmla="*/ 1 w 1063"/>
                  <a:gd name="T51" fmla="*/ 1 h 185"/>
                  <a:gd name="T52" fmla="*/ 1 w 1063"/>
                  <a:gd name="T53" fmla="*/ 1 h 185"/>
                  <a:gd name="T54" fmla="*/ 1 w 1063"/>
                  <a:gd name="T55" fmla="*/ 1 h 185"/>
                  <a:gd name="T56" fmla="*/ 1 w 1063"/>
                  <a:gd name="T57" fmla="*/ 1 h 185"/>
                  <a:gd name="T58" fmla="*/ 1 w 1063"/>
                  <a:gd name="T59" fmla="*/ 1 h 185"/>
                  <a:gd name="T60" fmla="*/ 1 w 1063"/>
                  <a:gd name="T61" fmla="*/ 1 h 185"/>
                  <a:gd name="T62" fmla="*/ 1 w 1063"/>
                  <a:gd name="T63" fmla="*/ 1 h 185"/>
                  <a:gd name="T64" fmla="*/ 1 w 1063"/>
                  <a:gd name="T65" fmla="*/ 1 h 185"/>
                  <a:gd name="T66" fmla="*/ 1 w 1063"/>
                  <a:gd name="T67" fmla="*/ 1 h 185"/>
                  <a:gd name="T68" fmla="*/ 1 w 1063"/>
                  <a:gd name="T69" fmla="*/ 1 h 185"/>
                  <a:gd name="T70" fmla="*/ 1 w 1063"/>
                  <a:gd name="T71" fmla="*/ 1 h 185"/>
                  <a:gd name="T72" fmla="*/ 1 w 1063"/>
                  <a:gd name="T73" fmla="*/ 1 h 185"/>
                  <a:gd name="T74" fmla="*/ 1 w 1063"/>
                  <a:gd name="T75" fmla="*/ 1 h 185"/>
                  <a:gd name="T76" fmla="*/ 1 w 1063"/>
                  <a:gd name="T77" fmla="*/ 1 h 185"/>
                  <a:gd name="T78" fmla="*/ 1 w 1063"/>
                  <a:gd name="T79" fmla="*/ 1 h 185"/>
                  <a:gd name="T80" fmla="*/ 1 w 1063"/>
                  <a:gd name="T81" fmla="*/ 1 h 185"/>
                  <a:gd name="T82" fmla="*/ 1 w 1063"/>
                  <a:gd name="T83" fmla="*/ 1 h 185"/>
                  <a:gd name="T84" fmla="*/ 1 w 1063"/>
                  <a:gd name="T85" fmla="*/ 1 h 185"/>
                  <a:gd name="T86" fmla="*/ 1 w 1063"/>
                  <a:gd name="T87" fmla="*/ 1 h 185"/>
                  <a:gd name="T88" fmla="*/ 1 w 1063"/>
                  <a:gd name="T89" fmla="*/ 1 h 185"/>
                  <a:gd name="T90" fmla="*/ 1 w 1063"/>
                  <a:gd name="T91" fmla="*/ 1 h 185"/>
                  <a:gd name="T92" fmla="*/ 1 w 1063"/>
                  <a:gd name="T93" fmla="*/ 1 h 185"/>
                  <a:gd name="T94" fmla="*/ 1 w 1063"/>
                  <a:gd name="T95" fmla="*/ 1 h 1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63"/>
                  <a:gd name="T145" fmla="*/ 0 h 185"/>
                  <a:gd name="T146" fmla="*/ 1063 w 1063"/>
                  <a:gd name="T147" fmla="*/ 185 h 1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63" h="185">
                    <a:moveTo>
                      <a:pt x="389" y="97"/>
                    </a:moveTo>
                    <a:lnTo>
                      <a:pt x="399" y="107"/>
                    </a:lnTo>
                    <a:lnTo>
                      <a:pt x="407" y="117"/>
                    </a:lnTo>
                    <a:lnTo>
                      <a:pt x="415" y="127"/>
                    </a:lnTo>
                    <a:lnTo>
                      <a:pt x="424" y="135"/>
                    </a:lnTo>
                    <a:lnTo>
                      <a:pt x="433" y="143"/>
                    </a:lnTo>
                    <a:lnTo>
                      <a:pt x="444" y="150"/>
                    </a:lnTo>
                    <a:lnTo>
                      <a:pt x="455" y="155"/>
                    </a:lnTo>
                    <a:lnTo>
                      <a:pt x="467" y="160"/>
                    </a:lnTo>
                    <a:lnTo>
                      <a:pt x="476" y="162"/>
                    </a:lnTo>
                    <a:lnTo>
                      <a:pt x="485" y="162"/>
                    </a:lnTo>
                    <a:lnTo>
                      <a:pt x="493" y="161"/>
                    </a:lnTo>
                    <a:lnTo>
                      <a:pt x="501" y="160"/>
                    </a:lnTo>
                    <a:lnTo>
                      <a:pt x="517" y="154"/>
                    </a:lnTo>
                    <a:lnTo>
                      <a:pt x="534" y="147"/>
                    </a:lnTo>
                    <a:lnTo>
                      <a:pt x="549" y="139"/>
                    </a:lnTo>
                    <a:lnTo>
                      <a:pt x="564" y="130"/>
                    </a:lnTo>
                    <a:lnTo>
                      <a:pt x="579" y="123"/>
                    </a:lnTo>
                    <a:lnTo>
                      <a:pt x="595" y="116"/>
                    </a:lnTo>
                    <a:lnTo>
                      <a:pt x="600" y="112"/>
                    </a:lnTo>
                    <a:lnTo>
                      <a:pt x="608" y="108"/>
                    </a:lnTo>
                    <a:lnTo>
                      <a:pt x="615" y="106"/>
                    </a:lnTo>
                    <a:lnTo>
                      <a:pt x="623" y="102"/>
                    </a:lnTo>
                    <a:lnTo>
                      <a:pt x="630" y="100"/>
                    </a:lnTo>
                    <a:lnTo>
                      <a:pt x="637" y="97"/>
                    </a:lnTo>
                    <a:lnTo>
                      <a:pt x="644" y="91"/>
                    </a:lnTo>
                    <a:lnTo>
                      <a:pt x="649" y="84"/>
                    </a:lnTo>
                    <a:lnTo>
                      <a:pt x="658" y="78"/>
                    </a:lnTo>
                    <a:lnTo>
                      <a:pt x="667" y="73"/>
                    </a:lnTo>
                    <a:lnTo>
                      <a:pt x="678" y="69"/>
                    </a:lnTo>
                    <a:lnTo>
                      <a:pt x="687" y="66"/>
                    </a:lnTo>
                    <a:lnTo>
                      <a:pt x="697" y="62"/>
                    </a:lnTo>
                    <a:lnTo>
                      <a:pt x="708" y="59"/>
                    </a:lnTo>
                    <a:lnTo>
                      <a:pt x="717" y="54"/>
                    </a:lnTo>
                    <a:lnTo>
                      <a:pt x="726" y="48"/>
                    </a:lnTo>
                    <a:lnTo>
                      <a:pt x="738" y="44"/>
                    </a:lnTo>
                    <a:lnTo>
                      <a:pt x="751" y="40"/>
                    </a:lnTo>
                    <a:lnTo>
                      <a:pt x="764" y="38"/>
                    </a:lnTo>
                    <a:lnTo>
                      <a:pt x="778" y="37"/>
                    </a:lnTo>
                    <a:lnTo>
                      <a:pt x="792" y="36"/>
                    </a:lnTo>
                    <a:lnTo>
                      <a:pt x="806" y="36"/>
                    </a:lnTo>
                    <a:lnTo>
                      <a:pt x="818" y="36"/>
                    </a:lnTo>
                    <a:lnTo>
                      <a:pt x="831" y="36"/>
                    </a:lnTo>
                    <a:lnTo>
                      <a:pt x="843" y="39"/>
                    </a:lnTo>
                    <a:lnTo>
                      <a:pt x="853" y="43"/>
                    </a:lnTo>
                    <a:lnTo>
                      <a:pt x="863" y="48"/>
                    </a:lnTo>
                    <a:lnTo>
                      <a:pt x="874" y="54"/>
                    </a:lnTo>
                    <a:lnTo>
                      <a:pt x="883" y="61"/>
                    </a:lnTo>
                    <a:lnTo>
                      <a:pt x="892" y="69"/>
                    </a:lnTo>
                    <a:lnTo>
                      <a:pt x="900" y="78"/>
                    </a:lnTo>
                    <a:lnTo>
                      <a:pt x="906" y="89"/>
                    </a:lnTo>
                    <a:lnTo>
                      <a:pt x="908" y="87"/>
                    </a:lnTo>
                    <a:lnTo>
                      <a:pt x="912" y="89"/>
                    </a:lnTo>
                    <a:lnTo>
                      <a:pt x="914" y="91"/>
                    </a:lnTo>
                    <a:lnTo>
                      <a:pt x="916" y="93"/>
                    </a:lnTo>
                    <a:lnTo>
                      <a:pt x="919" y="97"/>
                    </a:lnTo>
                    <a:lnTo>
                      <a:pt x="921" y="98"/>
                    </a:lnTo>
                    <a:lnTo>
                      <a:pt x="924" y="99"/>
                    </a:lnTo>
                    <a:lnTo>
                      <a:pt x="928" y="99"/>
                    </a:lnTo>
                    <a:lnTo>
                      <a:pt x="935" y="105"/>
                    </a:lnTo>
                    <a:lnTo>
                      <a:pt x="941" y="109"/>
                    </a:lnTo>
                    <a:lnTo>
                      <a:pt x="946" y="114"/>
                    </a:lnTo>
                    <a:lnTo>
                      <a:pt x="953" y="117"/>
                    </a:lnTo>
                    <a:lnTo>
                      <a:pt x="967" y="122"/>
                    </a:lnTo>
                    <a:lnTo>
                      <a:pt x="981" y="126"/>
                    </a:lnTo>
                    <a:lnTo>
                      <a:pt x="996" y="129"/>
                    </a:lnTo>
                    <a:lnTo>
                      <a:pt x="1010" y="131"/>
                    </a:lnTo>
                    <a:lnTo>
                      <a:pt x="1025" y="135"/>
                    </a:lnTo>
                    <a:lnTo>
                      <a:pt x="1040" y="138"/>
                    </a:lnTo>
                    <a:lnTo>
                      <a:pt x="1063" y="145"/>
                    </a:lnTo>
                    <a:lnTo>
                      <a:pt x="1062" y="146"/>
                    </a:lnTo>
                    <a:lnTo>
                      <a:pt x="1060" y="149"/>
                    </a:lnTo>
                    <a:lnTo>
                      <a:pt x="1060" y="150"/>
                    </a:lnTo>
                    <a:lnTo>
                      <a:pt x="1058" y="151"/>
                    </a:lnTo>
                    <a:lnTo>
                      <a:pt x="1057" y="152"/>
                    </a:lnTo>
                    <a:lnTo>
                      <a:pt x="1056" y="153"/>
                    </a:lnTo>
                    <a:lnTo>
                      <a:pt x="1055" y="154"/>
                    </a:lnTo>
                    <a:lnTo>
                      <a:pt x="1053" y="155"/>
                    </a:lnTo>
                    <a:lnTo>
                      <a:pt x="1043" y="155"/>
                    </a:lnTo>
                    <a:lnTo>
                      <a:pt x="1033" y="154"/>
                    </a:lnTo>
                    <a:lnTo>
                      <a:pt x="1022" y="153"/>
                    </a:lnTo>
                    <a:lnTo>
                      <a:pt x="1012" y="151"/>
                    </a:lnTo>
                    <a:lnTo>
                      <a:pt x="994" y="145"/>
                    </a:lnTo>
                    <a:lnTo>
                      <a:pt x="975" y="137"/>
                    </a:lnTo>
                    <a:lnTo>
                      <a:pt x="958" y="128"/>
                    </a:lnTo>
                    <a:lnTo>
                      <a:pt x="941" y="117"/>
                    </a:lnTo>
                    <a:lnTo>
                      <a:pt x="926" y="106"/>
                    </a:lnTo>
                    <a:lnTo>
                      <a:pt x="911" y="92"/>
                    </a:lnTo>
                    <a:lnTo>
                      <a:pt x="898" y="85"/>
                    </a:lnTo>
                    <a:lnTo>
                      <a:pt x="885" y="81"/>
                    </a:lnTo>
                    <a:lnTo>
                      <a:pt x="871" y="76"/>
                    </a:lnTo>
                    <a:lnTo>
                      <a:pt x="858" y="73"/>
                    </a:lnTo>
                    <a:lnTo>
                      <a:pt x="843" y="69"/>
                    </a:lnTo>
                    <a:lnTo>
                      <a:pt x="829" y="67"/>
                    </a:lnTo>
                    <a:lnTo>
                      <a:pt x="814" y="66"/>
                    </a:lnTo>
                    <a:lnTo>
                      <a:pt x="799" y="63"/>
                    </a:lnTo>
                    <a:lnTo>
                      <a:pt x="785" y="63"/>
                    </a:lnTo>
                    <a:lnTo>
                      <a:pt x="771" y="64"/>
                    </a:lnTo>
                    <a:lnTo>
                      <a:pt x="758" y="66"/>
                    </a:lnTo>
                    <a:lnTo>
                      <a:pt x="746" y="69"/>
                    </a:lnTo>
                    <a:lnTo>
                      <a:pt x="734" y="74"/>
                    </a:lnTo>
                    <a:lnTo>
                      <a:pt x="721" y="78"/>
                    </a:lnTo>
                    <a:lnTo>
                      <a:pt x="710" y="84"/>
                    </a:lnTo>
                    <a:lnTo>
                      <a:pt x="698" y="90"/>
                    </a:lnTo>
                    <a:lnTo>
                      <a:pt x="677" y="105"/>
                    </a:lnTo>
                    <a:lnTo>
                      <a:pt x="655" y="120"/>
                    </a:lnTo>
                    <a:lnTo>
                      <a:pt x="634" y="137"/>
                    </a:lnTo>
                    <a:lnTo>
                      <a:pt x="614" y="154"/>
                    </a:lnTo>
                    <a:lnTo>
                      <a:pt x="592" y="162"/>
                    </a:lnTo>
                    <a:lnTo>
                      <a:pt x="569" y="170"/>
                    </a:lnTo>
                    <a:lnTo>
                      <a:pt x="545" y="179"/>
                    </a:lnTo>
                    <a:lnTo>
                      <a:pt x="521" y="183"/>
                    </a:lnTo>
                    <a:lnTo>
                      <a:pt x="508" y="184"/>
                    </a:lnTo>
                    <a:lnTo>
                      <a:pt x="497" y="185"/>
                    </a:lnTo>
                    <a:lnTo>
                      <a:pt x="484" y="184"/>
                    </a:lnTo>
                    <a:lnTo>
                      <a:pt x="472" y="182"/>
                    </a:lnTo>
                    <a:lnTo>
                      <a:pt x="461" y="180"/>
                    </a:lnTo>
                    <a:lnTo>
                      <a:pt x="451" y="175"/>
                    </a:lnTo>
                    <a:lnTo>
                      <a:pt x="439" y="168"/>
                    </a:lnTo>
                    <a:lnTo>
                      <a:pt x="430" y="160"/>
                    </a:lnTo>
                    <a:lnTo>
                      <a:pt x="418" y="149"/>
                    </a:lnTo>
                    <a:lnTo>
                      <a:pt x="408" y="135"/>
                    </a:lnTo>
                    <a:lnTo>
                      <a:pt x="399" y="122"/>
                    </a:lnTo>
                    <a:lnTo>
                      <a:pt x="389" y="108"/>
                    </a:lnTo>
                    <a:lnTo>
                      <a:pt x="380" y="94"/>
                    </a:lnTo>
                    <a:lnTo>
                      <a:pt x="370" y="82"/>
                    </a:lnTo>
                    <a:lnTo>
                      <a:pt x="357" y="69"/>
                    </a:lnTo>
                    <a:lnTo>
                      <a:pt x="343" y="58"/>
                    </a:lnTo>
                    <a:lnTo>
                      <a:pt x="332" y="49"/>
                    </a:lnTo>
                    <a:lnTo>
                      <a:pt x="320" y="44"/>
                    </a:lnTo>
                    <a:lnTo>
                      <a:pt x="308" y="38"/>
                    </a:lnTo>
                    <a:lnTo>
                      <a:pt x="295" y="33"/>
                    </a:lnTo>
                    <a:lnTo>
                      <a:pt x="282" y="30"/>
                    </a:lnTo>
                    <a:lnTo>
                      <a:pt x="268" y="28"/>
                    </a:lnTo>
                    <a:lnTo>
                      <a:pt x="255" y="26"/>
                    </a:lnTo>
                    <a:lnTo>
                      <a:pt x="241" y="26"/>
                    </a:lnTo>
                    <a:lnTo>
                      <a:pt x="235" y="30"/>
                    </a:lnTo>
                    <a:lnTo>
                      <a:pt x="229" y="32"/>
                    </a:lnTo>
                    <a:lnTo>
                      <a:pt x="223" y="33"/>
                    </a:lnTo>
                    <a:lnTo>
                      <a:pt x="217" y="35"/>
                    </a:lnTo>
                    <a:lnTo>
                      <a:pt x="211" y="35"/>
                    </a:lnTo>
                    <a:lnTo>
                      <a:pt x="204" y="36"/>
                    </a:lnTo>
                    <a:lnTo>
                      <a:pt x="198" y="37"/>
                    </a:lnTo>
                    <a:lnTo>
                      <a:pt x="192" y="39"/>
                    </a:lnTo>
                    <a:lnTo>
                      <a:pt x="179" y="45"/>
                    </a:lnTo>
                    <a:lnTo>
                      <a:pt x="167" y="52"/>
                    </a:lnTo>
                    <a:lnTo>
                      <a:pt x="154" y="59"/>
                    </a:lnTo>
                    <a:lnTo>
                      <a:pt x="143" y="67"/>
                    </a:lnTo>
                    <a:lnTo>
                      <a:pt x="120" y="84"/>
                    </a:lnTo>
                    <a:lnTo>
                      <a:pt x="98" y="101"/>
                    </a:lnTo>
                    <a:lnTo>
                      <a:pt x="75" y="120"/>
                    </a:lnTo>
                    <a:lnTo>
                      <a:pt x="52" y="136"/>
                    </a:lnTo>
                    <a:lnTo>
                      <a:pt x="39" y="143"/>
                    </a:lnTo>
                    <a:lnTo>
                      <a:pt x="27" y="150"/>
                    </a:lnTo>
                    <a:lnTo>
                      <a:pt x="14" y="155"/>
                    </a:lnTo>
                    <a:lnTo>
                      <a:pt x="1" y="160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1" y="142"/>
                    </a:lnTo>
                    <a:lnTo>
                      <a:pt x="3" y="136"/>
                    </a:lnTo>
                    <a:lnTo>
                      <a:pt x="7" y="131"/>
                    </a:lnTo>
                    <a:lnTo>
                      <a:pt x="11" y="127"/>
                    </a:lnTo>
                    <a:lnTo>
                      <a:pt x="17" y="122"/>
                    </a:lnTo>
                    <a:lnTo>
                      <a:pt x="23" y="119"/>
                    </a:lnTo>
                    <a:lnTo>
                      <a:pt x="38" y="104"/>
                    </a:lnTo>
                    <a:lnTo>
                      <a:pt x="54" y="91"/>
                    </a:lnTo>
                    <a:lnTo>
                      <a:pt x="70" y="79"/>
                    </a:lnTo>
                    <a:lnTo>
                      <a:pt x="87" y="69"/>
                    </a:lnTo>
                    <a:lnTo>
                      <a:pt x="105" y="59"/>
                    </a:lnTo>
                    <a:lnTo>
                      <a:pt x="122" y="49"/>
                    </a:lnTo>
                    <a:lnTo>
                      <a:pt x="139" y="39"/>
                    </a:lnTo>
                    <a:lnTo>
                      <a:pt x="157" y="29"/>
                    </a:lnTo>
                    <a:lnTo>
                      <a:pt x="175" y="22"/>
                    </a:lnTo>
                    <a:lnTo>
                      <a:pt x="193" y="15"/>
                    </a:lnTo>
                    <a:lnTo>
                      <a:pt x="212" y="9"/>
                    </a:lnTo>
                    <a:lnTo>
                      <a:pt x="232" y="3"/>
                    </a:lnTo>
                    <a:lnTo>
                      <a:pt x="241" y="1"/>
                    </a:lnTo>
                    <a:lnTo>
                      <a:pt x="251" y="0"/>
                    </a:lnTo>
                    <a:lnTo>
                      <a:pt x="260" y="0"/>
                    </a:lnTo>
                    <a:lnTo>
                      <a:pt x="270" y="1"/>
                    </a:lnTo>
                    <a:lnTo>
                      <a:pt x="279" y="2"/>
                    </a:lnTo>
                    <a:lnTo>
                      <a:pt x="288" y="6"/>
                    </a:lnTo>
                    <a:lnTo>
                      <a:pt x="297" y="10"/>
                    </a:lnTo>
                    <a:lnTo>
                      <a:pt x="306" y="16"/>
                    </a:lnTo>
                    <a:lnTo>
                      <a:pt x="320" y="23"/>
                    </a:lnTo>
                    <a:lnTo>
                      <a:pt x="332" y="31"/>
                    </a:lnTo>
                    <a:lnTo>
                      <a:pt x="343" y="40"/>
                    </a:lnTo>
                    <a:lnTo>
                      <a:pt x="353" y="51"/>
                    </a:lnTo>
                    <a:lnTo>
                      <a:pt x="363" y="61"/>
                    </a:lnTo>
                    <a:lnTo>
                      <a:pt x="372" y="73"/>
                    </a:lnTo>
                    <a:lnTo>
                      <a:pt x="380" y="84"/>
                    </a:lnTo>
                    <a:lnTo>
                      <a:pt x="389" y="97"/>
                    </a:lnTo>
                    <a:close/>
                  </a:path>
                </a:pathLst>
              </a:custGeom>
              <a:solidFill>
                <a:srgbClr val="857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" name="Freeform 76"/>
              <p:cNvSpPr>
                <a:spLocks/>
              </p:cNvSpPr>
              <p:nvPr/>
            </p:nvSpPr>
            <p:spPr bwMode="auto">
              <a:xfrm>
                <a:off x="1360" y="3033"/>
                <a:ext cx="80" cy="30"/>
              </a:xfrm>
              <a:custGeom>
                <a:avLst/>
                <a:gdLst>
                  <a:gd name="T0" fmla="*/ 0 w 162"/>
                  <a:gd name="T1" fmla="*/ 1 h 60"/>
                  <a:gd name="T2" fmla="*/ 0 w 162"/>
                  <a:gd name="T3" fmla="*/ 1 h 60"/>
                  <a:gd name="T4" fmla="*/ 0 w 162"/>
                  <a:gd name="T5" fmla="*/ 1 h 60"/>
                  <a:gd name="T6" fmla="*/ 0 w 162"/>
                  <a:gd name="T7" fmla="*/ 1 h 60"/>
                  <a:gd name="T8" fmla="*/ 0 w 162"/>
                  <a:gd name="T9" fmla="*/ 1 h 60"/>
                  <a:gd name="T10" fmla="*/ 0 w 162"/>
                  <a:gd name="T11" fmla="*/ 1 h 60"/>
                  <a:gd name="T12" fmla="*/ 0 w 162"/>
                  <a:gd name="T13" fmla="*/ 1 h 60"/>
                  <a:gd name="T14" fmla="*/ 0 w 162"/>
                  <a:gd name="T15" fmla="*/ 1 h 60"/>
                  <a:gd name="T16" fmla="*/ 0 w 162"/>
                  <a:gd name="T17" fmla="*/ 1 h 60"/>
                  <a:gd name="T18" fmla="*/ 0 w 162"/>
                  <a:gd name="T19" fmla="*/ 1 h 60"/>
                  <a:gd name="T20" fmla="*/ 0 w 162"/>
                  <a:gd name="T21" fmla="*/ 1 h 60"/>
                  <a:gd name="T22" fmla="*/ 0 w 162"/>
                  <a:gd name="T23" fmla="*/ 1 h 60"/>
                  <a:gd name="T24" fmla="*/ 0 w 162"/>
                  <a:gd name="T25" fmla="*/ 1 h 60"/>
                  <a:gd name="T26" fmla="*/ 0 w 162"/>
                  <a:gd name="T27" fmla="*/ 1 h 60"/>
                  <a:gd name="T28" fmla="*/ 0 w 162"/>
                  <a:gd name="T29" fmla="*/ 1 h 60"/>
                  <a:gd name="T30" fmla="*/ 0 w 162"/>
                  <a:gd name="T31" fmla="*/ 1 h 60"/>
                  <a:gd name="T32" fmla="*/ 0 w 162"/>
                  <a:gd name="T33" fmla="*/ 1 h 60"/>
                  <a:gd name="T34" fmla="*/ 0 w 162"/>
                  <a:gd name="T35" fmla="*/ 1 h 60"/>
                  <a:gd name="T36" fmla="*/ 0 w 162"/>
                  <a:gd name="T37" fmla="*/ 1 h 60"/>
                  <a:gd name="T38" fmla="*/ 0 w 162"/>
                  <a:gd name="T39" fmla="*/ 1 h 60"/>
                  <a:gd name="T40" fmla="*/ 0 w 162"/>
                  <a:gd name="T41" fmla="*/ 1 h 60"/>
                  <a:gd name="T42" fmla="*/ 0 w 162"/>
                  <a:gd name="T43" fmla="*/ 1 h 60"/>
                  <a:gd name="T44" fmla="*/ 0 w 162"/>
                  <a:gd name="T45" fmla="*/ 1 h 60"/>
                  <a:gd name="T46" fmla="*/ 0 w 162"/>
                  <a:gd name="T47" fmla="*/ 1 h 60"/>
                  <a:gd name="T48" fmla="*/ 0 w 162"/>
                  <a:gd name="T49" fmla="*/ 1 h 60"/>
                  <a:gd name="T50" fmla="*/ 0 w 162"/>
                  <a:gd name="T51" fmla="*/ 1 h 60"/>
                  <a:gd name="T52" fmla="*/ 0 w 162"/>
                  <a:gd name="T53" fmla="*/ 1 h 60"/>
                  <a:gd name="T54" fmla="*/ 0 w 162"/>
                  <a:gd name="T55" fmla="*/ 0 h 60"/>
                  <a:gd name="T56" fmla="*/ 0 w 162"/>
                  <a:gd name="T57" fmla="*/ 0 h 60"/>
                  <a:gd name="T58" fmla="*/ 0 w 162"/>
                  <a:gd name="T59" fmla="*/ 0 h 60"/>
                  <a:gd name="T60" fmla="*/ 0 w 162"/>
                  <a:gd name="T61" fmla="*/ 0 h 60"/>
                  <a:gd name="T62" fmla="*/ 0 w 162"/>
                  <a:gd name="T63" fmla="*/ 0 h 60"/>
                  <a:gd name="T64" fmla="*/ 0 w 162"/>
                  <a:gd name="T65" fmla="*/ 1 h 60"/>
                  <a:gd name="T66" fmla="*/ 0 w 162"/>
                  <a:gd name="T67" fmla="*/ 1 h 60"/>
                  <a:gd name="T68" fmla="*/ 0 w 162"/>
                  <a:gd name="T69" fmla="*/ 1 h 60"/>
                  <a:gd name="T70" fmla="*/ 0 w 162"/>
                  <a:gd name="T71" fmla="*/ 1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2"/>
                  <a:gd name="T109" fmla="*/ 0 h 60"/>
                  <a:gd name="T110" fmla="*/ 162 w 162"/>
                  <a:gd name="T111" fmla="*/ 60 h 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2" h="60">
                    <a:moveTo>
                      <a:pt x="158" y="9"/>
                    </a:moveTo>
                    <a:lnTo>
                      <a:pt x="162" y="26"/>
                    </a:lnTo>
                    <a:lnTo>
                      <a:pt x="143" y="25"/>
                    </a:lnTo>
                    <a:lnTo>
                      <a:pt x="125" y="25"/>
                    </a:lnTo>
                    <a:lnTo>
                      <a:pt x="108" y="27"/>
                    </a:lnTo>
                    <a:lnTo>
                      <a:pt x="90" y="32"/>
                    </a:lnTo>
                    <a:lnTo>
                      <a:pt x="74" y="38"/>
                    </a:lnTo>
                    <a:lnTo>
                      <a:pt x="58" y="43"/>
                    </a:lnTo>
                    <a:lnTo>
                      <a:pt x="42" y="51"/>
                    </a:lnTo>
                    <a:lnTo>
                      <a:pt x="26" y="60"/>
                    </a:lnTo>
                    <a:lnTo>
                      <a:pt x="23" y="55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8" y="47"/>
                    </a:lnTo>
                    <a:lnTo>
                      <a:pt x="4" y="45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3" y="31"/>
                    </a:lnTo>
                    <a:lnTo>
                      <a:pt x="11" y="26"/>
                    </a:lnTo>
                    <a:lnTo>
                      <a:pt x="18" y="20"/>
                    </a:lnTo>
                    <a:lnTo>
                      <a:pt x="25" y="15"/>
                    </a:lnTo>
                    <a:lnTo>
                      <a:pt x="32" y="10"/>
                    </a:lnTo>
                    <a:lnTo>
                      <a:pt x="38" y="5"/>
                    </a:lnTo>
                    <a:lnTo>
                      <a:pt x="47" y="2"/>
                    </a:lnTo>
                    <a:lnTo>
                      <a:pt x="56" y="1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9" y="0"/>
                    </a:lnTo>
                    <a:lnTo>
                      <a:pt x="101" y="0"/>
                    </a:lnTo>
                    <a:lnTo>
                      <a:pt x="112" y="0"/>
                    </a:lnTo>
                    <a:lnTo>
                      <a:pt x="125" y="1"/>
                    </a:lnTo>
                    <a:lnTo>
                      <a:pt x="135" y="2"/>
                    </a:lnTo>
                    <a:lnTo>
                      <a:pt x="147" y="4"/>
                    </a:lnTo>
                    <a:lnTo>
                      <a:pt x="158" y="9"/>
                    </a:lnTo>
                    <a:close/>
                  </a:path>
                </a:pathLst>
              </a:custGeom>
              <a:solidFill>
                <a:srgbClr val="967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" name="Freeform 77"/>
              <p:cNvSpPr>
                <a:spLocks/>
              </p:cNvSpPr>
              <p:nvPr/>
            </p:nvSpPr>
            <p:spPr bwMode="auto">
              <a:xfrm>
                <a:off x="1511" y="3041"/>
                <a:ext cx="61" cy="22"/>
              </a:xfrm>
              <a:custGeom>
                <a:avLst/>
                <a:gdLst>
                  <a:gd name="T0" fmla="*/ 0 w 123"/>
                  <a:gd name="T1" fmla="*/ 1 h 44"/>
                  <a:gd name="T2" fmla="*/ 0 w 123"/>
                  <a:gd name="T3" fmla="*/ 1 h 44"/>
                  <a:gd name="T4" fmla="*/ 0 w 123"/>
                  <a:gd name="T5" fmla="*/ 1 h 44"/>
                  <a:gd name="T6" fmla="*/ 0 w 123"/>
                  <a:gd name="T7" fmla="*/ 1 h 44"/>
                  <a:gd name="T8" fmla="*/ 0 w 123"/>
                  <a:gd name="T9" fmla="*/ 1 h 44"/>
                  <a:gd name="T10" fmla="*/ 0 w 123"/>
                  <a:gd name="T11" fmla="*/ 1 h 44"/>
                  <a:gd name="T12" fmla="*/ 0 w 123"/>
                  <a:gd name="T13" fmla="*/ 1 h 44"/>
                  <a:gd name="T14" fmla="*/ 0 w 123"/>
                  <a:gd name="T15" fmla="*/ 1 h 44"/>
                  <a:gd name="T16" fmla="*/ 0 w 123"/>
                  <a:gd name="T17" fmla="*/ 1 h 44"/>
                  <a:gd name="T18" fmla="*/ 0 w 123"/>
                  <a:gd name="T19" fmla="*/ 1 h 44"/>
                  <a:gd name="T20" fmla="*/ 0 w 123"/>
                  <a:gd name="T21" fmla="*/ 1 h 44"/>
                  <a:gd name="T22" fmla="*/ 0 w 123"/>
                  <a:gd name="T23" fmla="*/ 1 h 44"/>
                  <a:gd name="T24" fmla="*/ 0 w 123"/>
                  <a:gd name="T25" fmla="*/ 0 h 44"/>
                  <a:gd name="T26" fmla="*/ 0 w 123"/>
                  <a:gd name="T27" fmla="*/ 0 h 44"/>
                  <a:gd name="T28" fmla="*/ 0 w 123"/>
                  <a:gd name="T29" fmla="*/ 1 h 44"/>
                  <a:gd name="T30" fmla="*/ 0 w 123"/>
                  <a:gd name="T31" fmla="*/ 1 h 44"/>
                  <a:gd name="T32" fmla="*/ 0 w 123"/>
                  <a:gd name="T33" fmla="*/ 1 h 44"/>
                  <a:gd name="T34" fmla="*/ 0 w 123"/>
                  <a:gd name="T35" fmla="*/ 1 h 44"/>
                  <a:gd name="T36" fmla="*/ 0 w 123"/>
                  <a:gd name="T37" fmla="*/ 1 h 44"/>
                  <a:gd name="T38" fmla="*/ 0 w 123"/>
                  <a:gd name="T39" fmla="*/ 1 h 44"/>
                  <a:gd name="T40" fmla="*/ 0 w 123"/>
                  <a:gd name="T41" fmla="*/ 1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3"/>
                  <a:gd name="T64" fmla="*/ 0 h 44"/>
                  <a:gd name="T65" fmla="*/ 123 w 123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3" h="44">
                    <a:moveTo>
                      <a:pt x="109" y="27"/>
                    </a:moveTo>
                    <a:lnTo>
                      <a:pt x="123" y="44"/>
                    </a:lnTo>
                    <a:lnTo>
                      <a:pt x="106" y="41"/>
                    </a:lnTo>
                    <a:lnTo>
                      <a:pt x="89" y="41"/>
                    </a:lnTo>
                    <a:lnTo>
                      <a:pt x="72" y="41"/>
                    </a:lnTo>
                    <a:lnTo>
                      <a:pt x="56" y="40"/>
                    </a:lnTo>
                    <a:lnTo>
                      <a:pt x="40" y="38"/>
                    </a:lnTo>
                    <a:lnTo>
                      <a:pt x="26" y="34"/>
                    </a:lnTo>
                    <a:lnTo>
                      <a:pt x="19" y="31"/>
                    </a:lnTo>
                    <a:lnTo>
                      <a:pt x="12" y="27"/>
                    </a:lnTo>
                    <a:lnTo>
                      <a:pt x="6" y="23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0" y="1"/>
                    </a:lnTo>
                    <a:lnTo>
                      <a:pt x="44" y="4"/>
                    </a:lnTo>
                    <a:lnTo>
                      <a:pt x="58" y="8"/>
                    </a:lnTo>
                    <a:lnTo>
                      <a:pt x="71" y="12"/>
                    </a:lnTo>
                    <a:lnTo>
                      <a:pt x="83" y="17"/>
                    </a:lnTo>
                    <a:lnTo>
                      <a:pt x="96" y="22"/>
                    </a:lnTo>
                    <a:lnTo>
                      <a:pt x="109" y="27"/>
                    </a:lnTo>
                    <a:close/>
                  </a:path>
                </a:pathLst>
              </a:custGeom>
              <a:solidFill>
                <a:srgbClr val="7A5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" name="Freeform 78"/>
              <p:cNvSpPr>
                <a:spLocks/>
              </p:cNvSpPr>
              <p:nvPr/>
            </p:nvSpPr>
            <p:spPr bwMode="auto">
              <a:xfrm>
                <a:off x="1352" y="3060"/>
                <a:ext cx="328" cy="82"/>
              </a:xfrm>
              <a:custGeom>
                <a:avLst/>
                <a:gdLst>
                  <a:gd name="T0" fmla="*/ 0 w 657"/>
                  <a:gd name="T1" fmla="*/ 1 h 162"/>
                  <a:gd name="T2" fmla="*/ 0 w 657"/>
                  <a:gd name="T3" fmla="*/ 1 h 162"/>
                  <a:gd name="T4" fmla="*/ 0 w 657"/>
                  <a:gd name="T5" fmla="*/ 1 h 162"/>
                  <a:gd name="T6" fmla="*/ 0 w 657"/>
                  <a:gd name="T7" fmla="*/ 1 h 162"/>
                  <a:gd name="T8" fmla="*/ 0 w 657"/>
                  <a:gd name="T9" fmla="*/ 1 h 162"/>
                  <a:gd name="T10" fmla="*/ 0 w 657"/>
                  <a:gd name="T11" fmla="*/ 1 h 162"/>
                  <a:gd name="T12" fmla="*/ 0 w 657"/>
                  <a:gd name="T13" fmla="*/ 1 h 162"/>
                  <a:gd name="T14" fmla="*/ 0 w 657"/>
                  <a:gd name="T15" fmla="*/ 1 h 162"/>
                  <a:gd name="T16" fmla="*/ 0 w 657"/>
                  <a:gd name="T17" fmla="*/ 1 h 162"/>
                  <a:gd name="T18" fmla="*/ 0 w 657"/>
                  <a:gd name="T19" fmla="*/ 1 h 162"/>
                  <a:gd name="T20" fmla="*/ 0 w 657"/>
                  <a:gd name="T21" fmla="*/ 1 h 162"/>
                  <a:gd name="T22" fmla="*/ 0 w 657"/>
                  <a:gd name="T23" fmla="*/ 1 h 162"/>
                  <a:gd name="T24" fmla="*/ 0 w 657"/>
                  <a:gd name="T25" fmla="*/ 1 h 162"/>
                  <a:gd name="T26" fmla="*/ 0 w 657"/>
                  <a:gd name="T27" fmla="*/ 1 h 162"/>
                  <a:gd name="T28" fmla="*/ 0 w 657"/>
                  <a:gd name="T29" fmla="*/ 1 h 162"/>
                  <a:gd name="T30" fmla="*/ 0 w 657"/>
                  <a:gd name="T31" fmla="*/ 1 h 162"/>
                  <a:gd name="T32" fmla="*/ 0 w 657"/>
                  <a:gd name="T33" fmla="*/ 1 h 162"/>
                  <a:gd name="T34" fmla="*/ 0 w 657"/>
                  <a:gd name="T35" fmla="*/ 1 h 162"/>
                  <a:gd name="T36" fmla="*/ 0 w 657"/>
                  <a:gd name="T37" fmla="*/ 1 h 162"/>
                  <a:gd name="T38" fmla="*/ 0 w 657"/>
                  <a:gd name="T39" fmla="*/ 1 h 162"/>
                  <a:gd name="T40" fmla="*/ 0 w 657"/>
                  <a:gd name="T41" fmla="*/ 1 h 162"/>
                  <a:gd name="T42" fmla="*/ 0 w 657"/>
                  <a:gd name="T43" fmla="*/ 1 h 162"/>
                  <a:gd name="T44" fmla="*/ 0 w 657"/>
                  <a:gd name="T45" fmla="*/ 1 h 162"/>
                  <a:gd name="T46" fmla="*/ 0 w 657"/>
                  <a:gd name="T47" fmla="*/ 1 h 162"/>
                  <a:gd name="T48" fmla="*/ 0 w 657"/>
                  <a:gd name="T49" fmla="*/ 1 h 162"/>
                  <a:gd name="T50" fmla="*/ 0 w 657"/>
                  <a:gd name="T51" fmla="*/ 1 h 162"/>
                  <a:gd name="T52" fmla="*/ 0 w 657"/>
                  <a:gd name="T53" fmla="*/ 1 h 162"/>
                  <a:gd name="T54" fmla="*/ 0 w 657"/>
                  <a:gd name="T55" fmla="*/ 1 h 162"/>
                  <a:gd name="T56" fmla="*/ 0 w 657"/>
                  <a:gd name="T57" fmla="*/ 1 h 162"/>
                  <a:gd name="T58" fmla="*/ 0 w 657"/>
                  <a:gd name="T59" fmla="*/ 1 h 162"/>
                  <a:gd name="T60" fmla="*/ 0 w 657"/>
                  <a:gd name="T61" fmla="*/ 1 h 162"/>
                  <a:gd name="T62" fmla="*/ 0 w 657"/>
                  <a:gd name="T63" fmla="*/ 1 h 162"/>
                  <a:gd name="T64" fmla="*/ 0 w 657"/>
                  <a:gd name="T65" fmla="*/ 1 h 162"/>
                  <a:gd name="T66" fmla="*/ 0 w 657"/>
                  <a:gd name="T67" fmla="*/ 1 h 162"/>
                  <a:gd name="T68" fmla="*/ 0 w 657"/>
                  <a:gd name="T69" fmla="*/ 1 h 162"/>
                  <a:gd name="T70" fmla="*/ 0 w 657"/>
                  <a:gd name="T71" fmla="*/ 1 h 162"/>
                  <a:gd name="T72" fmla="*/ 0 w 657"/>
                  <a:gd name="T73" fmla="*/ 1 h 162"/>
                  <a:gd name="T74" fmla="*/ 0 w 657"/>
                  <a:gd name="T75" fmla="*/ 1 h 162"/>
                  <a:gd name="T76" fmla="*/ 0 w 657"/>
                  <a:gd name="T77" fmla="*/ 1 h 162"/>
                  <a:gd name="T78" fmla="*/ 0 w 657"/>
                  <a:gd name="T79" fmla="*/ 0 h 162"/>
                  <a:gd name="T80" fmla="*/ 0 w 657"/>
                  <a:gd name="T81" fmla="*/ 1 h 162"/>
                  <a:gd name="T82" fmla="*/ 0 w 657"/>
                  <a:gd name="T83" fmla="*/ 1 h 1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7"/>
                  <a:gd name="T127" fmla="*/ 0 h 162"/>
                  <a:gd name="T128" fmla="*/ 657 w 657"/>
                  <a:gd name="T129" fmla="*/ 162 h 16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7" h="162">
                    <a:moveTo>
                      <a:pt x="288" y="34"/>
                    </a:moveTo>
                    <a:lnTo>
                      <a:pt x="293" y="35"/>
                    </a:lnTo>
                    <a:lnTo>
                      <a:pt x="298" y="37"/>
                    </a:lnTo>
                    <a:lnTo>
                      <a:pt x="303" y="39"/>
                    </a:lnTo>
                    <a:lnTo>
                      <a:pt x="309" y="40"/>
                    </a:lnTo>
                    <a:lnTo>
                      <a:pt x="314" y="40"/>
                    </a:lnTo>
                    <a:lnTo>
                      <a:pt x="318" y="38"/>
                    </a:lnTo>
                    <a:lnTo>
                      <a:pt x="323" y="35"/>
                    </a:lnTo>
                    <a:lnTo>
                      <a:pt x="325" y="30"/>
                    </a:lnTo>
                    <a:lnTo>
                      <a:pt x="331" y="27"/>
                    </a:lnTo>
                    <a:lnTo>
                      <a:pt x="337" y="26"/>
                    </a:lnTo>
                    <a:lnTo>
                      <a:pt x="343" y="26"/>
                    </a:lnTo>
                    <a:lnTo>
                      <a:pt x="348" y="26"/>
                    </a:lnTo>
                    <a:lnTo>
                      <a:pt x="360" y="29"/>
                    </a:lnTo>
                    <a:lnTo>
                      <a:pt x="371" y="31"/>
                    </a:lnTo>
                    <a:lnTo>
                      <a:pt x="383" y="33"/>
                    </a:lnTo>
                    <a:lnTo>
                      <a:pt x="393" y="35"/>
                    </a:lnTo>
                    <a:lnTo>
                      <a:pt x="405" y="35"/>
                    </a:lnTo>
                    <a:lnTo>
                      <a:pt x="415" y="34"/>
                    </a:lnTo>
                    <a:lnTo>
                      <a:pt x="490" y="38"/>
                    </a:lnTo>
                    <a:lnTo>
                      <a:pt x="497" y="32"/>
                    </a:lnTo>
                    <a:lnTo>
                      <a:pt x="505" y="32"/>
                    </a:lnTo>
                    <a:lnTo>
                      <a:pt x="513" y="31"/>
                    </a:lnTo>
                    <a:lnTo>
                      <a:pt x="521" y="30"/>
                    </a:lnTo>
                    <a:lnTo>
                      <a:pt x="528" y="29"/>
                    </a:lnTo>
                    <a:lnTo>
                      <a:pt x="543" y="23"/>
                    </a:lnTo>
                    <a:lnTo>
                      <a:pt x="557" y="17"/>
                    </a:lnTo>
                    <a:lnTo>
                      <a:pt x="571" y="11"/>
                    </a:lnTo>
                    <a:lnTo>
                      <a:pt x="586" y="7"/>
                    </a:lnTo>
                    <a:lnTo>
                      <a:pt x="593" y="6"/>
                    </a:lnTo>
                    <a:lnTo>
                      <a:pt x="601" y="4"/>
                    </a:lnTo>
                    <a:lnTo>
                      <a:pt x="609" y="4"/>
                    </a:lnTo>
                    <a:lnTo>
                      <a:pt x="618" y="6"/>
                    </a:lnTo>
                    <a:lnTo>
                      <a:pt x="626" y="14"/>
                    </a:lnTo>
                    <a:lnTo>
                      <a:pt x="632" y="24"/>
                    </a:lnTo>
                    <a:lnTo>
                      <a:pt x="638" y="33"/>
                    </a:lnTo>
                    <a:lnTo>
                      <a:pt x="642" y="45"/>
                    </a:lnTo>
                    <a:lnTo>
                      <a:pt x="646" y="55"/>
                    </a:lnTo>
                    <a:lnTo>
                      <a:pt x="649" y="65"/>
                    </a:lnTo>
                    <a:lnTo>
                      <a:pt x="653" y="77"/>
                    </a:lnTo>
                    <a:lnTo>
                      <a:pt x="657" y="86"/>
                    </a:lnTo>
                    <a:lnTo>
                      <a:pt x="639" y="99"/>
                    </a:lnTo>
                    <a:lnTo>
                      <a:pt x="620" y="109"/>
                    </a:lnTo>
                    <a:lnTo>
                      <a:pt x="600" y="117"/>
                    </a:lnTo>
                    <a:lnTo>
                      <a:pt x="579" y="124"/>
                    </a:lnTo>
                    <a:lnTo>
                      <a:pt x="567" y="128"/>
                    </a:lnTo>
                    <a:lnTo>
                      <a:pt x="557" y="130"/>
                    </a:lnTo>
                    <a:lnTo>
                      <a:pt x="546" y="131"/>
                    </a:lnTo>
                    <a:lnTo>
                      <a:pt x="535" y="132"/>
                    </a:lnTo>
                    <a:lnTo>
                      <a:pt x="524" y="132"/>
                    </a:lnTo>
                    <a:lnTo>
                      <a:pt x="512" y="131"/>
                    </a:lnTo>
                    <a:lnTo>
                      <a:pt x="502" y="130"/>
                    </a:lnTo>
                    <a:lnTo>
                      <a:pt x="490" y="128"/>
                    </a:lnTo>
                    <a:lnTo>
                      <a:pt x="480" y="129"/>
                    </a:lnTo>
                    <a:lnTo>
                      <a:pt x="468" y="128"/>
                    </a:lnTo>
                    <a:lnTo>
                      <a:pt x="458" y="126"/>
                    </a:lnTo>
                    <a:lnTo>
                      <a:pt x="446" y="125"/>
                    </a:lnTo>
                    <a:lnTo>
                      <a:pt x="424" y="121"/>
                    </a:lnTo>
                    <a:lnTo>
                      <a:pt x="404" y="115"/>
                    </a:lnTo>
                    <a:lnTo>
                      <a:pt x="382" y="109"/>
                    </a:lnTo>
                    <a:lnTo>
                      <a:pt x="360" y="102"/>
                    </a:lnTo>
                    <a:lnTo>
                      <a:pt x="339" y="97"/>
                    </a:lnTo>
                    <a:lnTo>
                      <a:pt x="317" y="91"/>
                    </a:lnTo>
                    <a:lnTo>
                      <a:pt x="298" y="92"/>
                    </a:lnTo>
                    <a:lnTo>
                      <a:pt x="277" y="92"/>
                    </a:lnTo>
                    <a:lnTo>
                      <a:pt x="257" y="94"/>
                    </a:lnTo>
                    <a:lnTo>
                      <a:pt x="238" y="97"/>
                    </a:lnTo>
                    <a:lnTo>
                      <a:pt x="218" y="100"/>
                    </a:lnTo>
                    <a:lnTo>
                      <a:pt x="200" y="106"/>
                    </a:lnTo>
                    <a:lnTo>
                      <a:pt x="190" y="109"/>
                    </a:lnTo>
                    <a:lnTo>
                      <a:pt x="181" y="114"/>
                    </a:lnTo>
                    <a:lnTo>
                      <a:pt x="173" y="118"/>
                    </a:lnTo>
                    <a:lnTo>
                      <a:pt x="165" y="124"/>
                    </a:lnTo>
                    <a:lnTo>
                      <a:pt x="160" y="125"/>
                    </a:lnTo>
                    <a:lnTo>
                      <a:pt x="155" y="126"/>
                    </a:lnTo>
                    <a:lnTo>
                      <a:pt x="150" y="129"/>
                    </a:lnTo>
                    <a:lnTo>
                      <a:pt x="146" y="132"/>
                    </a:lnTo>
                    <a:lnTo>
                      <a:pt x="142" y="135"/>
                    </a:lnTo>
                    <a:lnTo>
                      <a:pt x="137" y="138"/>
                    </a:lnTo>
                    <a:lnTo>
                      <a:pt x="133" y="140"/>
                    </a:lnTo>
                    <a:lnTo>
                      <a:pt x="128" y="144"/>
                    </a:lnTo>
                    <a:lnTo>
                      <a:pt x="114" y="148"/>
                    </a:lnTo>
                    <a:lnTo>
                      <a:pt x="99" y="153"/>
                    </a:lnTo>
                    <a:lnTo>
                      <a:pt x="86" y="156"/>
                    </a:lnTo>
                    <a:lnTo>
                      <a:pt x="71" y="159"/>
                    </a:lnTo>
                    <a:lnTo>
                      <a:pt x="56" y="161"/>
                    </a:lnTo>
                    <a:lnTo>
                      <a:pt x="39" y="162"/>
                    </a:lnTo>
                    <a:lnTo>
                      <a:pt x="24" y="162"/>
                    </a:lnTo>
                    <a:lnTo>
                      <a:pt x="9" y="161"/>
                    </a:lnTo>
                    <a:lnTo>
                      <a:pt x="5" y="153"/>
                    </a:lnTo>
                    <a:lnTo>
                      <a:pt x="1" y="144"/>
                    </a:lnTo>
                    <a:lnTo>
                      <a:pt x="0" y="136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0" y="109"/>
                    </a:lnTo>
                    <a:lnTo>
                      <a:pt x="0" y="101"/>
                    </a:lnTo>
                    <a:lnTo>
                      <a:pt x="0" y="93"/>
                    </a:lnTo>
                    <a:lnTo>
                      <a:pt x="4" y="92"/>
                    </a:lnTo>
                    <a:lnTo>
                      <a:pt x="6" y="90"/>
                    </a:lnTo>
                    <a:lnTo>
                      <a:pt x="7" y="87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11" y="79"/>
                    </a:lnTo>
                    <a:lnTo>
                      <a:pt x="12" y="77"/>
                    </a:lnTo>
                    <a:lnTo>
                      <a:pt x="14" y="76"/>
                    </a:lnTo>
                    <a:lnTo>
                      <a:pt x="16" y="71"/>
                    </a:lnTo>
                    <a:lnTo>
                      <a:pt x="20" y="67"/>
                    </a:lnTo>
                    <a:lnTo>
                      <a:pt x="24" y="63"/>
                    </a:lnTo>
                    <a:lnTo>
                      <a:pt x="28" y="59"/>
                    </a:lnTo>
                    <a:lnTo>
                      <a:pt x="31" y="54"/>
                    </a:lnTo>
                    <a:lnTo>
                      <a:pt x="33" y="49"/>
                    </a:lnTo>
                    <a:lnTo>
                      <a:pt x="34" y="45"/>
                    </a:lnTo>
                    <a:lnTo>
                      <a:pt x="31" y="38"/>
                    </a:lnTo>
                    <a:lnTo>
                      <a:pt x="44" y="29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7" y="8"/>
                    </a:lnTo>
                    <a:lnTo>
                      <a:pt x="102" y="4"/>
                    </a:lnTo>
                    <a:lnTo>
                      <a:pt x="117" y="2"/>
                    </a:lnTo>
                    <a:lnTo>
                      <a:pt x="133" y="0"/>
                    </a:lnTo>
                    <a:lnTo>
                      <a:pt x="149" y="0"/>
                    </a:lnTo>
                    <a:lnTo>
                      <a:pt x="165" y="0"/>
                    </a:lnTo>
                    <a:lnTo>
                      <a:pt x="180" y="2"/>
                    </a:lnTo>
                    <a:lnTo>
                      <a:pt x="196" y="4"/>
                    </a:lnTo>
                    <a:lnTo>
                      <a:pt x="212" y="7"/>
                    </a:lnTo>
                    <a:lnTo>
                      <a:pt x="243" y="14"/>
                    </a:lnTo>
                    <a:lnTo>
                      <a:pt x="272" y="23"/>
                    </a:lnTo>
                    <a:lnTo>
                      <a:pt x="288" y="34"/>
                    </a:lnTo>
                    <a:close/>
                  </a:path>
                </a:pathLst>
              </a:custGeom>
              <a:solidFill>
                <a:srgbClr val="A37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" name="Freeform 79"/>
              <p:cNvSpPr>
                <a:spLocks/>
              </p:cNvSpPr>
              <p:nvPr/>
            </p:nvSpPr>
            <p:spPr bwMode="auto">
              <a:xfrm>
                <a:off x="1371" y="3116"/>
                <a:ext cx="333" cy="50"/>
              </a:xfrm>
              <a:custGeom>
                <a:avLst/>
                <a:gdLst>
                  <a:gd name="T0" fmla="*/ 0 w 668"/>
                  <a:gd name="T1" fmla="*/ 1 h 99"/>
                  <a:gd name="T2" fmla="*/ 0 w 668"/>
                  <a:gd name="T3" fmla="*/ 1 h 99"/>
                  <a:gd name="T4" fmla="*/ 0 w 668"/>
                  <a:gd name="T5" fmla="*/ 1 h 99"/>
                  <a:gd name="T6" fmla="*/ 0 w 668"/>
                  <a:gd name="T7" fmla="*/ 1 h 99"/>
                  <a:gd name="T8" fmla="*/ 0 w 668"/>
                  <a:gd name="T9" fmla="*/ 1 h 99"/>
                  <a:gd name="T10" fmla="*/ 0 w 668"/>
                  <a:gd name="T11" fmla="*/ 1 h 99"/>
                  <a:gd name="T12" fmla="*/ 0 w 668"/>
                  <a:gd name="T13" fmla="*/ 1 h 99"/>
                  <a:gd name="T14" fmla="*/ 0 w 668"/>
                  <a:gd name="T15" fmla="*/ 1 h 99"/>
                  <a:gd name="T16" fmla="*/ 0 w 668"/>
                  <a:gd name="T17" fmla="*/ 1 h 99"/>
                  <a:gd name="T18" fmla="*/ 0 w 668"/>
                  <a:gd name="T19" fmla="*/ 1 h 99"/>
                  <a:gd name="T20" fmla="*/ 0 w 668"/>
                  <a:gd name="T21" fmla="*/ 1 h 99"/>
                  <a:gd name="T22" fmla="*/ 0 w 668"/>
                  <a:gd name="T23" fmla="*/ 1 h 99"/>
                  <a:gd name="T24" fmla="*/ 0 w 668"/>
                  <a:gd name="T25" fmla="*/ 1 h 99"/>
                  <a:gd name="T26" fmla="*/ 0 w 668"/>
                  <a:gd name="T27" fmla="*/ 1 h 99"/>
                  <a:gd name="T28" fmla="*/ 0 w 668"/>
                  <a:gd name="T29" fmla="*/ 1 h 99"/>
                  <a:gd name="T30" fmla="*/ 0 w 668"/>
                  <a:gd name="T31" fmla="*/ 1 h 99"/>
                  <a:gd name="T32" fmla="*/ 0 w 668"/>
                  <a:gd name="T33" fmla="*/ 1 h 99"/>
                  <a:gd name="T34" fmla="*/ 0 w 668"/>
                  <a:gd name="T35" fmla="*/ 1 h 99"/>
                  <a:gd name="T36" fmla="*/ 0 w 668"/>
                  <a:gd name="T37" fmla="*/ 1 h 99"/>
                  <a:gd name="T38" fmla="*/ 0 w 668"/>
                  <a:gd name="T39" fmla="*/ 1 h 99"/>
                  <a:gd name="T40" fmla="*/ 0 w 668"/>
                  <a:gd name="T41" fmla="*/ 1 h 99"/>
                  <a:gd name="T42" fmla="*/ 0 w 668"/>
                  <a:gd name="T43" fmla="*/ 1 h 99"/>
                  <a:gd name="T44" fmla="*/ 0 w 668"/>
                  <a:gd name="T45" fmla="*/ 1 h 99"/>
                  <a:gd name="T46" fmla="*/ 0 w 668"/>
                  <a:gd name="T47" fmla="*/ 1 h 99"/>
                  <a:gd name="T48" fmla="*/ 0 w 668"/>
                  <a:gd name="T49" fmla="*/ 1 h 99"/>
                  <a:gd name="T50" fmla="*/ 0 w 668"/>
                  <a:gd name="T51" fmla="*/ 1 h 99"/>
                  <a:gd name="T52" fmla="*/ 0 w 668"/>
                  <a:gd name="T53" fmla="*/ 1 h 99"/>
                  <a:gd name="T54" fmla="*/ 0 w 668"/>
                  <a:gd name="T55" fmla="*/ 1 h 99"/>
                  <a:gd name="T56" fmla="*/ 0 w 668"/>
                  <a:gd name="T57" fmla="*/ 1 h 99"/>
                  <a:gd name="T58" fmla="*/ 0 w 668"/>
                  <a:gd name="T59" fmla="*/ 1 h 99"/>
                  <a:gd name="T60" fmla="*/ 0 w 668"/>
                  <a:gd name="T61" fmla="*/ 1 h 99"/>
                  <a:gd name="T62" fmla="*/ 0 w 668"/>
                  <a:gd name="T63" fmla="*/ 1 h 99"/>
                  <a:gd name="T64" fmla="*/ 0 w 668"/>
                  <a:gd name="T65" fmla="*/ 1 h 99"/>
                  <a:gd name="T66" fmla="*/ 0 w 668"/>
                  <a:gd name="T67" fmla="*/ 1 h 99"/>
                  <a:gd name="T68" fmla="*/ 0 w 668"/>
                  <a:gd name="T69" fmla="*/ 1 h 99"/>
                  <a:gd name="T70" fmla="*/ 0 w 668"/>
                  <a:gd name="T71" fmla="*/ 1 h 99"/>
                  <a:gd name="T72" fmla="*/ 0 w 668"/>
                  <a:gd name="T73" fmla="*/ 1 h 99"/>
                  <a:gd name="T74" fmla="*/ 0 w 668"/>
                  <a:gd name="T75" fmla="*/ 1 h 99"/>
                  <a:gd name="T76" fmla="*/ 0 w 668"/>
                  <a:gd name="T77" fmla="*/ 1 h 99"/>
                  <a:gd name="T78" fmla="*/ 0 w 668"/>
                  <a:gd name="T79" fmla="*/ 1 h 99"/>
                  <a:gd name="T80" fmla="*/ 0 w 668"/>
                  <a:gd name="T81" fmla="*/ 1 h 99"/>
                  <a:gd name="T82" fmla="*/ 0 w 668"/>
                  <a:gd name="T83" fmla="*/ 1 h 99"/>
                  <a:gd name="T84" fmla="*/ 0 w 668"/>
                  <a:gd name="T85" fmla="*/ 1 h 99"/>
                  <a:gd name="T86" fmla="*/ 0 w 668"/>
                  <a:gd name="T87" fmla="*/ 1 h 99"/>
                  <a:gd name="T88" fmla="*/ 0 w 668"/>
                  <a:gd name="T89" fmla="*/ 1 h 99"/>
                  <a:gd name="T90" fmla="*/ 0 w 668"/>
                  <a:gd name="T91" fmla="*/ 1 h 99"/>
                  <a:gd name="T92" fmla="*/ 0 w 668"/>
                  <a:gd name="T93" fmla="*/ 1 h 99"/>
                  <a:gd name="T94" fmla="*/ 0 w 668"/>
                  <a:gd name="T95" fmla="*/ 1 h 99"/>
                  <a:gd name="T96" fmla="*/ 0 w 668"/>
                  <a:gd name="T97" fmla="*/ 1 h 99"/>
                  <a:gd name="T98" fmla="*/ 0 w 668"/>
                  <a:gd name="T99" fmla="*/ 1 h 99"/>
                  <a:gd name="T100" fmla="*/ 0 w 668"/>
                  <a:gd name="T101" fmla="*/ 1 h 99"/>
                  <a:gd name="T102" fmla="*/ 0 w 668"/>
                  <a:gd name="T103" fmla="*/ 1 h 99"/>
                  <a:gd name="T104" fmla="*/ 0 w 668"/>
                  <a:gd name="T105" fmla="*/ 1 h 99"/>
                  <a:gd name="T106" fmla="*/ 0 w 668"/>
                  <a:gd name="T107" fmla="*/ 1 h 99"/>
                  <a:gd name="T108" fmla="*/ 0 w 668"/>
                  <a:gd name="T109" fmla="*/ 1 h 99"/>
                  <a:gd name="T110" fmla="*/ 0 w 668"/>
                  <a:gd name="T111" fmla="*/ 1 h 99"/>
                  <a:gd name="T112" fmla="*/ 0 w 668"/>
                  <a:gd name="T113" fmla="*/ 0 h 99"/>
                  <a:gd name="T114" fmla="*/ 0 w 668"/>
                  <a:gd name="T115" fmla="*/ 0 h 99"/>
                  <a:gd name="T116" fmla="*/ 0 w 668"/>
                  <a:gd name="T117" fmla="*/ 1 h 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68"/>
                  <a:gd name="T178" fmla="*/ 0 h 99"/>
                  <a:gd name="T179" fmla="*/ 668 w 668"/>
                  <a:gd name="T180" fmla="*/ 99 h 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68" h="99">
                    <a:moveTo>
                      <a:pt x="659" y="3"/>
                    </a:moveTo>
                    <a:lnTo>
                      <a:pt x="661" y="5"/>
                    </a:lnTo>
                    <a:lnTo>
                      <a:pt x="663" y="8"/>
                    </a:lnTo>
                    <a:lnTo>
                      <a:pt x="665" y="10"/>
                    </a:lnTo>
                    <a:lnTo>
                      <a:pt x="667" y="12"/>
                    </a:lnTo>
                    <a:lnTo>
                      <a:pt x="668" y="14"/>
                    </a:lnTo>
                    <a:lnTo>
                      <a:pt x="668" y="17"/>
                    </a:lnTo>
                    <a:lnTo>
                      <a:pt x="667" y="20"/>
                    </a:lnTo>
                    <a:lnTo>
                      <a:pt x="665" y="23"/>
                    </a:lnTo>
                    <a:lnTo>
                      <a:pt x="655" y="25"/>
                    </a:lnTo>
                    <a:lnTo>
                      <a:pt x="646" y="28"/>
                    </a:lnTo>
                    <a:lnTo>
                      <a:pt x="635" y="34"/>
                    </a:lnTo>
                    <a:lnTo>
                      <a:pt x="626" y="39"/>
                    </a:lnTo>
                    <a:lnTo>
                      <a:pt x="617" y="43"/>
                    </a:lnTo>
                    <a:lnTo>
                      <a:pt x="608" y="48"/>
                    </a:lnTo>
                    <a:lnTo>
                      <a:pt x="597" y="50"/>
                    </a:lnTo>
                    <a:lnTo>
                      <a:pt x="587" y="51"/>
                    </a:lnTo>
                    <a:lnTo>
                      <a:pt x="577" y="57"/>
                    </a:lnTo>
                    <a:lnTo>
                      <a:pt x="567" y="61"/>
                    </a:lnTo>
                    <a:lnTo>
                      <a:pt x="558" y="65"/>
                    </a:lnTo>
                    <a:lnTo>
                      <a:pt x="549" y="67"/>
                    </a:lnTo>
                    <a:lnTo>
                      <a:pt x="529" y="72"/>
                    </a:lnTo>
                    <a:lnTo>
                      <a:pt x="511" y="73"/>
                    </a:lnTo>
                    <a:lnTo>
                      <a:pt x="491" y="73"/>
                    </a:lnTo>
                    <a:lnTo>
                      <a:pt x="473" y="72"/>
                    </a:lnTo>
                    <a:lnTo>
                      <a:pt x="455" y="69"/>
                    </a:lnTo>
                    <a:lnTo>
                      <a:pt x="435" y="65"/>
                    </a:lnTo>
                    <a:lnTo>
                      <a:pt x="397" y="55"/>
                    </a:lnTo>
                    <a:lnTo>
                      <a:pt x="360" y="44"/>
                    </a:lnTo>
                    <a:lnTo>
                      <a:pt x="340" y="40"/>
                    </a:lnTo>
                    <a:lnTo>
                      <a:pt x="322" y="35"/>
                    </a:lnTo>
                    <a:lnTo>
                      <a:pt x="302" y="33"/>
                    </a:lnTo>
                    <a:lnTo>
                      <a:pt x="284" y="32"/>
                    </a:lnTo>
                    <a:lnTo>
                      <a:pt x="272" y="28"/>
                    </a:lnTo>
                    <a:lnTo>
                      <a:pt x="262" y="27"/>
                    </a:lnTo>
                    <a:lnTo>
                      <a:pt x="250" y="26"/>
                    </a:lnTo>
                    <a:lnTo>
                      <a:pt x="240" y="26"/>
                    </a:lnTo>
                    <a:lnTo>
                      <a:pt x="231" y="27"/>
                    </a:lnTo>
                    <a:lnTo>
                      <a:pt x="220" y="28"/>
                    </a:lnTo>
                    <a:lnTo>
                      <a:pt x="210" y="31"/>
                    </a:lnTo>
                    <a:lnTo>
                      <a:pt x="201" y="34"/>
                    </a:lnTo>
                    <a:lnTo>
                      <a:pt x="182" y="41"/>
                    </a:lnTo>
                    <a:lnTo>
                      <a:pt x="164" y="50"/>
                    </a:lnTo>
                    <a:lnTo>
                      <a:pt x="147" y="61"/>
                    </a:lnTo>
                    <a:lnTo>
                      <a:pt x="129" y="71"/>
                    </a:lnTo>
                    <a:lnTo>
                      <a:pt x="124" y="78"/>
                    </a:lnTo>
                    <a:lnTo>
                      <a:pt x="118" y="82"/>
                    </a:lnTo>
                    <a:lnTo>
                      <a:pt x="111" y="87"/>
                    </a:lnTo>
                    <a:lnTo>
                      <a:pt x="104" y="91"/>
                    </a:lnTo>
                    <a:lnTo>
                      <a:pt x="96" y="93"/>
                    </a:lnTo>
                    <a:lnTo>
                      <a:pt x="88" y="95"/>
                    </a:lnTo>
                    <a:lnTo>
                      <a:pt x="80" y="97"/>
                    </a:lnTo>
                    <a:lnTo>
                      <a:pt x="72" y="99"/>
                    </a:lnTo>
                    <a:lnTo>
                      <a:pt x="56" y="99"/>
                    </a:lnTo>
                    <a:lnTo>
                      <a:pt x="39" y="96"/>
                    </a:lnTo>
                    <a:lnTo>
                      <a:pt x="23" y="93"/>
                    </a:lnTo>
                    <a:lnTo>
                      <a:pt x="8" y="88"/>
                    </a:lnTo>
                    <a:lnTo>
                      <a:pt x="0" y="80"/>
                    </a:lnTo>
                    <a:lnTo>
                      <a:pt x="12" y="76"/>
                    </a:lnTo>
                    <a:lnTo>
                      <a:pt x="26" y="71"/>
                    </a:lnTo>
                    <a:lnTo>
                      <a:pt x="39" y="67"/>
                    </a:lnTo>
                    <a:lnTo>
                      <a:pt x="54" y="64"/>
                    </a:lnTo>
                    <a:lnTo>
                      <a:pt x="69" y="59"/>
                    </a:lnTo>
                    <a:lnTo>
                      <a:pt x="84" y="54"/>
                    </a:lnTo>
                    <a:lnTo>
                      <a:pt x="91" y="51"/>
                    </a:lnTo>
                    <a:lnTo>
                      <a:pt x="97" y="47"/>
                    </a:lnTo>
                    <a:lnTo>
                      <a:pt x="104" y="43"/>
                    </a:lnTo>
                    <a:lnTo>
                      <a:pt x="110" y="38"/>
                    </a:lnTo>
                    <a:lnTo>
                      <a:pt x="118" y="38"/>
                    </a:lnTo>
                    <a:lnTo>
                      <a:pt x="125" y="35"/>
                    </a:lnTo>
                    <a:lnTo>
                      <a:pt x="132" y="33"/>
                    </a:lnTo>
                    <a:lnTo>
                      <a:pt x="139" y="29"/>
                    </a:lnTo>
                    <a:lnTo>
                      <a:pt x="146" y="26"/>
                    </a:lnTo>
                    <a:lnTo>
                      <a:pt x="152" y="23"/>
                    </a:lnTo>
                    <a:lnTo>
                      <a:pt x="159" y="19"/>
                    </a:lnTo>
                    <a:lnTo>
                      <a:pt x="166" y="16"/>
                    </a:lnTo>
                    <a:lnTo>
                      <a:pt x="189" y="12"/>
                    </a:lnTo>
                    <a:lnTo>
                      <a:pt x="212" y="10"/>
                    </a:lnTo>
                    <a:lnTo>
                      <a:pt x="234" y="9"/>
                    </a:lnTo>
                    <a:lnTo>
                      <a:pt x="257" y="9"/>
                    </a:lnTo>
                    <a:lnTo>
                      <a:pt x="279" y="11"/>
                    </a:lnTo>
                    <a:lnTo>
                      <a:pt x="301" y="14"/>
                    </a:lnTo>
                    <a:lnTo>
                      <a:pt x="323" y="20"/>
                    </a:lnTo>
                    <a:lnTo>
                      <a:pt x="345" y="27"/>
                    </a:lnTo>
                    <a:lnTo>
                      <a:pt x="347" y="25"/>
                    </a:lnTo>
                    <a:lnTo>
                      <a:pt x="351" y="24"/>
                    </a:lnTo>
                    <a:lnTo>
                      <a:pt x="354" y="23"/>
                    </a:lnTo>
                    <a:lnTo>
                      <a:pt x="358" y="23"/>
                    </a:lnTo>
                    <a:lnTo>
                      <a:pt x="363" y="24"/>
                    </a:lnTo>
                    <a:lnTo>
                      <a:pt x="371" y="26"/>
                    </a:lnTo>
                    <a:lnTo>
                      <a:pt x="378" y="28"/>
                    </a:lnTo>
                    <a:lnTo>
                      <a:pt x="385" y="32"/>
                    </a:lnTo>
                    <a:lnTo>
                      <a:pt x="392" y="34"/>
                    </a:lnTo>
                    <a:lnTo>
                      <a:pt x="399" y="36"/>
                    </a:lnTo>
                    <a:lnTo>
                      <a:pt x="419" y="40"/>
                    </a:lnTo>
                    <a:lnTo>
                      <a:pt x="438" y="43"/>
                    </a:lnTo>
                    <a:lnTo>
                      <a:pt x="458" y="46"/>
                    </a:lnTo>
                    <a:lnTo>
                      <a:pt x="479" y="47"/>
                    </a:lnTo>
                    <a:lnTo>
                      <a:pt x="498" y="46"/>
                    </a:lnTo>
                    <a:lnTo>
                      <a:pt x="517" y="43"/>
                    </a:lnTo>
                    <a:lnTo>
                      <a:pt x="526" y="41"/>
                    </a:lnTo>
                    <a:lnTo>
                      <a:pt x="535" y="38"/>
                    </a:lnTo>
                    <a:lnTo>
                      <a:pt x="544" y="34"/>
                    </a:lnTo>
                    <a:lnTo>
                      <a:pt x="554" y="29"/>
                    </a:lnTo>
                    <a:lnTo>
                      <a:pt x="559" y="28"/>
                    </a:lnTo>
                    <a:lnTo>
                      <a:pt x="566" y="27"/>
                    </a:lnTo>
                    <a:lnTo>
                      <a:pt x="572" y="24"/>
                    </a:lnTo>
                    <a:lnTo>
                      <a:pt x="578" y="21"/>
                    </a:lnTo>
                    <a:lnTo>
                      <a:pt x="589" y="14"/>
                    </a:lnTo>
                    <a:lnTo>
                      <a:pt x="601" y="8"/>
                    </a:lnTo>
                    <a:lnTo>
                      <a:pt x="607" y="5"/>
                    </a:lnTo>
                    <a:lnTo>
                      <a:pt x="612" y="2"/>
                    </a:lnTo>
                    <a:lnTo>
                      <a:pt x="618" y="1"/>
                    </a:lnTo>
                    <a:lnTo>
                      <a:pt x="624" y="0"/>
                    </a:lnTo>
                    <a:lnTo>
                      <a:pt x="631" y="0"/>
                    </a:lnTo>
                    <a:lnTo>
                      <a:pt x="637" y="0"/>
                    </a:lnTo>
                    <a:lnTo>
                      <a:pt x="644" y="2"/>
                    </a:lnTo>
                    <a:lnTo>
                      <a:pt x="650" y="5"/>
                    </a:lnTo>
                    <a:lnTo>
                      <a:pt x="659" y="3"/>
                    </a:lnTo>
                    <a:close/>
                  </a:path>
                </a:pathLst>
              </a:custGeom>
              <a:solidFill>
                <a:srgbClr val="6B5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" name="Freeform 80"/>
              <p:cNvSpPr>
                <a:spLocks/>
              </p:cNvSpPr>
              <p:nvPr/>
            </p:nvSpPr>
            <p:spPr bwMode="auto">
              <a:xfrm>
                <a:off x="1436" y="3144"/>
                <a:ext cx="93" cy="44"/>
              </a:xfrm>
              <a:custGeom>
                <a:avLst/>
                <a:gdLst>
                  <a:gd name="T0" fmla="*/ 1 w 185"/>
                  <a:gd name="T1" fmla="*/ 0 h 89"/>
                  <a:gd name="T2" fmla="*/ 1 w 185"/>
                  <a:gd name="T3" fmla="*/ 0 h 89"/>
                  <a:gd name="T4" fmla="*/ 1 w 185"/>
                  <a:gd name="T5" fmla="*/ 0 h 89"/>
                  <a:gd name="T6" fmla="*/ 1 w 185"/>
                  <a:gd name="T7" fmla="*/ 0 h 89"/>
                  <a:gd name="T8" fmla="*/ 1 w 185"/>
                  <a:gd name="T9" fmla="*/ 0 h 89"/>
                  <a:gd name="T10" fmla="*/ 1 w 185"/>
                  <a:gd name="T11" fmla="*/ 0 h 89"/>
                  <a:gd name="T12" fmla="*/ 1 w 185"/>
                  <a:gd name="T13" fmla="*/ 0 h 89"/>
                  <a:gd name="T14" fmla="*/ 1 w 185"/>
                  <a:gd name="T15" fmla="*/ 0 h 89"/>
                  <a:gd name="T16" fmla="*/ 1 w 185"/>
                  <a:gd name="T17" fmla="*/ 0 h 89"/>
                  <a:gd name="T18" fmla="*/ 1 w 185"/>
                  <a:gd name="T19" fmla="*/ 0 h 89"/>
                  <a:gd name="T20" fmla="*/ 1 w 185"/>
                  <a:gd name="T21" fmla="*/ 0 h 89"/>
                  <a:gd name="T22" fmla="*/ 1 w 185"/>
                  <a:gd name="T23" fmla="*/ 0 h 89"/>
                  <a:gd name="T24" fmla="*/ 1 w 185"/>
                  <a:gd name="T25" fmla="*/ 0 h 89"/>
                  <a:gd name="T26" fmla="*/ 1 w 185"/>
                  <a:gd name="T27" fmla="*/ 0 h 89"/>
                  <a:gd name="T28" fmla="*/ 1 w 185"/>
                  <a:gd name="T29" fmla="*/ 0 h 89"/>
                  <a:gd name="T30" fmla="*/ 1 w 185"/>
                  <a:gd name="T31" fmla="*/ 0 h 89"/>
                  <a:gd name="T32" fmla="*/ 1 w 185"/>
                  <a:gd name="T33" fmla="*/ 0 h 89"/>
                  <a:gd name="T34" fmla="*/ 1 w 185"/>
                  <a:gd name="T35" fmla="*/ 0 h 89"/>
                  <a:gd name="T36" fmla="*/ 1 w 185"/>
                  <a:gd name="T37" fmla="*/ 0 h 89"/>
                  <a:gd name="T38" fmla="*/ 1 w 185"/>
                  <a:gd name="T39" fmla="*/ 0 h 89"/>
                  <a:gd name="T40" fmla="*/ 1 w 185"/>
                  <a:gd name="T41" fmla="*/ 0 h 89"/>
                  <a:gd name="T42" fmla="*/ 1 w 185"/>
                  <a:gd name="T43" fmla="*/ 0 h 89"/>
                  <a:gd name="T44" fmla="*/ 1 w 185"/>
                  <a:gd name="T45" fmla="*/ 0 h 89"/>
                  <a:gd name="T46" fmla="*/ 1 w 185"/>
                  <a:gd name="T47" fmla="*/ 0 h 89"/>
                  <a:gd name="T48" fmla="*/ 1 w 185"/>
                  <a:gd name="T49" fmla="*/ 0 h 89"/>
                  <a:gd name="T50" fmla="*/ 1 w 185"/>
                  <a:gd name="T51" fmla="*/ 0 h 89"/>
                  <a:gd name="T52" fmla="*/ 1 w 185"/>
                  <a:gd name="T53" fmla="*/ 0 h 89"/>
                  <a:gd name="T54" fmla="*/ 1 w 185"/>
                  <a:gd name="T55" fmla="*/ 0 h 89"/>
                  <a:gd name="T56" fmla="*/ 1 w 185"/>
                  <a:gd name="T57" fmla="*/ 0 h 89"/>
                  <a:gd name="T58" fmla="*/ 1 w 185"/>
                  <a:gd name="T59" fmla="*/ 0 h 89"/>
                  <a:gd name="T60" fmla="*/ 1 w 185"/>
                  <a:gd name="T61" fmla="*/ 0 h 89"/>
                  <a:gd name="T62" fmla="*/ 1 w 185"/>
                  <a:gd name="T63" fmla="*/ 0 h 89"/>
                  <a:gd name="T64" fmla="*/ 1 w 185"/>
                  <a:gd name="T65" fmla="*/ 0 h 89"/>
                  <a:gd name="T66" fmla="*/ 1 w 185"/>
                  <a:gd name="T67" fmla="*/ 0 h 89"/>
                  <a:gd name="T68" fmla="*/ 0 w 185"/>
                  <a:gd name="T69" fmla="*/ 0 h 89"/>
                  <a:gd name="T70" fmla="*/ 0 w 185"/>
                  <a:gd name="T71" fmla="*/ 0 h 89"/>
                  <a:gd name="T72" fmla="*/ 1 w 185"/>
                  <a:gd name="T73" fmla="*/ 0 h 89"/>
                  <a:gd name="T74" fmla="*/ 1 w 185"/>
                  <a:gd name="T75" fmla="*/ 0 h 89"/>
                  <a:gd name="T76" fmla="*/ 1 w 185"/>
                  <a:gd name="T77" fmla="*/ 0 h 89"/>
                  <a:gd name="T78" fmla="*/ 1 w 185"/>
                  <a:gd name="T79" fmla="*/ 0 h 89"/>
                  <a:gd name="T80" fmla="*/ 1 w 185"/>
                  <a:gd name="T81" fmla="*/ 0 h 89"/>
                  <a:gd name="T82" fmla="*/ 1 w 185"/>
                  <a:gd name="T83" fmla="*/ 0 h 89"/>
                  <a:gd name="T84" fmla="*/ 1 w 185"/>
                  <a:gd name="T85" fmla="*/ 0 h 89"/>
                  <a:gd name="T86" fmla="*/ 1 w 185"/>
                  <a:gd name="T87" fmla="*/ 0 h 89"/>
                  <a:gd name="T88" fmla="*/ 1 w 185"/>
                  <a:gd name="T89" fmla="*/ 0 h 89"/>
                  <a:gd name="T90" fmla="*/ 1 w 185"/>
                  <a:gd name="T91" fmla="*/ 0 h 89"/>
                  <a:gd name="T92" fmla="*/ 1 w 185"/>
                  <a:gd name="T93" fmla="*/ 0 h 89"/>
                  <a:gd name="T94" fmla="*/ 1 w 185"/>
                  <a:gd name="T95" fmla="*/ 0 h 89"/>
                  <a:gd name="T96" fmla="*/ 1 w 185"/>
                  <a:gd name="T97" fmla="*/ 0 h 89"/>
                  <a:gd name="T98" fmla="*/ 1 w 185"/>
                  <a:gd name="T99" fmla="*/ 0 h 89"/>
                  <a:gd name="T100" fmla="*/ 1 w 185"/>
                  <a:gd name="T101" fmla="*/ 0 h 89"/>
                  <a:gd name="T102" fmla="*/ 1 w 185"/>
                  <a:gd name="T103" fmla="*/ 0 h 89"/>
                  <a:gd name="T104" fmla="*/ 1 w 185"/>
                  <a:gd name="T105" fmla="*/ 0 h 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5"/>
                  <a:gd name="T160" fmla="*/ 0 h 89"/>
                  <a:gd name="T161" fmla="*/ 185 w 185"/>
                  <a:gd name="T162" fmla="*/ 89 h 8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5" h="89">
                    <a:moveTo>
                      <a:pt x="185" y="16"/>
                    </a:moveTo>
                    <a:lnTo>
                      <a:pt x="182" y="21"/>
                    </a:lnTo>
                    <a:lnTo>
                      <a:pt x="180" y="25"/>
                    </a:lnTo>
                    <a:lnTo>
                      <a:pt x="178" y="31"/>
                    </a:lnTo>
                    <a:lnTo>
                      <a:pt x="177" y="37"/>
                    </a:lnTo>
                    <a:lnTo>
                      <a:pt x="176" y="41"/>
                    </a:lnTo>
                    <a:lnTo>
                      <a:pt x="175" y="46"/>
                    </a:lnTo>
                    <a:lnTo>
                      <a:pt x="171" y="51"/>
                    </a:lnTo>
                    <a:lnTo>
                      <a:pt x="166" y="53"/>
                    </a:lnTo>
                    <a:lnTo>
                      <a:pt x="167" y="54"/>
                    </a:lnTo>
                    <a:lnTo>
                      <a:pt x="168" y="55"/>
                    </a:lnTo>
                    <a:lnTo>
                      <a:pt x="169" y="57"/>
                    </a:lnTo>
                    <a:lnTo>
                      <a:pt x="170" y="59"/>
                    </a:lnTo>
                    <a:lnTo>
                      <a:pt x="170" y="60"/>
                    </a:lnTo>
                    <a:lnTo>
                      <a:pt x="170" y="61"/>
                    </a:lnTo>
                    <a:lnTo>
                      <a:pt x="170" y="63"/>
                    </a:lnTo>
                    <a:lnTo>
                      <a:pt x="170" y="64"/>
                    </a:lnTo>
                    <a:lnTo>
                      <a:pt x="165" y="69"/>
                    </a:lnTo>
                    <a:lnTo>
                      <a:pt x="158" y="74"/>
                    </a:lnTo>
                    <a:lnTo>
                      <a:pt x="151" y="78"/>
                    </a:lnTo>
                    <a:lnTo>
                      <a:pt x="144" y="80"/>
                    </a:lnTo>
                    <a:lnTo>
                      <a:pt x="129" y="85"/>
                    </a:lnTo>
                    <a:lnTo>
                      <a:pt x="113" y="87"/>
                    </a:lnTo>
                    <a:lnTo>
                      <a:pt x="97" y="89"/>
                    </a:lnTo>
                    <a:lnTo>
                      <a:pt x="79" y="87"/>
                    </a:lnTo>
                    <a:lnTo>
                      <a:pt x="63" y="86"/>
                    </a:lnTo>
                    <a:lnTo>
                      <a:pt x="47" y="84"/>
                    </a:lnTo>
                    <a:lnTo>
                      <a:pt x="40" y="78"/>
                    </a:lnTo>
                    <a:lnTo>
                      <a:pt x="32" y="72"/>
                    </a:lnTo>
                    <a:lnTo>
                      <a:pt x="23" y="68"/>
                    </a:lnTo>
                    <a:lnTo>
                      <a:pt x="15" y="63"/>
                    </a:lnTo>
                    <a:lnTo>
                      <a:pt x="8" y="57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5" y="26"/>
                    </a:lnTo>
                    <a:lnTo>
                      <a:pt x="10" y="22"/>
                    </a:lnTo>
                    <a:lnTo>
                      <a:pt x="15" y="18"/>
                    </a:lnTo>
                    <a:lnTo>
                      <a:pt x="20" y="15"/>
                    </a:lnTo>
                    <a:lnTo>
                      <a:pt x="26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5" y="3"/>
                    </a:lnTo>
                    <a:lnTo>
                      <a:pt x="63" y="1"/>
                    </a:lnTo>
                    <a:lnTo>
                      <a:pt x="82" y="0"/>
                    </a:lnTo>
                    <a:lnTo>
                      <a:pt x="99" y="1"/>
                    </a:lnTo>
                    <a:lnTo>
                      <a:pt x="116" y="3"/>
                    </a:lnTo>
                    <a:lnTo>
                      <a:pt x="133" y="7"/>
                    </a:lnTo>
                    <a:lnTo>
                      <a:pt x="151" y="10"/>
                    </a:lnTo>
                    <a:lnTo>
                      <a:pt x="168" y="14"/>
                    </a:lnTo>
                    <a:lnTo>
                      <a:pt x="185" y="16"/>
                    </a:lnTo>
                    <a:close/>
                  </a:path>
                </a:pathLst>
              </a:custGeom>
              <a:solidFill>
                <a:srgbClr val="7D7D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" name="Freeform 81"/>
              <p:cNvSpPr>
                <a:spLocks/>
              </p:cNvSpPr>
              <p:nvPr/>
            </p:nvSpPr>
            <p:spPr bwMode="auto">
              <a:xfrm>
                <a:off x="1463" y="3155"/>
                <a:ext cx="51" cy="16"/>
              </a:xfrm>
              <a:custGeom>
                <a:avLst/>
                <a:gdLst>
                  <a:gd name="T0" fmla="*/ 1 w 101"/>
                  <a:gd name="T1" fmla="*/ 1 h 31"/>
                  <a:gd name="T2" fmla="*/ 1 w 101"/>
                  <a:gd name="T3" fmla="*/ 1 h 31"/>
                  <a:gd name="T4" fmla="*/ 1 w 101"/>
                  <a:gd name="T5" fmla="*/ 1 h 31"/>
                  <a:gd name="T6" fmla="*/ 1 w 101"/>
                  <a:gd name="T7" fmla="*/ 1 h 31"/>
                  <a:gd name="T8" fmla="*/ 1 w 101"/>
                  <a:gd name="T9" fmla="*/ 1 h 31"/>
                  <a:gd name="T10" fmla="*/ 1 w 101"/>
                  <a:gd name="T11" fmla="*/ 1 h 31"/>
                  <a:gd name="T12" fmla="*/ 1 w 101"/>
                  <a:gd name="T13" fmla="*/ 1 h 31"/>
                  <a:gd name="T14" fmla="*/ 1 w 101"/>
                  <a:gd name="T15" fmla="*/ 1 h 31"/>
                  <a:gd name="T16" fmla="*/ 1 w 101"/>
                  <a:gd name="T17" fmla="*/ 1 h 31"/>
                  <a:gd name="T18" fmla="*/ 1 w 101"/>
                  <a:gd name="T19" fmla="*/ 1 h 31"/>
                  <a:gd name="T20" fmla="*/ 1 w 101"/>
                  <a:gd name="T21" fmla="*/ 1 h 31"/>
                  <a:gd name="T22" fmla="*/ 1 w 101"/>
                  <a:gd name="T23" fmla="*/ 1 h 31"/>
                  <a:gd name="T24" fmla="*/ 1 w 101"/>
                  <a:gd name="T25" fmla="*/ 1 h 31"/>
                  <a:gd name="T26" fmla="*/ 1 w 101"/>
                  <a:gd name="T27" fmla="*/ 1 h 31"/>
                  <a:gd name="T28" fmla="*/ 1 w 101"/>
                  <a:gd name="T29" fmla="*/ 1 h 31"/>
                  <a:gd name="T30" fmla="*/ 1 w 101"/>
                  <a:gd name="T31" fmla="*/ 1 h 31"/>
                  <a:gd name="T32" fmla="*/ 1 w 101"/>
                  <a:gd name="T33" fmla="*/ 1 h 31"/>
                  <a:gd name="T34" fmla="*/ 1 w 101"/>
                  <a:gd name="T35" fmla="*/ 1 h 31"/>
                  <a:gd name="T36" fmla="*/ 1 w 101"/>
                  <a:gd name="T37" fmla="*/ 1 h 31"/>
                  <a:gd name="T38" fmla="*/ 1 w 101"/>
                  <a:gd name="T39" fmla="*/ 1 h 31"/>
                  <a:gd name="T40" fmla="*/ 1 w 101"/>
                  <a:gd name="T41" fmla="*/ 1 h 31"/>
                  <a:gd name="T42" fmla="*/ 1 w 101"/>
                  <a:gd name="T43" fmla="*/ 1 h 31"/>
                  <a:gd name="T44" fmla="*/ 1 w 101"/>
                  <a:gd name="T45" fmla="*/ 1 h 31"/>
                  <a:gd name="T46" fmla="*/ 1 w 101"/>
                  <a:gd name="T47" fmla="*/ 1 h 31"/>
                  <a:gd name="T48" fmla="*/ 1 w 101"/>
                  <a:gd name="T49" fmla="*/ 1 h 31"/>
                  <a:gd name="T50" fmla="*/ 1 w 101"/>
                  <a:gd name="T51" fmla="*/ 1 h 31"/>
                  <a:gd name="T52" fmla="*/ 0 w 101"/>
                  <a:gd name="T53" fmla="*/ 1 h 31"/>
                  <a:gd name="T54" fmla="*/ 0 w 101"/>
                  <a:gd name="T55" fmla="*/ 1 h 31"/>
                  <a:gd name="T56" fmla="*/ 0 w 101"/>
                  <a:gd name="T57" fmla="*/ 1 h 31"/>
                  <a:gd name="T58" fmla="*/ 1 w 101"/>
                  <a:gd name="T59" fmla="*/ 1 h 31"/>
                  <a:gd name="T60" fmla="*/ 1 w 101"/>
                  <a:gd name="T61" fmla="*/ 1 h 31"/>
                  <a:gd name="T62" fmla="*/ 1 w 101"/>
                  <a:gd name="T63" fmla="*/ 1 h 31"/>
                  <a:gd name="T64" fmla="*/ 1 w 101"/>
                  <a:gd name="T65" fmla="*/ 1 h 31"/>
                  <a:gd name="T66" fmla="*/ 1 w 101"/>
                  <a:gd name="T67" fmla="*/ 1 h 31"/>
                  <a:gd name="T68" fmla="*/ 1 w 101"/>
                  <a:gd name="T69" fmla="*/ 1 h 31"/>
                  <a:gd name="T70" fmla="*/ 1 w 101"/>
                  <a:gd name="T71" fmla="*/ 1 h 31"/>
                  <a:gd name="T72" fmla="*/ 1 w 101"/>
                  <a:gd name="T73" fmla="*/ 1 h 31"/>
                  <a:gd name="T74" fmla="*/ 1 w 101"/>
                  <a:gd name="T75" fmla="*/ 1 h 31"/>
                  <a:gd name="T76" fmla="*/ 1 w 101"/>
                  <a:gd name="T77" fmla="*/ 1 h 31"/>
                  <a:gd name="T78" fmla="*/ 1 w 101"/>
                  <a:gd name="T79" fmla="*/ 1 h 31"/>
                  <a:gd name="T80" fmla="*/ 1 w 101"/>
                  <a:gd name="T81" fmla="*/ 1 h 31"/>
                  <a:gd name="T82" fmla="*/ 1 w 101"/>
                  <a:gd name="T83" fmla="*/ 1 h 31"/>
                  <a:gd name="T84" fmla="*/ 1 w 101"/>
                  <a:gd name="T85" fmla="*/ 0 h 31"/>
                  <a:gd name="T86" fmla="*/ 1 w 101"/>
                  <a:gd name="T87" fmla="*/ 0 h 31"/>
                  <a:gd name="T88" fmla="*/ 1 w 101"/>
                  <a:gd name="T89" fmla="*/ 1 h 31"/>
                  <a:gd name="T90" fmla="*/ 1 w 101"/>
                  <a:gd name="T91" fmla="*/ 1 h 31"/>
                  <a:gd name="T92" fmla="*/ 1 w 101"/>
                  <a:gd name="T93" fmla="*/ 1 h 31"/>
                  <a:gd name="T94" fmla="*/ 1 w 101"/>
                  <a:gd name="T95" fmla="*/ 1 h 31"/>
                  <a:gd name="T96" fmla="*/ 1 w 101"/>
                  <a:gd name="T97" fmla="*/ 1 h 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31"/>
                  <a:gd name="T149" fmla="*/ 101 w 101"/>
                  <a:gd name="T150" fmla="*/ 31 h 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31">
                    <a:moveTo>
                      <a:pt x="101" y="13"/>
                    </a:moveTo>
                    <a:lnTo>
                      <a:pt x="101" y="15"/>
                    </a:lnTo>
                    <a:lnTo>
                      <a:pt x="100" y="16"/>
                    </a:lnTo>
                    <a:lnTo>
                      <a:pt x="99" y="17"/>
                    </a:lnTo>
                    <a:lnTo>
                      <a:pt x="98" y="18"/>
                    </a:lnTo>
                    <a:lnTo>
                      <a:pt x="97" y="21"/>
                    </a:lnTo>
                    <a:lnTo>
                      <a:pt x="96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88" y="21"/>
                    </a:lnTo>
                    <a:lnTo>
                      <a:pt x="82" y="19"/>
                    </a:lnTo>
                    <a:lnTo>
                      <a:pt x="76" y="18"/>
                    </a:lnTo>
                    <a:lnTo>
                      <a:pt x="70" y="18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7" y="28"/>
                    </a:lnTo>
                    <a:lnTo>
                      <a:pt x="26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0" y="30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5"/>
                    </a:lnTo>
                    <a:lnTo>
                      <a:pt x="6" y="13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9" y="8"/>
                    </a:lnTo>
                    <a:lnTo>
                      <a:pt x="26" y="8"/>
                    </a:lnTo>
                    <a:lnTo>
                      <a:pt x="34" y="8"/>
                    </a:lnTo>
                    <a:lnTo>
                      <a:pt x="41" y="9"/>
                    </a:lnTo>
                    <a:lnTo>
                      <a:pt x="48" y="8"/>
                    </a:lnTo>
                    <a:lnTo>
                      <a:pt x="55" y="7"/>
                    </a:lnTo>
                    <a:lnTo>
                      <a:pt x="61" y="6"/>
                    </a:lnTo>
                    <a:lnTo>
                      <a:pt x="68" y="3"/>
                    </a:lnTo>
                    <a:lnTo>
                      <a:pt x="75" y="1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4" y="1"/>
                    </a:lnTo>
                    <a:lnTo>
                      <a:pt x="97" y="3"/>
                    </a:lnTo>
                    <a:lnTo>
                      <a:pt x="99" y="6"/>
                    </a:lnTo>
                    <a:lnTo>
                      <a:pt x="100" y="9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" name="Freeform 82"/>
              <p:cNvSpPr>
                <a:spLocks/>
              </p:cNvSpPr>
              <p:nvPr/>
            </p:nvSpPr>
            <p:spPr bwMode="auto">
              <a:xfrm>
                <a:off x="1315" y="1902"/>
                <a:ext cx="147" cy="217"/>
              </a:xfrm>
              <a:custGeom>
                <a:avLst/>
                <a:gdLst>
                  <a:gd name="T0" fmla="*/ 1 w 294"/>
                  <a:gd name="T1" fmla="*/ 1 h 433"/>
                  <a:gd name="T2" fmla="*/ 1 w 294"/>
                  <a:gd name="T3" fmla="*/ 1 h 433"/>
                  <a:gd name="T4" fmla="*/ 1 w 294"/>
                  <a:gd name="T5" fmla="*/ 1 h 433"/>
                  <a:gd name="T6" fmla="*/ 1 w 294"/>
                  <a:gd name="T7" fmla="*/ 1 h 433"/>
                  <a:gd name="T8" fmla="*/ 1 w 294"/>
                  <a:gd name="T9" fmla="*/ 1 h 433"/>
                  <a:gd name="T10" fmla="*/ 1 w 294"/>
                  <a:gd name="T11" fmla="*/ 1 h 433"/>
                  <a:gd name="T12" fmla="*/ 1 w 294"/>
                  <a:gd name="T13" fmla="*/ 1 h 433"/>
                  <a:gd name="T14" fmla="*/ 1 w 294"/>
                  <a:gd name="T15" fmla="*/ 1 h 433"/>
                  <a:gd name="T16" fmla="*/ 1 w 294"/>
                  <a:gd name="T17" fmla="*/ 1 h 433"/>
                  <a:gd name="T18" fmla="*/ 1 w 294"/>
                  <a:gd name="T19" fmla="*/ 1 h 433"/>
                  <a:gd name="T20" fmla="*/ 1 w 294"/>
                  <a:gd name="T21" fmla="*/ 1 h 433"/>
                  <a:gd name="T22" fmla="*/ 1 w 294"/>
                  <a:gd name="T23" fmla="*/ 1 h 433"/>
                  <a:gd name="T24" fmla="*/ 1 w 294"/>
                  <a:gd name="T25" fmla="*/ 1 h 433"/>
                  <a:gd name="T26" fmla="*/ 1 w 294"/>
                  <a:gd name="T27" fmla="*/ 1 h 433"/>
                  <a:gd name="T28" fmla="*/ 1 w 294"/>
                  <a:gd name="T29" fmla="*/ 1 h 433"/>
                  <a:gd name="T30" fmla="*/ 1 w 294"/>
                  <a:gd name="T31" fmla="*/ 1 h 433"/>
                  <a:gd name="T32" fmla="*/ 1 w 294"/>
                  <a:gd name="T33" fmla="*/ 1 h 433"/>
                  <a:gd name="T34" fmla="*/ 1 w 294"/>
                  <a:gd name="T35" fmla="*/ 1 h 433"/>
                  <a:gd name="T36" fmla="*/ 1 w 294"/>
                  <a:gd name="T37" fmla="*/ 1 h 433"/>
                  <a:gd name="T38" fmla="*/ 1 w 294"/>
                  <a:gd name="T39" fmla="*/ 1 h 433"/>
                  <a:gd name="T40" fmla="*/ 1 w 294"/>
                  <a:gd name="T41" fmla="*/ 1 h 433"/>
                  <a:gd name="T42" fmla="*/ 1 w 294"/>
                  <a:gd name="T43" fmla="*/ 1 h 433"/>
                  <a:gd name="T44" fmla="*/ 1 w 294"/>
                  <a:gd name="T45" fmla="*/ 1 h 433"/>
                  <a:gd name="T46" fmla="*/ 1 w 294"/>
                  <a:gd name="T47" fmla="*/ 1 h 433"/>
                  <a:gd name="T48" fmla="*/ 1 w 294"/>
                  <a:gd name="T49" fmla="*/ 1 h 433"/>
                  <a:gd name="T50" fmla="*/ 1 w 294"/>
                  <a:gd name="T51" fmla="*/ 1 h 433"/>
                  <a:gd name="T52" fmla="*/ 1 w 294"/>
                  <a:gd name="T53" fmla="*/ 1 h 433"/>
                  <a:gd name="T54" fmla="*/ 1 w 294"/>
                  <a:gd name="T55" fmla="*/ 1 h 433"/>
                  <a:gd name="T56" fmla="*/ 1 w 294"/>
                  <a:gd name="T57" fmla="*/ 1 h 433"/>
                  <a:gd name="T58" fmla="*/ 1 w 294"/>
                  <a:gd name="T59" fmla="*/ 1 h 433"/>
                  <a:gd name="T60" fmla="*/ 1 w 294"/>
                  <a:gd name="T61" fmla="*/ 1 h 433"/>
                  <a:gd name="T62" fmla="*/ 1 w 294"/>
                  <a:gd name="T63" fmla="*/ 1 h 433"/>
                  <a:gd name="T64" fmla="*/ 1 w 294"/>
                  <a:gd name="T65" fmla="*/ 1 h 433"/>
                  <a:gd name="T66" fmla="*/ 1 w 294"/>
                  <a:gd name="T67" fmla="*/ 1 h 433"/>
                  <a:gd name="T68" fmla="*/ 1 w 294"/>
                  <a:gd name="T69" fmla="*/ 1 h 433"/>
                  <a:gd name="T70" fmla="*/ 1 w 294"/>
                  <a:gd name="T71" fmla="*/ 1 h 433"/>
                  <a:gd name="T72" fmla="*/ 1 w 294"/>
                  <a:gd name="T73" fmla="*/ 1 h 433"/>
                  <a:gd name="T74" fmla="*/ 1 w 294"/>
                  <a:gd name="T75" fmla="*/ 1 h 433"/>
                  <a:gd name="T76" fmla="*/ 1 w 294"/>
                  <a:gd name="T77" fmla="*/ 1 h 433"/>
                  <a:gd name="T78" fmla="*/ 1 w 294"/>
                  <a:gd name="T79" fmla="*/ 1 h 433"/>
                  <a:gd name="T80" fmla="*/ 1 w 294"/>
                  <a:gd name="T81" fmla="*/ 1 h 433"/>
                  <a:gd name="T82" fmla="*/ 1 w 294"/>
                  <a:gd name="T83" fmla="*/ 1 h 433"/>
                  <a:gd name="T84" fmla="*/ 1 w 294"/>
                  <a:gd name="T85" fmla="*/ 1 h 433"/>
                  <a:gd name="T86" fmla="*/ 1 w 294"/>
                  <a:gd name="T87" fmla="*/ 1 h 433"/>
                  <a:gd name="T88" fmla="*/ 1 w 294"/>
                  <a:gd name="T89" fmla="*/ 1 h 4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4"/>
                  <a:gd name="T136" fmla="*/ 0 h 433"/>
                  <a:gd name="T137" fmla="*/ 294 w 294"/>
                  <a:gd name="T138" fmla="*/ 433 h 4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4" h="433">
                    <a:moveTo>
                      <a:pt x="0" y="122"/>
                    </a:moveTo>
                    <a:lnTo>
                      <a:pt x="7" y="122"/>
                    </a:lnTo>
                    <a:lnTo>
                      <a:pt x="13" y="122"/>
                    </a:lnTo>
                    <a:lnTo>
                      <a:pt x="14" y="120"/>
                    </a:lnTo>
                    <a:lnTo>
                      <a:pt x="14" y="117"/>
                    </a:lnTo>
                    <a:lnTo>
                      <a:pt x="15" y="114"/>
                    </a:lnTo>
                    <a:lnTo>
                      <a:pt x="17" y="112"/>
                    </a:lnTo>
                    <a:lnTo>
                      <a:pt x="18" y="109"/>
                    </a:lnTo>
                    <a:lnTo>
                      <a:pt x="19" y="107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24" y="101"/>
                    </a:lnTo>
                    <a:lnTo>
                      <a:pt x="27" y="100"/>
                    </a:lnTo>
                    <a:lnTo>
                      <a:pt x="29" y="99"/>
                    </a:lnTo>
                    <a:lnTo>
                      <a:pt x="33" y="98"/>
                    </a:lnTo>
                    <a:lnTo>
                      <a:pt x="36" y="96"/>
                    </a:lnTo>
                    <a:lnTo>
                      <a:pt x="39" y="93"/>
                    </a:lnTo>
                    <a:lnTo>
                      <a:pt x="40" y="91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5" y="87"/>
                    </a:lnTo>
                    <a:lnTo>
                      <a:pt x="49" y="86"/>
                    </a:lnTo>
                    <a:lnTo>
                      <a:pt x="51" y="85"/>
                    </a:lnTo>
                    <a:lnTo>
                      <a:pt x="54" y="84"/>
                    </a:lnTo>
                    <a:lnTo>
                      <a:pt x="56" y="83"/>
                    </a:lnTo>
                    <a:lnTo>
                      <a:pt x="58" y="82"/>
                    </a:lnTo>
                    <a:lnTo>
                      <a:pt x="62" y="82"/>
                    </a:lnTo>
                    <a:lnTo>
                      <a:pt x="63" y="76"/>
                    </a:lnTo>
                    <a:lnTo>
                      <a:pt x="67" y="68"/>
                    </a:lnTo>
                    <a:lnTo>
                      <a:pt x="74" y="60"/>
                    </a:lnTo>
                    <a:lnTo>
                      <a:pt x="82" y="52"/>
                    </a:lnTo>
                    <a:lnTo>
                      <a:pt x="90" y="44"/>
                    </a:lnTo>
                    <a:lnTo>
                      <a:pt x="98" y="37"/>
                    </a:lnTo>
                    <a:lnTo>
                      <a:pt x="104" y="31"/>
                    </a:lnTo>
                    <a:lnTo>
                      <a:pt x="109" y="28"/>
                    </a:lnTo>
                    <a:lnTo>
                      <a:pt x="116" y="28"/>
                    </a:lnTo>
                    <a:lnTo>
                      <a:pt x="122" y="28"/>
                    </a:lnTo>
                    <a:lnTo>
                      <a:pt x="122" y="43"/>
                    </a:lnTo>
                    <a:lnTo>
                      <a:pt x="119" y="58"/>
                    </a:lnTo>
                    <a:lnTo>
                      <a:pt x="116" y="72"/>
                    </a:lnTo>
                    <a:lnTo>
                      <a:pt x="112" y="87"/>
                    </a:lnTo>
                    <a:lnTo>
                      <a:pt x="108" y="102"/>
                    </a:lnTo>
                    <a:lnTo>
                      <a:pt x="105" y="116"/>
                    </a:lnTo>
                    <a:lnTo>
                      <a:pt x="103" y="129"/>
                    </a:lnTo>
                    <a:lnTo>
                      <a:pt x="102" y="143"/>
                    </a:lnTo>
                    <a:lnTo>
                      <a:pt x="110" y="142"/>
                    </a:lnTo>
                    <a:lnTo>
                      <a:pt x="118" y="140"/>
                    </a:lnTo>
                    <a:lnTo>
                      <a:pt x="126" y="137"/>
                    </a:lnTo>
                    <a:lnTo>
                      <a:pt x="133" y="134"/>
                    </a:lnTo>
                    <a:lnTo>
                      <a:pt x="146" y="124"/>
                    </a:lnTo>
                    <a:lnTo>
                      <a:pt x="157" y="114"/>
                    </a:lnTo>
                    <a:lnTo>
                      <a:pt x="169" y="102"/>
                    </a:lnTo>
                    <a:lnTo>
                      <a:pt x="180" y="91"/>
                    </a:lnTo>
                    <a:lnTo>
                      <a:pt x="185" y="86"/>
                    </a:lnTo>
                    <a:lnTo>
                      <a:pt x="191" y="82"/>
                    </a:lnTo>
                    <a:lnTo>
                      <a:pt x="198" y="78"/>
                    </a:lnTo>
                    <a:lnTo>
                      <a:pt x="203" y="75"/>
                    </a:lnTo>
                    <a:lnTo>
                      <a:pt x="205" y="71"/>
                    </a:lnTo>
                    <a:lnTo>
                      <a:pt x="207" y="64"/>
                    </a:lnTo>
                    <a:lnTo>
                      <a:pt x="209" y="56"/>
                    </a:lnTo>
                    <a:lnTo>
                      <a:pt x="214" y="47"/>
                    </a:lnTo>
                    <a:lnTo>
                      <a:pt x="217" y="39"/>
                    </a:lnTo>
                    <a:lnTo>
                      <a:pt x="221" y="31"/>
                    </a:lnTo>
                    <a:lnTo>
                      <a:pt x="223" y="24"/>
                    </a:lnTo>
                    <a:lnTo>
                      <a:pt x="224" y="21"/>
                    </a:lnTo>
                    <a:lnTo>
                      <a:pt x="230" y="21"/>
                    </a:lnTo>
                    <a:lnTo>
                      <a:pt x="230" y="0"/>
                    </a:lnTo>
                    <a:lnTo>
                      <a:pt x="251" y="14"/>
                    </a:lnTo>
                    <a:lnTo>
                      <a:pt x="251" y="21"/>
                    </a:lnTo>
                    <a:lnTo>
                      <a:pt x="271" y="34"/>
                    </a:lnTo>
                    <a:lnTo>
                      <a:pt x="270" y="53"/>
                    </a:lnTo>
                    <a:lnTo>
                      <a:pt x="268" y="71"/>
                    </a:lnTo>
                    <a:lnTo>
                      <a:pt x="263" y="91"/>
                    </a:lnTo>
                    <a:lnTo>
                      <a:pt x="259" y="111"/>
                    </a:lnTo>
                    <a:lnTo>
                      <a:pt x="252" y="129"/>
                    </a:lnTo>
                    <a:lnTo>
                      <a:pt x="245" y="146"/>
                    </a:lnTo>
                    <a:lnTo>
                      <a:pt x="238" y="162"/>
                    </a:lnTo>
                    <a:lnTo>
                      <a:pt x="230" y="176"/>
                    </a:lnTo>
                    <a:lnTo>
                      <a:pt x="224" y="176"/>
                    </a:lnTo>
                    <a:lnTo>
                      <a:pt x="224" y="204"/>
                    </a:lnTo>
                    <a:lnTo>
                      <a:pt x="229" y="206"/>
                    </a:lnTo>
                    <a:lnTo>
                      <a:pt x="237" y="215"/>
                    </a:lnTo>
                    <a:lnTo>
                      <a:pt x="248" y="228"/>
                    </a:lnTo>
                    <a:lnTo>
                      <a:pt x="260" y="242"/>
                    </a:lnTo>
                    <a:lnTo>
                      <a:pt x="271" y="258"/>
                    </a:lnTo>
                    <a:lnTo>
                      <a:pt x="282" y="272"/>
                    </a:lnTo>
                    <a:lnTo>
                      <a:pt x="289" y="283"/>
                    </a:lnTo>
                    <a:lnTo>
                      <a:pt x="291" y="291"/>
                    </a:lnTo>
                    <a:lnTo>
                      <a:pt x="291" y="284"/>
                    </a:lnTo>
                    <a:lnTo>
                      <a:pt x="237" y="278"/>
                    </a:lnTo>
                    <a:lnTo>
                      <a:pt x="239" y="284"/>
                    </a:lnTo>
                    <a:lnTo>
                      <a:pt x="244" y="293"/>
                    </a:lnTo>
                    <a:lnTo>
                      <a:pt x="252" y="302"/>
                    </a:lnTo>
                    <a:lnTo>
                      <a:pt x="261" y="311"/>
                    </a:lnTo>
                    <a:lnTo>
                      <a:pt x="270" y="319"/>
                    </a:lnTo>
                    <a:lnTo>
                      <a:pt x="281" y="326"/>
                    </a:lnTo>
                    <a:lnTo>
                      <a:pt x="289" y="332"/>
                    </a:lnTo>
                    <a:lnTo>
                      <a:pt x="294" y="333"/>
                    </a:lnTo>
                    <a:lnTo>
                      <a:pt x="264" y="332"/>
                    </a:lnTo>
                    <a:lnTo>
                      <a:pt x="264" y="325"/>
                    </a:lnTo>
                    <a:lnTo>
                      <a:pt x="203" y="319"/>
                    </a:lnTo>
                    <a:lnTo>
                      <a:pt x="203" y="325"/>
                    </a:lnTo>
                    <a:lnTo>
                      <a:pt x="196" y="325"/>
                    </a:lnTo>
                    <a:lnTo>
                      <a:pt x="190" y="325"/>
                    </a:lnTo>
                    <a:lnTo>
                      <a:pt x="190" y="332"/>
                    </a:lnTo>
                    <a:lnTo>
                      <a:pt x="142" y="332"/>
                    </a:lnTo>
                    <a:lnTo>
                      <a:pt x="142" y="337"/>
                    </a:lnTo>
                    <a:lnTo>
                      <a:pt x="140" y="349"/>
                    </a:lnTo>
                    <a:lnTo>
                      <a:pt x="138" y="363"/>
                    </a:lnTo>
                    <a:lnTo>
                      <a:pt x="134" y="379"/>
                    </a:lnTo>
                    <a:lnTo>
                      <a:pt x="132" y="395"/>
                    </a:lnTo>
                    <a:lnTo>
                      <a:pt x="128" y="410"/>
                    </a:lnTo>
                    <a:lnTo>
                      <a:pt x="125" y="422"/>
                    </a:lnTo>
                    <a:lnTo>
                      <a:pt x="122" y="427"/>
                    </a:lnTo>
                    <a:lnTo>
                      <a:pt x="116" y="433"/>
                    </a:lnTo>
                    <a:lnTo>
                      <a:pt x="95" y="433"/>
                    </a:lnTo>
                    <a:lnTo>
                      <a:pt x="94" y="422"/>
                    </a:lnTo>
                    <a:lnTo>
                      <a:pt x="92" y="407"/>
                    </a:lnTo>
                    <a:lnTo>
                      <a:pt x="88" y="389"/>
                    </a:lnTo>
                    <a:lnTo>
                      <a:pt x="85" y="371"/>
                    </a:lnTo>
                    <a:lnTo>
                      <a:pt x="81" y="351"/>
                    </a:lnTo>
                    <a:lnTo>
                      <a:pt x="78" y="333"/>
                    </a:lnTo>
                    <a:lnTo>
                      <a:pt x="75" y="314"/>
                    </a:lnTo>
                    <a:lnTo>
                      <a:pt x="74" y="298"/>
                    </a:lnTo>
                    <a:lnTo>
                      <a:pt x="88" y="284"/>
                    </a:lnTo>
                    <a:lnTo>
                      <a:pt x="88" y="223"/>
                    </a:lnTo>
                    <a:lnTo>
                      <a:pt x="81" y="210"/>
                    </a:lnTo>
                    <a:lnTo>
                      <a:pt x="74" y="208"/>
                    </a:lnTo>
                    <a:lnTo>
                      <a:pt x="66" y="204"/>
                    </a:lnTo>
                    <a:lnTo>
                      <a:pt x="56" y="197"/>
                    </a:lnTo>
                    <a:lnTo>
                      <a:pt x="44" y="189"/>
                    </a:lnTo>
                    <a:lnTo>
                      <a:pt x="33" y="181"/>
                    </a:lnTo>
                    <a:lnTo>
                      <a:pt x="22" y="173"/>
                    </a:lnTo>
                    <a:lnTo>
                      <a:pt x="13" y="167"/>
                    </a:lnTo>
                    <a:lnTo>
                      <a:pt x="7" y="16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" name="Freeform 83"/>
              <p:cNvSpPr>
                <a:spLocks/>
              </p:cNvSpPr>
              <p:nvPr/>
            </p:nvSpPr>
            <p:spPr bwMode="auto">
              <a:xfrm>
                <a:off x="1315" y="1902"/>
                <a:ext cx="147" cy="217"/>
              </a:xfrm>
              <a:custGeom>
                <a:avLst/>
                <a:gdLst>
                  <a:gd name="T0" fmla="*/ 1 w 294"/>
                  <a:gd name="T1" fmla="*/ 1 h 433"/>
                  <a:gd name="T2" fmla="*/ 1 w 294"/>
                  <a:gd name="T3" fmla="*/ 1 h 433"/>
                  <a:gd name="T4" fmla="*/ 1 w 294"/>
                  <a:gd name="T5" fmla="*/ 1 h 433"/>
                  <a:gd name="T6" fmla="*/ 1 w 294"/>
                  <a:gd name="T7" fmla="*/ 1 h 433"/>
                  <a:gd name="T8" fmla="*/ 1 w 294"/>
                  <a:gd name="T9" fmla="*/ 1 h 433"/>
                  <a:gd name="T10" fmla="*/ 1 w 294"/>
                  <a:gd name="T11" fmla="*/ 1 h 433"/>
                  <a:gd name="T12" fmla="*/ 1 w 294"/>
                  <a:gd name="T13" fmla="*/ 1 h 433"/>
                  <a:gd name="T14" fmla="*/ 1 w 294"/>
                  <a:gd name="T15" fmla="*/ 1 h 433"/>
                  <a:gd name="T16" fmla="*/ 1 w 294"/>
                  <a:gd name="T17" fmla="*/ 1 h 433"/>
                  <a:gd name="T18" fmla="*/ 1 w 294"/>
                  <a:gd name="T19" fmla="*/ 1 h 433"/>
                  <a:gd name="T20" fmla="*/ 1 w 294"/>
                  <a:gd name="T21" fmla="*/ 1 h 433"/>
                  <a:gd name="T22" fmla="*/ 1 w 294"/>
                  <a:gd name="T23" fmla="*/ 1 h 433"/>
                  <a:gd name="T24" fmla="*/ 1 w 294"/>
                  <a:gd name="T25" fmla="*/ 1 h 433"/>
                  <a:gd name="T26" fmla="*/ 1 w 294"/>
                  <a:gd name="T27" fmla="*/ 1 h 433"/>
                  <a:gd name="T28" fmla="*/ 1 w 294"/>
                  <a:gd name="T29" fmla="*/ 1 h 433"/>
                  <a:gd name="T30" fmla="*/ 1 w 294"/>
                  <a:gd name="T31" fmla="*/ 1 h 433"/>
                  <a:gd name="T32" fmla="*/ 1 w 294"/>
                  <a:gd name="T33" fmla="*/ 1 h 433"/>
                  <a:gd name="T34" fmla="*/ 1 w 294"/>
                  <a:gd name="T35" fmla="*/ 1 h 433"/>
                  <a:gd name="T36" fmla="*/ 1 w 294"/>
                  <a:gd name="T37" fmla="*/ 1 h 433"/>
                  <a:gd name="T38" fmla="*/ 1 w 294"/>
                  <a:gd name="T39" fmla="*/ 1 h 433"/>
                  <a:gd name="T40" fmla="*/ 1 w 294"/>
                  <a:gd name="T41" fmla="*/ 1 h 433"/>
                  <a:gd name="T42" fmla="*/ 1 w 294"/>
                  <a:gd name="T43" fmla="*/ 1 h 433"/>
                  <a:gd name="T44" fmla="*/ 1 w 294"/>
                  <a:gd name="T45" fmla="*/ 1 h 433"/>
                  <a:gd name="T46" fmla="*/ 1 w 294"/>
                  <a:gd name="T47" fmla="*/ 1 h 433"/>
                  <a:gd name="T48" fmla="*/ 1 w 294"/>
                  <a:gd name="T49" fmla="*/ 1 h 433"/>
                  <a:gd name="T50" fmla="*/ 1 w 294"/>
                  <a:gd name="T51" fmla="*/ 1 h 433"/>
                  <a:gd name="T52" fmla="*/ 1 w 294"/>
                  <a:gd name="T53" fmla="*/ 1 h 433"/>
                  <a:gd name="T54" fmla="*/ 1 w 294"/>
                  <a:gd name="T55" fmla="*/ 1 h 433"/>
                  <a:gd name="T56" fmla="*/ 1 w 294"/>
                  <a:gd name="T57" fmla="*/ 1 h 433"/>
                  <a:gd name="T58" fmla="*/ 1 w 294"/>
                  <a:gd name="T59" fmla="*/ 1 h 433"/>
                  <a:gd name="T60" fmla="*/ 1 w 294"/>
                  <a:gd name="T61" fmla="*/ 1 h 433"/>
                  <a:gd name="T62" fmla="*/ 1 w 294"/>
                  <a:gd name="T63" fmla="*/ 1 h 433"/>
                  <a:gd name="T64" fmla="*/ 1 w 294"/>
                  <a:gd name="T65" fmla="*/ 1 h 433"/>
                  <a:gd name="T66" fmla="*/ 1 w 294"/>
                  <a:gd name="T67" fmla="*/ 1 h 433"/>
                  <a:gd name="T68" fmla="*/ 1 w 294"/>
                  <a:gd name="T69" fmla="*/ 1 h 433"/>
                  <a:gd name="T70" fmla="*/ 1 w 294"/>
                  <a:gd name="T71" fmla="*/ 1 h 433"/>
                  <a:gd name="T72" fmla="*/ 1 w 294"/>
                  <a:gd name="T73" fmla="*/ 1 h 433"/>
                  <a:gd name="T74" fmla="*/ 1 w 294"/>
                  <a:gd name="T75" fmla="*/ 1 h 433"/>
                  <a:gd name="T76" fmla="*/ 1 w 294"/>
                  <a:gd name="T77" fmla="*/ 1 h 433"/>
                  <a:gd name="T78" fmla="*/ 1 w 294"/>
                  <a:gd name="T79" fmla="*/ 1 h 433"/>
                  <a:gd name="T80" fmla="*/ 1 w 294"/>
                  <a:gd name="T81" fmla="*/ 1 h 433"/>
                  <a:gd name="T82" fmla="*/ 1 w 294"/>
                  <a:gd name="T83" fmla="*/ 1 h 433"/>
                  <a:gd name="T84" fmla="*/ 1 w 294"/>
                  <a:gd name="T85" fmla="*/ 1 h 433"/>
                  <a:gd name="T86" fmla="*/ 1 w 294"/>
                  <a:gd name="T87" fmla="*/ 1 h 433"/>
                  <a:gd name="T88" fmla="*/ 1 w 294"/>
                  <a:gd name="T89" fmla="*/ 1 h 4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4"/>
                  <a:gd name="T136" fmla="*/ 0 h 433"/>
                  <a:gd name="T137" fmla="*/ 294 w 294"/>
                  <a:gd name="T138" fmla="*/ 433 h 4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4" h="433">
                    <a:moveTo>
                      <a:pt x="0" y="122"/>
                    </a:moveTo>
                    <a:lnTo>
                      <a:pt x="7" y="122"/>
                    </a:lnTo>
                    <a:lnTo>
                      <a:pt x="13" y="122"/>
                    </a:lnTo>
                    <a:lnTo>
                      <a:pt x="14" y="120"/>
                    </a:lnTo>
                    <a:lnTo>
                      <a:pt x="14" y="117"/>
                    </a:lnTo>
                    <a:lnTo>
                      <a:pt x="15" y="114"/>
                    </a:lnTo>
                    <a:lnTo>
                      <a:pt x="17" y="112"/>
                    </a:lnTo>
                    <a:lnTo>
                      <a:pt x="18" y="109"/>
                    </a:lnTo>
                    <a:lnTo>
                      <a:pt x="19" y="107"/>
                    </a:lnTo>
                    <a:lnTo>
                      <a:pt x="20" y="105"/>
                    </a:lnTo>
                    <a:lnTo>
                      <a:pt x="20" y="101"/>
                    </a:lnTo>
                    <a:lnTo>
                      <a:pt x="24" y="101"/>
                    </a:lnTo>
                    <a:lnTo>
                      <a:pt x="27" y="100"/>
                    </a:lnTo>
                    <a:lnTo>
                      <a:pt x="29" y="99"/>
                    </a:lnTo>
                    <a:lnTo>
                      <a:pt x="33" y="98"/>
                    </a:lnTo>
                    <a:lnTo>
                      <a:pt x="36" y="96"/>
                    </a:lnTo>
                    <a:lnTo>
                      <a:pt x="39" y="93"/>
                    </a:lnTo>
                    <a:lnTo>
                      <a:pt x="40" y="91"/>
                    </a:lnTo>
                    <a:lnTo>
                      <a:pt x="41" y="89"/>
                    </a:lnTo>
                    <a:lnTo>
                      <a:pt x="43" y="87"/>
                    </a:lnTo>
                    <a:lnTo>
                      <a:pt x="45" y="87"/>
                    </a:lnTo>
                    <a:lnTo>
                      <a:pt x="49" y="86"/>
                    </a:lnTo>
                    <a:lnTo>
                      <a:pt x="51" y="85"/>
                    </a:lnTo>
                    <a:lnTo>
                      <a:pt x="54" y="84"/>
                    </a:lnTo>
                    <a:lnTo>
                      <a:pt x="56" y="83"/>
                    </a:lnTo>
                    <a:lnTo>
                      <a:pt x="58" y="82"/>
                    </a:lnTo>
                    <a:lnTo>
                      <a:pt x="62" y="82"/>
                    </a:lnTo>
                    <a:lnTo>
                      <a:pt x="63" y="76"/>
                    </a:lnTo>
                    <a:lnTo>
                      <a:pt x="67" y="68"/>
                    </a:lnTo>
                    <a:lnTo>
                      <a:pt x="74" y="60"/>
                    </a:lnTo>
                    <a:lnTo>
                      <a:pt x="82" y="52"/>
                    </a:lnTo>
                    <a:lnTo>
                      <a:pt x="90" y="44"/>
                    </a:lnTo>
                    <a:lnTo>
                      <a:pt x="98" y="37"/>
                    </a:lnTo>
                    <a:lnTo>
                      <a:pt x="104" y="31"/>
                    </a:lnTo>
                    <a:lnTo>
                      <a:pt x="109" y="28"/>
                    </a:lnTo>
                    <a:lnTo>
                      <a:pt x="116" y="28"/>
                    </a:lnTo>
                    <a:lnTo>
                      <a:pt x="122" y="28"/>
                    </a:lnTo>
                    <a:lnTo>
                      <a:pt x="122" y="43"/>
                    </a:lnTo>
                    <a:lnTo>
                      <a:pt x="119" y="58"/>
                    </a:lnTo>
                    <a:lnTo>
                      <a:pt x="116" y="72"/>
                    </a:lnTo>
                    <a:lnTo>
                      <a:pt x="112" y="87"/>
                    </a:lnTo>
                    <a:lnTo>
                      <a:pt x="108" y="102"/>
                    </a:lnTo>
                    <a:lnTo>
                      <a:pt x="105" y="116"/>
                    </a:lnTo>
                    <a:lnTo>
                      <a:pt x="103" y="129"/>
                    </a:lnTo>
                    <a:lnTo>
                      <a:pt x="102" y="143"/>
                    </a:lnTo>
                    <a:lnTo>
                      <a:pt x="110" y="142"/>
                    </a:lnTo>
                    <a:lnTo>
                      <a:pt x="118" y="140"/>
                    </a:lnTo>
                    <a:lnTo>
                      <a:pt x="126" y="137"/>
                    </a:lnTo>
                    <a:lnTo>
                      <a:pt x="133" y="134"/>
                    </a:lnTo>
                    <a:lnTo>
                      <a:pt x="146" y="124"/>
                    </a:lnTo>
                    <a:lnTo>
                      <a:pt x="157" y="114"/>
                    </a:lnTo>
                    <a:lnTo>
                      <a:pt x="169" y="102"/>
                    </a:lnTo>
                    <a:lnTo>
                      <a:pt x="180" y="91"/>
                    </a:lnTo>
                    <a:lnTo>
                      <a:pt x="185" y="86"/>
                    </a:lnTo>
                    <a:lnTo>
                      <a:pt x="191" y="82"/>
                    </a:lnTo>
                    <a:lnTo>
                      <a:pt x="198" y="78"/>
                    </a:lnTo>
                    <a:lnTo>
                      <a:pt x="203" y="75"/>
                    </a:lnTo>
                    <a:lnTo>
                      <a:pt x="205" y="71"/>
                    </a:lnTo>
                    <a:lnTo>
                      <a:pt x="207" y="64"/>
                    </a:lnTo>
                    <a:lnTo>
                      <a:pt x="209" y="56"/>
                    </a:lnTo>
                    <a:lnTo>
                      <a:pt x="214" y="47"/>
                    </a:lnTo>
                    <a:lnTo>
                      <a:pt x="217" y="39"/>
                    </a:lnTo>
                    <a:lnTo>
                      <a:pt x="221" y="31"/>
                    </a:lnTo>
                    <a:lnTo>
                      <a:pt x="223" y="24"/>
                    </a:lnTo>
                    <a:lnTo>
                      <a:pt x="224" y="21"/>
                    </a:lnTo>
                    <a:lnTo>
                      <a:pt x="230" y="21"/>
                    </a:lnTo>
                    <a:lnTo>
                      <a:pt x="230" y="0"/>
                    </a:lnTo>
                    <a:lnTo>
                      <a:pt x="251" y="14"/>
                    </a:lnTo>
                    <a:lnTo>
                      <a:pt x="251" y="21"/>
                    </a:lnTo>
                    <a:lnTo>
                      <a:pt x="271" y="34"/>
                    </a:lnTo>
                    <a:lnTo>
                      <a:pt x="270" y="53"/>
                    </a:lnTo>
                    <a:lnTo>
                      <a:pt x="268" y="71"/>
                    </a:lnTo>
                    <a:lnTo>
                      <a:pt x="263" y="91"/>
                    </a:lnTo>
                    <a:lnTo>
                      <a:pt x="259" y="111"/>
                    </a:lnTo>
                    <a:lnTo>
                      <a:pt x="252" y="129"/>
                    </a:lnTo>
                    <a:lnTo>
                      <a:pt x="245" y="146"/>
                    </a:lnTo>
                    <a:lnTo>
                      <a:pt x="238" y="162"/>
                    </a:lnTo>
                    <a:lnTo>
                      <a:pt x="230" y="176"/>
                    </a:lnTo>
                    <a:lnTo>
                      <a:pt x="224" y="176"/>
                    </a:lnTo>
                    <a:lnTo>
                      <a:pt x="224" y="204"/>
                    </a:lnTo>
                    <a:lnTo>
                      <a:pt x="229" y="206"/>
                    </a:lnTo>
                    <a:lnTo>
                      <a:pt x="237" y="215"/>
                    </a:lnTo>
                    <a:lnTo>
                      <a:pt x="248" y="228"/>
                    </a:lnTo>
                    <a:lnTo>
                      <a:pt x="260" y="242"/>
                    </a:lnTo>
                    <a:lnTo>
                      <a:pt x="271" y="258"/>
                    </a:lnTo>
                    <a:lnTo>
                      <a:pt x="282" y="272"/>
                    </a:lnTo>
                    <a:lnTo>
                      <a:pt x="289" y="283"/>
                    </a:lnTo>
                    <a:lnTo>
                      <a:pt x="291" y="291"/>
                    </a:lnTo>
                    <a:lnTo>
                      <a:pt x="291" y="284"/>
                    </a:lnTo>
                    <a:lnTo>
                      <a:pt x="237" y="278"/>
                    </a:lnTo>
                    <a:lnTo>
                      <a:pt x="239" y="284"/>
                    </a:lnTo>
                    <a:lnTo>
                      <a:pt x="244" y="293"/>
                    </a:lnTo>
                    <a:lnTo>
                      <a:pt x="252" y="302"/>
                    </a:lnTo>
                    <a:lnTo>
                      <a:pt x="261" y="311"/>
                    </a:lnTo>
                    <a:lnTo>
                      <a:pt x="270" y="319"/>
                    </a:lnTo>
                    <a:lnTo>
                      <a:pt x="281" y="326"/>
                    </a:lnTo>
                    <a:lnTo>
                      <a:pt x="289" y="332"/>
                    </a:lnTo>
                    <a:lnTo>
                      <a:pt x="294" y="333"/>
                    </a:lnTo>
                    <a:lnTo>
                      <a:pt x="264" y="332"/>
                    </a:lnTo>
                    <a:lnTo>
                      <a:pt x="264" y="325"/>
                    </a:lnTo>
                    <a:lnTo>
                      <a:pt x="203" y="319"/>
                    </a:lnTo>
                    <a:lnTo>
                      <a:pt x="203" y="325"/>
                    </a:lnTo>
                    <a:lnTo>
                      <a:pt x="196" y="325"/>
                    </a:lnTo>
                    <a:lnTo>
                      <a:pt x="190" y="325"/>
                    </a:lnTo>
                    <a:lnTo>
                      <a:pt x="190" y="332"/>
                    </a:lnTo>
                    <a:lnTo>
                      <a:pt x="142" y="332"/>
                    </a:lnTo>
                    <a:lnTo>
                      <a:pt x="142" y="337"/>
                    </a:lnTo>
                    <a:lnTo>
                      <a:pt x="140" y="349"/>
                    </a:lnTo>
                    <a:lnTo>
                      <a:pt x="138" y="363"/>
                    </a:lnTo>
                    <a:lnTo>
                      <a:pt x="134" y="379"/>
                    </a:lnTo>
                    <a:lnTo>
                      <a:pt x="132" y="395"/>
                    </a:lnTo>
                    <a:lnTo>
                      <a:pt x="128" y="410"/>
                    </a:lnTo>
                    <a:lnTo>
                      <a:pt x="125" y="422"/>
                    </a:lnTo>
                    <a:lnTo>
                      <a:pt x="122" y="427"/>
                    </a:lnTo>
                    <a:lnTo>
                      <a:pt x="116" y="433"/>
                    </a:lnTo>
                    <a:lnTo>
                      <a:pt x="95" y="433"/>
                    </a:lnTo>
                    <a:lnTo>
                      <a:pt x="94" y="422"/>
                    </a:lnTo>
                    <a:lnTo>
                      <a:pt x="92" y="407"/>
                    </a:lnTo>
                    <a:lnTo>
                      <a:pt x="88" y="389"/>
                    </a:lnTo>
                    <a:lnTo>
                      <a:pt x="85" y="371"/>
                    </a:lnTo>
                    <a:lnTo>
                      <a:pt x="81" y="351"/>
                    </a:lnTo>
                    <a:lnTo>
                      <a:pt x="78" y="333"/>
                    </a:lnTo>
                    <a:lnTo>
                      <a:pt x="75" y="314"/>
                    </a:lnTo>
                    <a:lnTo>
                      <a:pt x="74" y="298"/>
                    </a:lnTo>
                    <a:lnTo>
                      <a:pt x="88" y="284"/>
                    </a:lnTo>
                    <a:lnTo>
                      <a:pt x="88" y="223"/>
                    </a:lnTo>
                    <a:lnTo>
                      <a:pt x="81" y="210"/>
                    </a:lnTo>
                    <a:lnTo>
                      <a:pt x="74" y="208"/>
                    </a:lnTo>
                    <a:lnTo>
                      <a:pt x="66" y="204"/>
                    </a:lnTo>
                    <a:lnTo>
                      <a:pt x="56" y="197"/>
                    </a:lnTo>
                    <a:lnTo>
                      <a:pt x="44" y="189"/>
                    </a:lnTo>
                    <a:lnTo>
                      <a:pt x="33" y="181"/>
                    </a:lnTo>
                    <a:lnTo>
                      <a:pt x="22" y="173"/>
                    </a:lnTo>
                    <a:lnTo>
                      <a:pt x="13" y="167"/>
                    </a:lnTo>
                    <a:lnTo>
                      <a:pt x="7" y="16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" name="Freeform 84"/>
              <p:cNvSpPr>
                <a:spLocks noEditPoints="1"/>
              </p:cNvSpPr>
              <p:nvPr/>
            </p:nvSpPr>
            <p:spPr bwMode="auto">
              <a:xfrm>
                <a:off x="1320" y="1902"/>
                <a:ext cx="140" cy="146"/>
              </a:xfrm>
              <a:custGeom>
                <a:avLst/>
                <a:gdLst>
                  <a:gd name="T0" fmla="*/ 1 w 280"/>
                  <a:gd name="T1" fmla="*/ 1 h 291"/>
                  <a:gd name="T2" fmla="*/ 1 w 280"/>
                  <a:gd name="T3" fmla="*/ 1 h 291"/>
                  <a:gd name="T4" fmla="*/ 1 w 280"/>
                  <a:gd name="T5" fmla="*/ 1 h 291"/>
                  <a:gd name="T6" fmla="*/ 1 w 280"/>
                  <a:gd name="T7" fmla="*/ 1 h 291"/>
                  <a:gd name="T8" fmla="*/ 1 w 280"/>
                  <a:gd name="T9" fmla="*/ 1 h 291"/>
                  <a:gd name="T10" fmla="*/ 1 w 280"/>
                  <a:gd name="T11" fmla="*/ 1 h 291"/>
                  <a:gd name="T12" fmla="*/ 1 w 280"/>
                  <a:gd name="T13" fmla="*/ 1 h 291"/>
                  <a:gd name="T14" fmla="*/ 1 w 280"/>
                  <a:gd name="T15" fmla="*/ 1 h 291"/>
                  <a:gd name="T16" fmla="*/ 1 w 280"/>
                  <a:gd name="T17" fmla="*/ 1 h 291"/>
                  <a:gd name="T18" fmla="*/ 1 w 280"/>
                  <a:gd name="T19" fmla="*/ 1 h 291"/>
                  <a:gd name="T20" fmla="*/ 1 w 280"/>
                  <a:gd name="T21" fmla="*/ 1 h 291"/>
                  <a:gd name="T22" fmla="*/ 1 w 280"/>
                  <a:gd name="T23" fmla="*/ 1 h 291"/>
                  <a:gd name="T24" fmla="*/ 1 w 280"/>
                  <a:gd name="T25" fmla="*/ 1 h 291"/>
                  <a:gd name="T26" fmla="*/ 1 w 280"/>
                  <a:gd name="T27" fmla="*/ 1 h 291"/>
                  <a:gd name="T28" fmla="*/ 1 w 280"/>
                  <a:gd name="T29" fmla="*/ 1 h 291"/>
                  <a:gd name="T30" fmla="*/ 1 w 280"/>
                  <a:gd name="T31" fmla="*/ 1 h 291"/>
                  <a:gd name="T32" fmla="*/ 1 w 280"/>
                  <a:gd name="T33" fmla="*/ 1 h 291"/>
                  <a:gd name="T34" fmla="*/ 1 w 280"/>
                  <a:gd name="T35" fmla="*/ 1 h 291"/>
                  <a:gd name="T36" fmla="*/ 1 w 280"/>
                  <a:gd name="T37" fmla="*/ 1 h 291"/>
                  <a:gd name="T38" fmla="*/ 1 w 280"/>
                  <a:gd name="T39" fmla="*/ 1 h 291"/>
                  <a:gd name="T40" fmla="*/ 1 w 280"/>
                  <a:gd name="T41" fmla="*/ 1 h 291"/>
                  <a:gd name="T42" fmla="*/ 1 w 280"/>
                  <a:gd name="T43" fmla="*/ 1 h 291"/>
                  <a:gd name="T44" fmla="*/ 1 w 280"/>
                  <a:gd name="T45" fmla="*/ 1 h 291"/>
                  <a:gd name="T46" fmla="*/ 1 w 280"/>
                  <a:gd name="T47" fmla="*/ 1 h 291"/>
                  <a:gd name="T48" fmla="*/ 1 w 280"/>
                  <a:gd name="T49" fmla="*/ 1 h 291"/>
                  <a:gd name="T50" fmla="*/ 1 w 280"/>
                  <a:gd name="T51" fmla="*/ 1 h 291"/>
                  <a:gd name="T52" fmla="*/ 1 w 280"/>
                  <a:gd name="T53" fmla="*/ 1 h 291"/>
                  <a:gd name="T54" fmla="*/ 1 w 280"/>
                  <a:gd name="T55" fmla="*/ 1 h 291"/>
                  <a:gd name="T56" fmla="*/ 1 w 280"/>
                  <a:gd name="T57" fmla="*/ 1 h 291"/>
                  <a:gd name="T58" fmla="*/ 1 w 280"/>
                  <a:gd name="T59" fmla="*/ 1 h 291"/>
                  <a:gd name="T60" fmla="*/ 1 w 280"/>
                  <a:gd name="T61" fmla="*/ 1 h 291"/>
                  <a:gd name="T62" fmla="*/ 1 w 280"/>
                  <a:gd name="T63" fmla="*/ 1 h 291"/>
                  <a:gd name="T64" fmla="*/ 1 w 280"/>
                  <a:gd name="T65" fmla="*/ 1 h 291"/>
                  <a:gd name="T66" fmla="*/ 1 w 280"/>
                  <a:gd name="T67" fmla="*/ 1 h 291"/>
                  <a:gd name="T68" fmla="*/ 1 w 280"/>
                  <a:gd name="T69" fmla="*/ 1 h 291"/>
                  <a:gd name="T70" fmla="*/ 1 w 280"/>
                  <a:gd name="T71" fmla="*/ 1 h 291"/>
                  <a:gd name="T72" fmla="*/ 1 w 280"/>
                  <a:gd name="T73" fmla="*/ 1 h 291"/>
                  <a:gd name="T74" fmla="*/ 1 w 280"/>
                  <a:gd name="T75" fmla="*/ 1 h 291"/>
                  <a:gd name="T76" fmla="*/ 1 w 280"/>
                  <a:gd name="T77" fmla="*/ 1 h 291"/>
                  <a:gd name="T78" fmla="*/ 0 w 280"/>
                  <a:gd name="T79" fmla="*/ 1 h 291"/>
                  <a:gd name="T80" fmla="*/ 1 w 280"/>
                  <a:gd name="T81" fmla="*/ 1 h 291"/>
                  <a:gd name="T82" fmla="*/ 1 w 280"/>
                  <a:gd name="T83" fmla="*/ 1 h 291"/>
                  <a:gd name="T84" fmla="*/ 1 w 280"/>
                  <a:gd name="T85" fmla="*/ 1 h 291"/>
                  <a:gd name="T86" fmla="*/ 1 w 280"/>
                  <a:gd name="T87" fmla="*/ 1 h 291"/>
                  <a:gd name="T88" fmla="*/ 1 w 280"/>
                  <a:gd name="T89" fmla="*/ 1 h 291"/>
                  <a:gd name="T90" fmla="*/ 1 w 280"/>
                  <a:gd name="T91" fmla="*/ 1 h 291"/>
                  <a:gd name="T92" fmla="*/ 1 w 280"/>
                  <a:gd name="T93" fmla="*/ 1 h 291"/>
                  <a:gd name="T94" fmla="*/ 1 w 280"/>
                  <a:gd name="T95" fmla="*/ 1 h 291"/>
                  <a:gd name="T96" fmla="*/ 1 w 280"/>
                  <a:gd name="T97" fmla="*/ 1 h 291"/>
                  <a:gd name="T98" fmla="*/ 1 w 280"/>
                  <a:gd name="T99" fmla="*/ 1 h 291"/>
                  <a:gd name="T100" fmla="*/ 1 w 280"/>
                  <a:gd name="T101" fmla="*/ 1 h 291"/>
                  <a:gd name="T102" fmla="*/ 1 w 280"/>
                  <a:gd name="T103" fmla="*/ 1 h 291"/>
                  <a:gd name="T104" fmla="*/ 1 w 280"/>
                  <a:gd name="T105" fmla="*/ 1 h 291"/>
                  <a:gd name="T106" fmla="*/ 1 w 280"/>
                  <a:gd name="T107" fmla="*/ 1 h 291"/>
                  <a:gd name="T108" fmla="*/ 1 w 280"/>
                  <a:gd name="T109" fmla="*/ 1 h 291"/>
                  <a:gd name="T110" fmla="*/ 1 w 280"/>
                  <a:gd name="T111" fmla="*/ 1 h 291"/>
                  <a:gd name="T112" fmla="*/ 1 w 280"/>
                  <a:gd name="T113" fmla="*/ 1 h 291"/>
                  <a:gd name="T114" fmla="*/ 1 w 280"/>
                  <a:gd name="T115" fmla="*/ 1 h 291"/>
                  <a:gd name="T116" fmla="*/ 1 w 280"/>
                  <a:gd name="T117" fmla="*/ 1 h 291"/>
                  <a:gd name="T118" fmla="*/ 1 w 280"/>
                  <a:gd name="T119" fmla="*/ 1 h 2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291"/>
                  <a:gd name="T182" fmla="*/ 280 w 280"/>
                  <a:gd name="T183" fmla="*/ 291 h 2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291">
                    <a:moveTo>
                      <a:pt x="109" y="28"/>
                    </a:moveTo>
                    <a:lnTo>
                      <a:pt x="106" y="34"/>
                    </a:lnTo>
                    <a:lnTo>
                      <a:pt x="102" y="40"/>
                    </a:lnTo>
                    <a:lnTo>
                      <a:pt x="99" y="47"/>
                    </a:lnTo>
                    <a:lnTo>
                      <a:pt x="96" y="54"/>
                    </a:lnTo>
                    <a:lnTo>
                      <a:pt x="92" y="61"/>
                    </a:lnTo>
                    <a:lnTo>
                      <a:pt x="89" y="68"/>
                    </a:lnTo>
                    <a:lnTo>
                      <a:pt x="86" y="76"/>
                    </a:lnTo>
                    <a:lnTo>
                      <a:pt x="83" y="83"/>
                    </a:lnTo>
                    <a:lnTo>
                      <a:pt x="84" y="86"/>
                    </a:lnTo>
                    <a:lnTo>
                      <a:pt x="85" y="89"/>
                    </a:lnTo>
                    <a:lnTo>
                      <a:pt x="85" y="92"/>
                    </a:lnTo>
                    <a:lnTo>
                      <a:pt x="86" y="96"/>
                    </a:lnTo>
                    <a:lnTo>
                      <a:pt x="87" y="99"/>
                    </a:lnTo>
                    <a:lnTo>
                      <a:pt x="89" y="101"/>
                    </a:lnTo>
                    <a:lnTo>
                      <a:pt x="90" y="104"/>
                    </a:lnTo>
                    <a:lnTo>
                      <a:pt x="92" y="107"/>
                    </a:lnTo>
                    <a:lnTo>
                      <a:pt x="93" y="107"/>
                    </a:lnTo>
                    <a:lnTo>
                      <a:pt x="94" y="106"/>
                    </a:lnTo>
                    <a:lnTo>
                      <a:pt x="96" y="106"/>
                    </a:lnTo>
                    <a:lnTo>
                      <a:pt x="97" y="106"/>
                    </a:lnTo>
                    <a:lnTo>
                      <a:pt x="96" y="111"/>
                    </a:lnTo>
                    <a:lnTo>
                      <a:pt x="94" y="115"/>
                    </a:lnTo>
                    <a:lnTo>
                      <a:pt x="93" y="120"/>
                    </a:lnTo>
                    <a:lnTo>
                      <a:pt x="92" y="124"/>
                    </a:lnTo>
                    <a:lnTo>
                      <a:pt x="92" y="129"/>
                    </a:lnTo>
                    <a:lnTo>
                      <a:pt x="91" y="134"/>
                    </a:lnTo>
                    <a:lnTo>
                      <a:pt x="91" y="138"/>
                    </a:lnTo>
                    <a:lnTo>
                      <a:pt x="91" y="143"/>
                    </a:lnTo>
                    <a:lnTo>
                      <a:pt x="99" y="142"/>
                    </a:lnTo>
                    <a:lnTo>
                      <a:pt x="107" y="140"/>
                    </a:lnTo>
                    <a:lnTo>
                      <a:pt x="115" y="137"/>
                    </a:lnTo>
                    <a:lnTo>
                      <a:pt x="122" y="134"/>
                    </a:lnTo>
                    <a:lnTo>
                      <a:pt x="135" y="124"/>
                    </a:lnTo>
                    <a:lnTo>
                      <a:pt x="146" y="114"/>
                    </a:lnTo>
                    <a:lnTo>
                      <a:pt x="158" y="102"/>
                    </a:lnTo>
                    <a:lnTo>
                      <a:pt x="169" y="91"/>
                    </a:lnTo>
                    <a:lnTo>
                      <a:pt x="174" y="86"/>
                    </a:lnTo>
                    <a:lnTo>
                      <a:pt x="180" y="82"/>
                    </a:lnTo>
                    <a:lnTo>
                      <a:pt x="187" y="78"/>
                    </a:lnTo>
                    <a:lnTo>
                      <a:pt x="192" y="75"/>
                    </a:lnTo>
                    <a:lnTo>
                      <a:pt x="194" y="71"/>
                    </a:lnTo>
                    <a:lnTo>
                      <a:pt x="196" y="64"/>
                    </a:lnTo>
                    <a:lnTo>
                      <a:pt x="198" y="56"/>
                    </a:lnTo>
                    <a:lnTo>
                      <a:pt x="203" y="47"/>
                    </a:lnTo>
                    <a:lnTo>
                      <a:pt x="206" y="39"/>
                    </a:lnTo>
                    <a:lnTo>
                      <a:pt x="210" y="31"/>
                    </a:lnTo>
                    <a:lnTo>
                      <a:pt x="212" y="24"/>
                    </a:lnTo>
                    <a:lnTo>
                      <a:pt x="213" y="21"/>
                    </a:lnTo>
                    <a:lnTo>
                      <a:pt x="219" y="21"/>
                    </a:lnTo>
                    <a:lnTo>
                      <a:pt x="219" y="0"/>
                    </a:lnTo>
                    <a:lnTo>
                      <a:pt x="240" y="14"/>
                    </a:lnTo>
                    <a:lnTo>
                      <a:pt x="240" y="21"/>
                    </a:lnTo>
                    <a:lnTo>
                      <a:pt x="260" y="34"/>
                    </a:lnTo>
                    <a:lnTo>
                      <a:pt x="259" y="53"/>
                    </a:lnTo>
                    <a:lnTo>
                      <a:pt x="257" y="71"/>
                    </a:lnTo>
                    <a:lnTo>
                      <a:pt x="252" y="91"/>
                    </a:lnTo>
                    <a:lnTo>
                      <a:pt x="248" y="111"/>
                    </a:lnTo>
                    <a:lnTo>
                      <a:pt x="241" y="129"/>
                    </a:lnTo>
                    <a:lnTo>
                      <a:pt x="234" y="146"/>
                    </a:lnTo>
                    <a:lnTo>
                      <a:pt x="227" y="162"/>
                    </a:lnTo>
                    <a:lnTo>
                      <a:pt x="219" y="176"/>
                    </a:lnTo>
                    <a:lnTo>
                      <a:pt x="213" y="176"/>
                    </a:lnTo>
                    <a:lnTo>
                      <a:pt x="213" y="185"/>
                    </a:lnTo>
                    <a:lnTo>
                      <a:pt x="212" y="187"/>
                    </a:lnTo>
                    <a:lnTo>
                      <a:pt x="211" y="187"/>
                    </a:lnTo>
                    <a:lnTo>
                      <a:pt x="210" y="188"/>
                    </a:lnTo>
                    <a:lnTo>
                      <a:pt x="209" y="189"/>
                    </a:lnTo>
                    <a:lnTo>
                      <a:pt x="207" y="189"/>
                    </a:lnTo>
                    <a:lnTo>
                      <a:pt x="206" y="190"/>
                    </a:lnTo>
                    <a:lnTo>
                      <a:pt x="205" y="191"/>
                    </a:lnTo>
                    <a:lnTo>
                      <a:pt x="204" y="192"/>
                    </a:lnTo>
                    <a:lnTo>
                      <a:pt x="206" y="197"/>
                    </a:lnTo>
                    <a:lnTo>
                      <a:pt x="209" y="200"/>
                    </a:lnTo>
                    <a:lnTo>
                      <a:pt x="211" y="204"/>
                    </a:lnTo>
                    <a:lnTo>
                      <a:pt x="213" y="206"/>
                    </a:lnTo>
                    <a:lnTo>
                      <a:pt x="217" y="210"/>
                    </a:lnTo>
                    <a:lnTo>
                      <a:pt x="220" y="212"/>
                    </a:lnTo>
                    <a:lnTo>
                      <a:pt x="223" y="214"/>
                    </a:lnTo>
                    <a:lnTo>
                      <a:pt x="227" y="217"/>
                    </a:lnTo>
                    <a:lnTo>
                      <a:pt x="235" y="226"/>
                    </a:lnTo>
                    <a:lnTo>
                      <a:pt x="244" y="236"/>
                    </a:lnTo>
                    <a:lnTo>
                      <a:pt x="252" y="246"/>
                    </a:lnTo>
                    <a:lnTo>
                      <a:pt x="262" y="258"/>
                    </a:lnTo>
                    <a:lnTo>
                      <a:pt x="268" y="269"/>
                    </a:lnTo>
                    <a:lnTo>
                      <a:pt x="274" y="279"/>
                    </a:lnTo>
                    <a:lnTo>
                      <a:pt x="279" y="286"/>
                    </a:lnTo>
                    <a:lnTo>
                      <a:pt x="280" y="291"/>
                    </a:lnTo>
                    <a:lnTo>
                      <a:pt x="280" y="284"/>
                    </a:lnTo>
                    <a:lnTo>
                      <a:pt x="256" y="281"/>
                    </a:lnTo>
                    <a:lnTo>
                      <a:pt x="251" y="278"/>
                    </a:lnTo>
                    <a:lnTo>
                      <a:pt x="247" y="273"/>
                    </a:lnTo>
                    <a:lnTo>
                      <a:pt x="241" y="268"/>
                    </a:lnTo>
                    <a:lnTo>
                      <a:pt x="237" y="264"/>
                    </a:lnTo>
                    <a:lnTo>
                      <a:pt x="233" y="259"/>
                    </a:lnTo>
                    <a:lnTo>
                      <a:pt x="228" y="255"/>
                    </a:lnTo>
                    <a:lnTo>
                      <a:pt x="223" y="250"/>
                    </a:lnTo>
                    <a:lnTo>
                      <a:pt x="220" y="245"/>
                    </a:lnTo>
                    <a:lnTo>
                      <a:pt x="197" y="225"/>
                    </a:lnTo>
                    <a:lnTo>
                      <a:pt x="173" y="206"/>
                    </a:lnTo>
                    <a:lnTo>
                      <a:pt x="147" y="189"/>
                    </a:lnTo>
                    <a:lnTo>
                      <a:pt x="122" y="174"/>
                    </a:lnTo>
                    <a:lnTo>
                      <a:pt x="96" y="160"/>
                    </a:lnTo>
                    <a:lnTo>
                      <a:pt x="68" y="149"/>
                    </a:lnTo>
                    <a:lnTo>
                      <a:pt x="54" y="143"/>
                    </a:lnTo>
                    <a:lnTo>
                      <a:pt x="39" y="138"/>
                    </a:lnTo>
                    <a:lnTo>
                      <a:pt x="25" y="135"/>
                    </a:lnTo>
                    <a:lnTo>
                      <a:pt x="10" y="131"/>
                    </a:lnTo>
                    <a:lnTo>
                      <a:pt x="9" y="130"/>
                    </a:lnTo>
                    <a:lnTo>
                      <a:pt x="7" y="129"/>
                    </a:lnTo>
                    <a:lnTo>
                      <a:pt x="6" y="129"/>
                    </a:lnTo>
                    <a:lnTo>
                      <a:pt x="4" y="128"/>
                    </a:lnTo>
                    <a:lnTo>
                      <a:pt x="2" y="127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3" y="120"/>
                    </a:lnTo>
                    <a:lnTo>
                      <a:pt x="3" y="117"/>
                    </a:lnTo>
                    <a:lnTo>
                      <a:pt x="4" y="114"/>
                    </a:lnTo>
                    <a:lnTo>
                      <a:pt x="6" y="112"/>
                    </a:lnTo>
                    <a:lnTo>
                      <a:pt x="7" y="109"/>
                    </a:lnTo>
                    <a:lnTo>
                      <a:pt x="8" y="107"/>
                    </a:lnTo>
                    <a:lnTo>
                      <a:pt x="9" y="105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6" y="100"/>
                    </a:lnTo>
                    <a:lnTo>
                      <a:pt x="18" y="99"/>
                    </a:lnTo>
                    <a:lnTo>
                      <a:pt x="22" y="98"/>
                    </a:lnTo>
                    <a:lnTo>
                      <a:pt x="25" y="96"/>
                    </a:lnTo>
                    <a:lnTo>
                      <a:pt x="28" y="93"/>
                    </a:lnTo>
                    <a:lnTo>
                      <a:pt x="29" y="91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3" y="84"/>
                    </a:lnTo>
                    <a:lnTo>
                      <a:pt x="45" y="83"/>
                    </a:lnTo>
                    <a:lnTo>
                      <a:pt x="47" y="82"/>
                    </a:lnTo>
                    <a:lnTo>
                      <a:pt x="51" y="82"/>
                    </a:lnTo>
                    <a:lnTo>
                      <a:pt x="52" y="76"/>
                    </a:lnTo>
                    <a:lnTo>
                      <a:pt x="56" y="68"/>
                    </a:lnTo>
                    <a:lnTo>
                      <a:pt x="63" y="60"/>
                    </a:lnTo>
                    <a:lnTo>
                      <a:pt x="71" y="52"/>
                    </a:lnTo>
                    <a:lnTo>
                      <a:pt x="79" y="44"/>
                    </a:lnTo>
                    <a:lnTo>
                      <a:pt x="87" y="37"/>
                    </a:lnTo>
                    <a:lnTo>
                      <a:pt x="93" y="31"/>
                    </a:lnTo>
                    <a:lnTo>
                      <a:pt x="98" y="28"/>
                    </a:lnTo>
                    <a:lnTo>
                      <a:pt x="105" y="28"/>
                    </a:lnTo>
                    <a:lnTo>
                      <a:pt x="109" y="28"/>
                    </a:lnTo>
                    <a:close/>
                    <a:moveTo>
                      <a:pt x="102" y="79"/>
                    </a:moveTo>
                    <a:lnTo>
                      <a:pt x="102" y="77"/>
                    </a:lnTo>
                    <a:lnTo>
                      <a:pt x="102" y="75"/>
                    </a:lnTo>
                    <a:lnTo>
                      <a:pt x="102" y="72"/>
                    </a:lnTo>
                    <a:lnTo>
                      <a:pt x="104" y="70"/>
                    </a:lnTo>
                    <a:lnTo>
                      <a:pt x="104" y="68"/>
                    </a:lnTo>
                    <a:lnTo>
                      <a:pt x="104" y="67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6" y="62"/>
                    </a:lnTo>
                    <a:lnTo>
                      <a:pt x="106" y="61"/>
                    </a:lnTo>
                    <a:lnTo>
                      <a:pt x="107" y="60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7" y="61"/>
                    </a:lnTo>
                    <a:lnTo>
                      <a:pt x="107" y="63"/>
                    </a:lnTo>
                    <a:lnTo>
                      <a:pt x="106" y="66"/>
                    </a:lnTo>
                    <a:lnTo>
                      <a:pt x="106" y="69"/>
                    </a:lnTo>
                    <a:lnTo>
                      <a:pt x="105" y="71"/>
                    </a:lnTo>
                    <a:lnTo>
                      <a:pt x="105" y="74"/>
                    </a:lnTo>
                    <a:lnTo>
                      <a:pt x="104" y="76"/>
                    </a:lnTo>
                    <a:lnTo>
                      <a:pt x="102" y="79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" name="Freeform 85"/>
              <p:cNvSpPr>
                <a:spLocks noEditPoints="1"/>
              </p:cNvSpPr>
              <p:nvPr/>
            </p:nvSpPr>
            <p:spPr bwMode="auto">
              <a:xfrm>
                <a:off x="1318" y="1981"/>
                <a:ext cx="90" cy="138"/>
              </a:xfrm>
              <a:custGeom>
                <a:avLst/>
                <a:gdLst>
                  <a:gd name="T0" fmla="*/ 0 w 181"/>
                  <a:gd name="T1" fmla="*/ 1 h 275"/>
                  <a:gd name="T2" fmla="*/ 0 w 181"/>
                  <a:gd name="T3" fmla="*/ 1 h 275"/>
                  <a:gd name="T4" fmla="*/ 0 w 181"/>
                  <a:gd name="T5" fmla="*/ 1 h 275"/>
                  <a:gd name="T6" fmla="*/ 0 w 181"/>
                  <a:gd name="T7" fmla="*/ 1 h 275"/>
                  <a:gd name="T8" fmla="*/ 0 w 181"/>
                  <a:gd name="T9" fmla="*/ 1 h 275"/>
                  <a:gd name="T10" fmla="*/ 0 w 181"/>
                  <a:gd name="T11" fmla="*/ 1 h 275"/>
                  <a:gd name="T12" fmla="*/ 0 w 181"/>
                  <a:gd name="T13" fmla="*/ 1 h 275"/>
                  <a:gd name="T14" fmla="*/ 0 w 181"/>
                  <a:gd name="T15" fmla="*/ 1 h 275"/>
                  <a:gd name="T16" fmla="*/ 0 w 181"/>
                  <a:gd name="T17" fmla="*/ 1 h 275"/>
                  <a:gd name="T18" fmla="*/ 0 w 181"/>
                  <a:gd name="T19" fmla="*/ 1 h 275"/>
                  <a:gd name="T20" fmla="*/ 0 w 181"/>
                  <a:gd name="T21" fmla="*/ 1 h 275"/>
                  <a:gd name="T22" fmla="*/ 0 w 181"/>
                  <a:gd name="T23" fmla="*/ 1 h 275"/>
                  <a:gd name="T24" fmla="*/ 0 w 181"/>
                  <a:gd name="T25" fmla="*/ 1 h 275"/>
                  <a:gd name="T26" fmla="*/ 0 w 181"/>
                  <a:gd name="T27" fmla="*/ 1 h 275"/>
                  <a:gd name="T28" fmla="*/ 0 w 181"/>
                  <a:gd name="T29" fmla="*/ 1 h 275"/>
                  <a:gd name="T30" fmla="*/ 0 w 181"/>
                  <a:gd name="T31" fmla="*/ 1 h 275"/>
                  <a:gd name="T32" fmla="*/ 0 w 181"/>
                  <a:gd name="T33" fmla="*/ 1 h 275"/>
                  <a:gd name="T34" fmla="*/ 0 w 181"/>
                  <a:gd name="T35" fmla="*/ 1 h 275"/>
                  <a:gd name="T36" fmla="*/ 0 w 181"/>
                  <a:gd name="T37" fmla="*/ 1 h 275"/>
                  <a:gd name="T38" fmla="*/ 0 w 181"/>
                  <a:gd name="T39" fmla="*/ 1 h 275"/>
                  <a:gd name="T40" fmla="*/ 0 w 181"/>
                  <a:gd name="T41" fmla="*/ 1 h 275"/>
                  <a:gd name="T42" fmla="*/ 0 w 181"/>
                  <a:gd name="T43" fmla="*/ 1 h 275"/>
                  <a:gd name="T44" fmla="*/ 0 w 181"/>
                  <a:gd name="T45" fmla="*/ 1 h 275"/>
                  <a:gd name="T46" fmla="*/ 0 w 181"/>
                  <a:gd name="T47" fmla="*/ 1 h 275"/>
                  <a:gd name="T48" fmla="*/ 0 w 181"/>
                  <a:gd name="T49" fmla="*/ 1 h 275"/>
                  <a:gd name="T50" fmla="*/ 0 w 181"/>
                  <a:gd name="T51" fmla="*/ 1 h 275"/>
                  <a:gd name="T52" fmla="*/ 0 w 181"/>
                  <a:gd name="T53" fmla="*/ 1 h 275"/>
                  <a:gd name="T54" fmla="*/ 0 w 181"/>
                  <a:gd name="T55" fmla="*/ 1 h 275"/>
                  <a:gd name="T56" fmla="*/ 0 w 181"/>
                  <a:gd name="T57" fmla="*/ 0 h 275"/>
                  <a:gd name="T58" fmla="*/ 0 w 181"/>
                  <a:gd name="T59" fmla="*/ 0 h 275"/>
                  <a:gd name="T60" fmla="*/ 0 w 181"/>
                  <a:gd name="T61" fmla="*/ 1 h 275"/>
                  <a:gd name="T62" fmla="*/ 0 w 181"/>
                  <a:gd name="T63" fmla="*/ 1 h 275"/>
                  <a:gd name="T64" fmla="*/ 0 w 181"/>
                  <a:gd name="T65" fmla="*/ 1 h 275"/>
                  <a:gd name="T66" fmla="*/ 0 w 181"/>
                  <a:gd name="T67" fmla="*/ 1 h 275"/>
                  <a:gd name="T68" fmla="*/ 0 w 181"/>
                  <a:gd name="T69" fmla="*/ 1 h 275"/>
                  <a:gd name="T70" fmla="*/ 0 w 181"/>
                  <a:gd name="T71" fmla="*/ 1 h 275"/>
                  <a:gd name="T72" fmla="*/ 0 w 181"/>
                  <a:gd name="T73" fmla="*/ 1 h 275"/>
                  <a:gd name="T74" fmla="*/ 0 w 181"/>
                  <a:gd name="T75" fmla="*/ 1 h 275"/>
                  <a:gd name="T76" fmla="*/ 0 w 181"/>
                  <a:gd name="T77" fmla="*/ 1 h 275"/>
                  <a:gd name="T78" fmla="*/ 0 w 181"/>
                  <a:gd name="T79" fmla="*/ 1 h 275"/>
                  <a:gd name="T80" fmla="*/ 0 w 181"/>
                  <a:gd name="T81" fmla="*/ 1 h 275"/>
                  <a:gd name="T82" fmla="*/ 0 w 181"/>
                  <a:gd name="T83" fmla="*/ 1 h 275"/>
                  <a:gd name="T84" fmla="*/ 0 w 181"/>
                  <a:gd name="T85" fmla="*/ 1 h 275"/>
                  <a:gd name="T86" fmla="*/ 0 w 181"/>
                  <a:gd name="T87" fmla="*/ 1 h 275"/>
                  <a:gd name="T88" fmla="*/ 0 w 181"/>
                  <a:gd name="T89" fmla="*/ 1 h 275"/>
                  <a:gd name="T90" fmla="*/ 0 w 181"/>
                  <a:gd name="T91" fmla="*/ 1 h 275"/>
                  <a:gd name="T92" fmla="*/ 0 w 181"/>
                  <a:gd name="T93" fmla="*/ 1 h 275"/>
                  <a:gd name="T94" fmla="*/ 0 w 181"/>
                  <a:gd name="T95" fmla="*/ 1 h 275"/>
                  <a:gd name="T96" fmla="*/ 0 w 181"/>
                  <a:gd name="T97" fmla="*/ 1 h 275"/>
                  <a:gd name="T98" fmla="*/ 0 w 181"/>
                  <a:gd name="T99" fmla="*/ 1 h 275"/>
                  <a:gd name="T100" fmla="*/ 0 w 181"/>
                  <a:gd name="T101" fmla="*/ 1 h 2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1"/>
                  <a:gd name="T154" fmla="*/ 0 h 275"/>
                  <a:gd name="T155" fmla="*/ 181 w 181"/>
                  <a:gd name="T156" fmla="*/ 275 h 2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1" h="275">
                    <a:moveTo>
                      <a:pt x="177" y="78"/>
                    </a:moveTo>
                    <a:lnTo>
                      <a:pt x="178" y="87"/>
                    </a:lnTo>
                    <a:lnTo>
                      <a:pt x="180" y="98"/>
                    </a:lnTo>
                    <a:lnTo>
                      <a:pt x="181" y="107"/>
                    </a:lnTo>
                    <a:lnTo>
                      <a:pt x="181" y="117"/>
                    </a:lnTo>
                    <a:lnTo>
                      <a:pt x="181" y="126"/>
                    </a:lnTo>
                    <a:lnTo>
                      <a:pt x="180" y="136"/>
                    </a:lnTo>
                    <a:lnTo>
                      <a:pt x="178" y="145"/>
                    </a:lnTo>
                    <a:lnTo>
                      <a:pt x="177" y="153"/>
                    </a:lnTo>
                    <a:lnTo>
                      <a:pt x="169" y="152"/>
                    </a:lnTo>
                    <a:lnTo>
                      <a:pt x="162" y="152"/>
                    </a:lnTo>
                    <a:lnTo>
                      <a:pt x="155" y="153"/>
                    </a:lnTo>
                    <a:lnTo>
                      <a:pt x="148" y="155"/>
                    </a:lnTo>
                    <a:lnTo>
                      <a:pt x="142" y="158"/>
                    </a:lnTo>
                    <a:lnTo>
                      <a:pt x="135" y="160"/>
                    </a:lnTo>
                    <a:lnTo>
                      <a:pt x="129" y="163"/>
                    </a:lnTo>
                    <a:lnTo>
                      <a:pt x="124" y="166"/>
                    </a:lnTo>
                    <a:lnTo>
                      <a:pt x="119" y="171"/>
                    </a:lnTo>
                    <a:lnTo>
                      <a:pt x="117" y="177"/>
                    </a:lnTo>
                    <a:lnTo>
                      <a:pt x="114" y="183"/>
                    </a:lnTo>
                    <a:lnTo>
                      <a:pt x="112" y="190"/>
                    </a:lnTo>
                    <a:lnTo>
                      <a:pt x="110" y="203"/>
                    </a:lnTo>
                    <a:lnTo>
                      <a:pt x="109" y="215"/>
                    </a:lnTo>
                    <a:lnTo>
                      <a:pt x="110" y="229"/>
                    </a:lnTo>
                    <a:lnTo>
                      <a:pt x="111" y="243"/>
                    </a:lnTo>
                    <a:lnTo>
                      <a:pt x="114" y="256"/>
                    </a:lnTo>
                    <a:lnTo>
                      <a:pt x="117" y="268"/>
                    </a:lnTo>
                    <a:lnTo>
                      <a:pt x="116" y="268"/>
                    </a:lnTo>
                    <a:lnTo>
                      <a:pt x="116" y="269"/>
                    </a:lnTo>
                    <a:lnTo>
                      <a:pt x="110" y="275"/>
                    </a:lnTo>
                    <a:lnTo>
                      <a:pt x="89" y="275"/>
                    </a:lnTo>
                    <a:lnTo>
                      <a:pt x="88" y="264"/>
                    </a:lnTo>
                    <a:lnTo>
                      <a:pt x="86" y="249"/>
                    </a:lnTo>
                    <a:lnTo>
                      <a:pt x="82" y="231"/>
                    </a:lnTo>
                    <a:lnTo>
                      <a:pt x="79" y="213"/>
                    </a:lnTo>
                    <a:lnTo>
                      <a:pt x="75" y="193"/>
                    </a:lnTo>
                    <a:lnTo>
                      <a:pt x="72" y="175"/>
                    </a:lnTo>
                    <a:lnTo>
                      <a:pt x="69" y="156"/>
                    </a:lnTo>
                    <a:lnTo>
                      <a:pt x="68" y="140"/>
                    </a:lnTo>
                    <a:lnTo>
                      <a:pt x="82" y="126"/>
                    </a:lnTo>
                    <a:lnTo>
                      <a:pt x="82" y="65"/>
                    </a:lnTo>
                    <a:lnTo>
                      <a:pt x="75" y="52"/>
                    </a:lnTo>
                    <a:lnTo>
                      <a:pt x="68" y="50"/>
                    </a:lnTo>
                    <a:lnTo>
                      <a:pt x="60" y="46"/>
                    </a:lnTo>
                    <a:lnTo>
                      <a:pt x="50" y="39"/>
                    </a:lnTo>
                    <a:lnTo>
                      <a:pt x="38" y="31"/>
                    </a:lnTo>
                    <a:lnTo>
                      <a:pt x="27" y="23"/>
                    </a:lnTo>
                    <a:lnTo>
                      <a:pt x="16" y="15"/>
                    </a:lnTo>
                    <a:lnTo>
                      <a:pt x="7" y="9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8" y="2"/>
                    </a:lnTo>
                    <a:lnTo>
                      <a:pt x="57" y="7"/>
                    </a:lnTo>
                    <a:lnTo>
                      <a:pt x="74" y="15"/>
                    </a:lnTo>
                    <a:lnTo>
                      <a:pt x="91" y="24"/>
                    </a:lnTo>
                    <a:lnTo>
                      <a:pt x="107" y="33"/>
                    </a:lnTo>
                    <a:lnTo>
                      <a:pt x="125" y="42"/>
                    </a:lnTo>
                    <a:lnTo>
                      <a:pt x="141" y="52"/>
                    </a:lnTo>
                    <a:lnTo>
                      <a:pt x="144" y="56"/>
                    </a:lnTo>
                    <a:lnTo>
                      <a:pt x="149" y="60"/>
                    </a:lnTo>
                    <a:lnTo>
                      <a:pt x="152" y="63"/>
                    </a:lnTo>
                    <a:lnTo>
                      <a:pt x="157" y="68"/>
                    </a:lnTo>
                    <a:lnTo>
                      <a:pt x="162" y="71"/>
                    </a:lnTo>
                    <a:lnTo>
                      <a:pt x="166" y="73"/>
                    </a:lnTo>
                    <a:lnTo>
                      <a:pt x="171" y="76"/>
                    </a:lnTo>
                    <a:lnTo>
                      <a:pt x="177" y="78"/>
                    </a:lnTo>
                    <a:close/>
                    <a:moveTo>
                      <a:pt x="131" y="212"/>
                    </a:moveTo>
                    <a:lnTo>
                      <a:pt x="131" y="209"/>
                    </a:lnTo>
                    <a:lnTo>
                      <a:pt x="131" y="206"/>
                    </a:lnTo>
                    <a:lnTo>
                      <a:pt x="132" y="204"/>
                    </a:lnTo>
                    <a:lnTo>
                      <a:pt x="132" y="201"/>
                    </a:lnTo>
                    <a:lnTo>
                      <a:pt x="132" y="199"/>
                    </a:lnTo>
                    <a:lnTo>
                      <a:pt x="133" y="197"/>
                    </a:lnTo>
                    <a:lnTo>
                      <a:pt x="133" y="194"/>
                    </a:lnTo>
                    <a:lnTo>
                      <a:pt x="134" y="192"/>
                    </a:lnTo>
                    <a:lnTo>
                      <a:pt x="134" y="194"/>
                    </a:lnTo>
                    <a:lnTo>
                      <a:pt x="133" y="197"/>
                    </a:lnTo>
                    <a:lnTo>
                      <a:pt x="133" y="199"/>
                    </a:lnTo>
                    <a:lnTo>
                      <a:pt x="133" y="201"/>
                    </a:lnTo>
                    <a:lnTo>
                      <a:pt x="132" y="204"/>
                    </a:lnTo>
                    <a:lnTo>
                      <a:pt x="132" y="206"/>
                    </a:lnTo>
                    <a:lnTo>
                      <a:pt x="131" y="208"/>
                    </a:lnTo>
                    <a:lnTo>
                      <a:pt x="131" y="212"/>
                    </a:lnTo>
                    <a:close/>
                    <a:moveTo>
                      <a:pt x="154" y="174"/>
                    </a:moveTo>
                    <a:lnTo>
                      <a:pt x="156" y="174"/>
                    </a:lnTo>
                    <a:lnTo>
                      <a:pt x="157" y="174"/>
                    </a:lnTo>
                    <a:lnTo>
                      <a:pt x="158" y="174"/>
                    </a:lnTo>
                    <a:lnTo>
                      <a:pt x="160" y="174"/>
                    </a:lnTo>
                    <a:lnTo>
                      <a:pt x="162" y="174"/>
                    </a:lnTo>
                    <a:lnTo>
                      <a:pt x="164" y="174"/>
                    </a:lnTo>
                    <a:lnTo>
                      <a:pt x="165" y="174"/>
                    </a:lnTo>
                    <a:lnTo>
                      <a:pt x="166" y="174"/>
                    </a:lnTo>
                    <a:lnTo>
                      <a:pt x="154" y="174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" name="Freeform 86"/>
              <p:cNvSpPr>
                <a:spLocks/>
              </p:cNvSpPr>
              <p:nvPr/>
            </p:nvSpPr>
            <p:spPr bwMode="auto">
              <a:xfrm>
                <a:off x="1418" y="2039"/>
                <a:ext cx="44" cy="29"/>
              </a:xfrm>
              <a:custGeom>
                <a:avLst/>
                <a:gdLst>
                  <a:gd name="T0" fmla="*/ 0 w 86"/>
                  <a:gd name="T1" fmla="*/ 0 h 59"/>
                  <a:gd name="T2" fmla="*/ 0 w 86"/>
                  <a:gd name="T3" fmla="*/ 0 h 59"/>
                  <a:gd name="T4" fmla="*/ 0 w 86"/>
                  <a:gd name="T5" fmla="*/ 0 h 59"/>
                  <a:gd name="T6" fmla="*/ 0 w 86"/>
                  <a:gd name="T7" fmla="*/ 0 h 59"/>
                  <a:gd name="T8" fmla="*/ 0 w 86"/>
                  <a:gd name="T9" fmla="*/ 0 h 59"/>
                  <a:gd name="T10" fmla="*/ 1 w 86"/>
                  <a:gd name="T11" fmla="*/ 0 h 59"/>
                  <a:gd name="T12" fmla="*/ 1 w 86"/>
                  <a:gd name="T13" fmla="*/ 0 h 59"/>
                  <a:gd name="T14" fmla="*/ 1 w 86"/>
                  <a:gd name="T15" fmla="*/ 0 h 59"/>
                  <a:gd name="T16" fmla="*/ 1 w 86"/>
                  <a:gd name="T17" fmla="*/ 0 h 59"/>
                  <a:gd name="T18" fmla="*/ 1 w 86"/>
                  <a:gd name="T19" fmla="*/ 0 h 59"/>
                  <a:gd name="T20" fmla="*/ 1 w 86"/>
                  <a:gd name="T21" fmla="*/ 0 h 59"/>
                  <a:gd name="T22" fmla="*/ 1 w 86"/>
                  <a:gd name="T23" fmla="*/ 0 h 59"/>
                  <a:gd name="T24" fmla="*/ 1 w 86"/>
                  <a:gd name="T25" fmla="*/ 0 h 59"/>
                  <a:gd name="T26" fmla="*/ 1 w 86"/>
                  <a:gd name="T27" fmla="*/ 0 h 59"/>
                  <a:gd name="T28" fmla="*/ 1 w 86"/>
                  <a:gd name="T29" fmla="*/ 0 h 59"/>
                  <a:gd name="T30" fmla="*/ 1 w 86"/>
                  <a:gd name="T31" fmla="*/ 0 h 59"/>
                  <a:gd name="T32" fmla="*/ 1 w 86"/>
                  <a:gd name="T33" fmla="*/ 0 h 59"/>
                  <a:gd name="T34" fmla="*/ 1 w 86"/>
                  <a:gd name="T35" fmla="*/ 0 h 59"/>
                  <a:gd name="T36" fmla="*/ 1 w 86"/>
                  <a:gd name="T37" fmla="*/ 0 h 59"/>
                  <a:gd name="T38" fmla="*/ 1 w 86"/>
                  <a:gd name="T39" fmla="*/ 0 h 59"/>
                  <a:gd name="T40" fmla="*/ 1 w 86"/>
                  <a:gd name="T41" fmla="*/ 0 h 59"/>
                  <a:gd name="T42" fmla="*/ 1 w 86"/>
                  <a:gd name="T43" fmla="*/ 0 h 59"/>
                  <a:gd name="T44" fmla="*/ 1 w 86"/>
                  <a:gd name="T45" fmla="*/ 0 h 59"/>
                  <a:gd name="T46" fmla="*/ 1 w 86"/>
                  <a:gd name="T47" fmla="*/ 0 h 59"/>
                  <a:gd name="T48" fmla="*/ 1 w 86"/>
                  <a:gd name="T49" fmla="*/ 0 h 59"/>
                  <a:gd name="T50" fmla="*/ 1 w 86"/>
                  <a:gd name="T51" fmla="*/ 0 h 59"/>
                  <a:gd name="T52" fmla="*/ 1 w 86"/>
                  <a:gd name="T53" fmla="*/ 0 h 59"/>
                  <a:gd name="T54" fmla="*/ 1 w 86"/>
                  <a:gd name="T55" fmla="*/ 0 h 59"/>
                  <a:gd name="T56" fmla="*/ 0 w 86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59"/>
                  <a:gd name="T89" fmla="*/ 86 w 86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59">
                    <a:moveTo>
                      <a:pt x="0" y="45"/>
                    </a:moveTo>
                    <a:lnTo>
                      <a:pt x="0" y="44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17" y="4"/>
                    </a:lnTo>
                    <a:lnTo>
                      <a:pt x="23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22"/>
                    </a:lnTo>
                    <a:lnTo>
                      <a:pt x="43" y="27"/>
                    </a:lnTo>
                    <a:lnTo>
                      <a:pt x="48" y="31"/>
                    </a:lnTo>
                    <a:lnTo>
                      <a:pt x="53" y="37"/>
                    </a:lnTo>
                    <a:lnTo>
                      <a:pt x="59" y="42"/>
                    </a:lnTo>
                    <a:lnTo>
                      <a:pt x="65" y="46"/>
                    </a:lnTo>
                    <a:lnTo>
                      <a:pt x="69" y="51"/>
                    </a:lnTo>
                    <a:lnTo>
                      <a:pt x="75" y="54"/>
                    </a:lnTo>
                    <a:lnTo>
                      <a:pt x="80" y="57"/>
                    </a:lnTo>
                    <a:lnTo>
                      <a:pt x="84" y="59"/>
                    </a:lnTo>
                    <a:lnTo>
                      <a:pt x="86" y="59"/>
                    </a:lnTo>
                    <a:lnTo>
                      <a:pt x="56" y="58"/>
                    </a:lnTo>
                    <a:lnTo>
                      <a:pt x="56" y="5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19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" name="Freeform 87"/>
              <p:cNvSpPr>
                <a:spLocks/>
              </p:cNvSpPr>
              <p:nvPr/>
            </p:nvSpPr>
            <p:spPr bwMode="auto">
              <a:xfrm>
                <a:off x="1281" y="2031"/>
                <a:ext cx="57" cy="73"/>
              </a:xfrm>
              <a:custGeom>
                <a:avLst/>
                <a:gdLst>
                  <a:gd name="T0" fmla="*/ 0 w 115"/>
                  <a:gd name="T1" fmla="*/ 1 h 145"/>
                  <a:gd name="T2" fmla="*/ 0 w 115"/>
                  <a:gd name="T3" fmla="*/ 1 h 145"/>
                  <a:gd name="T4" fmla="*/ 0 w 115"/>
                  <a:gd name="T5" fmla="*/ 1 h 145"/>
                  <a:gd name="T6" fmla="*/ 0 w 115"/>
                  <a:gd name="T7" fmla="*/ 1 h 145"/>
                  <a:gd name="T8" fmla="*/ 0 w 115"/>
                  <a:gd name="T9" fmla="*/ 1 h 145"/>
                  <a:gd name="T10" fmla="*/ 0 w 115"/>
                  <a:gd name="T11" fmla="*/ 1 h 145"/>
                  <a:gd name="T12" fmla="*/ 0 w 115"/>
                  <a:gd name="T13" fmla="*/ 1 h 145"/>
                  <a:gd name="T14" fmla="*/ 0 w 115"/>
                  <a:gd name="T15" fmla="*/ 1 h 145"/>
                  <a:gd name="T16" fmla="*/ 0 w 115"/>
                  <a:gd name="T17" fmla="*/ 1 h 145"/>
                  <a:gd name="T18" fmla="*/ 0 w 115"/>
                  <a:gd name="T19" fmla="*/ 1 h 145"/>
                  <a:gd name="T20" fmla="*/ 0 w 115"/>
                  <a:gd name="T21" fmla="*/ 1 h 145"/>
                  <a:gd name="T22" fmla="*/ 0 w 115"/>
                  <a:gd name="T23" fmla="*/ 1 h 145"/>
                  <a:gd name="T24" fmla="*/ 0 w 115"/>
                  <a:gd name="T25" fmla="*/ 1 h 145"/>
                  <a:gd name="T26" fmla="*/ 0 w 115"/>
                  <a:gd name="T27" fmla="*/ 1 h 145"/>
                  <a:gd name="T28" fmla="*/ 0 w 115"/>
                  <a:gd name="T29" fmla="*/ 1 h 145"/>
                  <a:gd name="T30" fmla="*/ 0 w 115"/>
                  <a:gd name="T31" fmla="*/ 1 h 145"/>
                  <a:gd name="T32" fmla="*/ 0 w 115"/>
                  <a:gd name="T33" fmla="*/ 1 h 145"/>
                  <a:gd name="T34" fmla="*/ 0 w 115"/>
                  <a:gd name="T35" fmla="*/ 1 h 145"/>
                  <a:gd name="T36" fmla="*/ 0 w 115"/>
                  <a:gd name="T37" fmla="*/ 1 h 145"/>
                  <a:gd name="T38" fmla="*/ 0 w 115"/>
                  <a:gd name="T39" fmla="*/ 1 h 145"/>
                  <a:gd name="T40" fmla="*/ 0 w 115"/>
                  <a:gd name="T41" fmla="*/ 1 h 145"/>
                  <a:gd name="T42" fmla="*/ 0 w 115"/>
                  <a:gd name="T43" fmla="*/ 1 h 145"/>
                  <a:gd name="T44" fmla="*/ 0 w 115"/>
                  <a:gd name="T45" fmla="*/ 1 h 145"/>
                  <a:gd name="T46" fmla="*/ 0 w 115"/>
                  <a:gd name="T47" fmla="*/ 1 h 145"/>
                  <a:gd name="T48" fmla="*/ 0 w 115"/>
                  <a:gd name="T49" fmla="*/ 1 h 145"/>
                  <a:gd name="T50" fmla="*/ 0 w 115"/>
                  <a:gd name="T51" fmla="*/ 0 h 145"/>
                  <a:gd name="T52" fmla="*/ 0 w 115"/>
                  <a:gd name="T53" fmla="*/ 0 h 145"/>
                  <a:gd name="T54" fmla="*/ 0 w 115"/>
                  <a:gd name="T55" fmla="*/ 1 h 145"/>
                  <a:gd name="T56" fmla="*/ 0 w 115"/>
                  <a:gd name="T57" fmla="*/ 1 h 145"/>
                  <a:gd name="T58" fmla="*/ 0 w 115"/>
                  <a:gd name="T59" fmla="*/ 1 h 145"/>
                  <a:gd name="T60" fmla="*/ 0 w 115"/>
                  <a:gd name="T61" fmla="*/ 1 h 145"/>
                  <a:gd name="T62" fmla="*/ 0 w 115"/>
                  <a:gd name="T63" fmla="*/ 1 h 145"/>
                  <a:gd name="T64" fmla="*/ 0 w 115"/>
                  <a:gd name="T65" fmla="*/ 1 h 145"/>
                  <a:gd name="T66" fmla="*/ 0 w 115"/>
                  <a:gd name="T67" fmla="*/ 1 h 145"/>
                  <a:gd name="T68" fmla="*/ 0 w 115"/>
                  <a:gd name="T69" fmla="*/ 1 h 145"/>
                  <a:gd name="T70" fmla="*/ 0 w 115"/>
                  <a:gd name="T71" fmla="*/ 1 h 145"/>
                  <a:gd name="T72" fmla="*/ 0 w 115"/>
                  <a:gd name="T73" fmla="*/ 1 h 145"/>
                  <a:gd name="T74" fmla="*/ 0 w 115"/>
                  <a:gd name="T75" fmla="*/ 1 h 145"/>
                  <a:gd name="T76" fmla="*/ 0 w 115"/>
                  <a:gd name="T77" fmla="*/ 1 h 145"/>
                  <a:gd name="T78" fmla="*/ 0 w 115"/>
                  <a:gd name="T79" fmla="*/ 1 h 145"/>
                  <a:gd name="T80" fmla="*/ 0 w 115"/>
                  <a:gd name="T81" fmla="*/ 1 h 145"/>
                  <a:gd name="T82" fmla="*/ 0 w 115"/>
                  <a:gd name="T83" fmla="*/ 1 h 145"/>
                  <a:gd name="T84" fmla="*/ 0 w 115"/>
                  <a:gd name="T85" fmla="*/ 1 h 145"/>
                  <a:gd name="T86" fmla="*/ 0 w 115"/>
                  <a:gd name="T87" fmla="*/ 1 h 145"/>
                  <a:gd name="T88" fmla="*/ 0 w 115"/>
                  <a:gd name="T89" fmla="*/ 1 h 145"/>
                  <a:gd name="T90" fmla="*/ 0 w 115"/>
                  <a:gd name="T91" fmla="*/ 1 h 145"/>
                  <a:gd name="T92" fmla="*/ 0 w 115"/>
                  <a:gd name="T93" fmla="*/ 1 h 145"/>
                  <a:gd name="T94" fmla="*/ 0 w 115"/>
                  <a:gd name="T95" fmla="*/ 1 h 145"/>
                  <a:gd name="T96" fmla="*/ 0 w 115"/>
                  <a:gd name="T97" fmla="*/ 1 h 145"/>
                  <a:gd name="T98" fmla="*/ 0 w 115"/>
                  <a:gd name="T99" fmla="*/ 1 h 145"/>
                  <a:gd name="T100" fmla="*/ 0 w 115"/>
                  <a:gd name="T101" fmla="*/ 1 h 145"/>
                  <a:gd name="T102" fmla="*/ 0 w 115"/>
                  <a:gd name="T103" fmla="*/ 1 h 145"/>
                  <a:gd name="T104" fmla="*/ 0 w 115"/>
                  <a:gd name="T105" fmla="*/ 1 h 145"/>
                  <a:gd name="T106" fmla="*/ 0 w 115"/>
                  <a:gd name="T107" fmla="*/ 1 h 145"/>
                  <a:gd name="T108" fmla="*/ 0 w 115"/>
                  <a:gd name="T109" fmla="*/ 1 h 145"/>
                  <a:gd name="T110" fmla="*/ 0 w 115"/>
                  <a:gd name="T111" fmla="*/ 1 h 1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5"/>
                  <a:gd name="T169" fmla="*/ 0 h 145"/>
                  <a:gd name="T170" fmla="*/ 115 w 115"/>
                  <a:gd name="T171" fmla="*/ 145 h 1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5" h="145">
                    <a:moveTo>
                      <a:pt x="0" y="88"/>
                    </a:moveTo>
                    <a:lnTo>
                      <a:pt x="34" y="142"/>
                    </a:lnTo>
                    <a:lnTo>
                      <a:pt x="48" y="144"/>
                    </a:lnTo>
                    <a:lnTo>
                      <a:pt x="59" y="145"/>
                    </a:lnTo>
                    <a:lnTo>
                      <a:pt x="68" y="145"/>
                    </a:lnTo>
                    <a:lnTo>
                      <a:pt x="77" y="143"/>
                    </a:lnTo>
                    <a:lnTo>
                      <a:pt x="83" y="141"/>
                    </a:lnTo>
                    <a:lnTo>
                      <a:pt x="89" y="137"/>
                    </a:lnTo>
                    <a:lnTo>
                      <a:pt x="96" y="132"/>
                    </a:lnTo>
                    <a:lnTo>
                      <a:pt x="102" y="128"/>
                    </a:lnTo>
                    <a:lnTo>
                      <a:pt x="105" y="120"/>
                    </a:lnTo>
                    <a:lnTo>
                      <a:pt x="110" y="105"/>
                    </a:lnTo>
                    <a:lnTo>
                      <a:pt x="113" y="86"/>
                    </a:lnTo>
                    <a:lnTo>
                      <a:pt x="115" y="66"/>
                    </a:lnTo>
                    <a:lnTo>
                      <a:pt x="115" y="55"/>
                    </a:lnTo>
                    <a:lnTo>
                      <a:pt x="115" y="46"/>
                    </a:lnTo>
                    <a:lnTo>
                      <a:pt x="112" y="37"/>
                    </a:lnTo>
                    <a:lnTo>
                      <a:pt x="110" y="29"/>
                    </a:lnTo>
                    <a:lnTo>
                      <a:pt x="107" y="23"/>
                    </a:lnTo>
                    <a:lnTo>
                      <a:pt x="102" y="17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3" y="14"/>
                    </a:lnTo>
                    <a:lnTo>
                      <a:pt x="88" y="13"/>
                    </a:lnTo>
                    <a:lnTo>
                      <a:pt x="88" y="7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0" y="5"/>
                    </a:lnTo>
                    <a:lnTo>
                      <a:pt x="78" y="10"/>
                    </a:lnTo>
                    <a:lnTo>
                      <a:pt x="77" y="17"/>
                    </a:lnTo>
                    <a:lnTo>
                      <a:pt x="75" y="24"/>
                    </a:lnTo>
                    <a:lnTo>
                      <a:pt x="75" y="31"/>
                    </a:lnTo>
                    <a:lnTo>
                      <a:pt x="75" y="37"/>
                    </a:lnTo>
                    <a:lnTo>
                      <a:pt x="75" y="40"/>
                    </a:lnTo>
                    <a:lnTo>
                      <a:pt x="72" y="43"/>
                    </a:lnTo>
                    <a:lnTo>
                      <a:pt x="70" y="45"/>
                    </a:lnTo>
                    <a:lnTo>
                      <a:pt x="67" y="47"/>
                    </a:lnTo>
                    <a:lnTo>
                      <a:pt x="65" y="51"/>
                    </a:lnTo>
                    <a:lnTo>
                      <a:pt x="64" y="53"/>
                    </a:lnTo>
                    <a:lnTo>
                      <a:pt x="63" y="55"/>
                    </a:lnTo>
                    <a:lnTo>
                      <a:pt x="62" y="58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5" y="66"/>
                    </a:lnTo>
                    <a:lnTo>
                      <a:pt x="65" y="69"/>
                    </a:lnTo>
                    <a:lnTo>
                      <a:pt x="64" y="71"/>
                    </a:lnTo>
                    <a:lnTo>
                      <a:pt x="62" y="75"/>
                    </a:lnTo>
                    <a:lnTo>
                      <a:pt x="59" y="77"/>
                    </a:lnTo>
                    <a:lnTo>
                      <a:pt x="55" y="79"/>
                    </a:lnTo>
                    <a:lnTo>
                      <a:pt x="50" y="82"/>
                    </a:lnTo>
                    <a:lnTo>
                      <a:pt x="39" y="85"/>
                    </a:lnTo>
                    <a:lnTo>
                      <a:pt x="26" y="88"/>
                    </a:lnTo>
                    <a:lnTo>
                      <a:pt x="13" y="8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" name="Freeform 88"/>
              <p:cNvSpPr>
                <a:spLocks/>
              </p:cNvSpPr>
              <p:nvPr/>
            </p:nvSpPr>
            <p:spPr bwMode="auto">
              <a:xfrm>
                <a:off x="1281" y="2031"/>
                <a:ext cx="57" cy="73"/>
              </a:xfrm>
              <a:custGeom>
                <a:avLst/>
                <a:gdLst>
                  <a:gd name="T0" fmla="*/ 0 w 115"/>
                  <a:gd name="T1" fmla="*/ 1 h 145"/>
                  <a:gd name="T2" fmla="*/ 0 w 115"/>
                  <a:gd name="T3" fmla="*/ 1 h 145"/>
                  <a:gd name="T4" fmla="*/ 0 w 115"/>
                  <a:gd name="T5" fmla="*/ 1 h 145"/>
                  <a:gd name="T6" fmla="*/ 0 w 115"/>
                  <a:gd name="T7" fmla="*/ 1 h 145"/>
                  <a:gd name="T8" fmla="*/ 0 w 115"/>
                  <a:gd name="T9" fmla="*/ 1 h 145"/>
                  <a:gd name="T10" fmla="*/ 0 w 115"/>
                  <a:gd name="T11" fmla="*/ 1 h 145"/>
                  <a:gd name="T12" fmla="*/ 0 w 115"/>
                  <a:gd name="T13" fmla="*/ 1 h 145"/>
                  <a:gd name="T14" fmla="*/ 0 w 115"/>
                  <a:gd name="T15" fmla="*/ 1 h 145"/>
                  <a:gd name="T16" fmla="*/ 0 w 115"/>
                  <a:gd name="T17" fmla="*/ 1 h 145"/>
                  <a:gd name="T18" fmla="*/ 0 w 115"/>
                  <a:gd name="T19" fmla="*/ 1 h 145"/>
                  <a:gd name="T20" fmla="*/ 0 w 115"/>
                  <a:gd name="T21" fmla="*/ 1 h 145"/>
                  <a:gd name="T22" fmla="*/ 0 w 115"/>
                  <a:gd name="T23" fmla="*/ 1 h 145"/>
                  <a:gd name="T24" fmla="*/ 0 w 115"/>
                  <a:gd name="T25" fmla="*/ 1 h 145"/>
                  <a:gd name="T26" fmla="*/ 0 w 115"/>
                  <a:gd name="T27" fmla="*/ 1 h 145"/>
                  <a:gd name="T28" fmla="*/ 0 w 115"/>
                  <a:gd name="T29" fmla="*/ 1 h 145"/>
                  <a:gd name="T30" fmla="*/ 0 w 115"/>
                  <a:gd name="T31" fmla="*/ 1 h 145"/>
                  <a:gd name="T32" fmla="*/ 0 w 115"/>
                  <a:gd name="T33" fmla="*/ 1 h 145"/>
                  <a:gd name="T34" fmla="*/ 0 w 115"/>
                  <a:gd name="T35" fmla="*/ 1 h 145"/>
                  <a:gd name="T36" fmla="*/ 0 w 115"/>
                  <a:gd name="T37" fmla="*/ 1 h 145"/>
                  <a:gd name="T38" fmla="*/ 0 w 115"/>
                  <a:gd name="T39" fmla="*/ 1 h 145"/>
                  <a:gd name="T40" fmla="*/ 0 w 115"/>
                  <a:gd name="T41" fmla="*/ 1 h 145"/>
                  <a:gd name="T42" fmla="*/ 0 w 115"/>
                  <a:gd name="T43" fmla="*/ 1 h 145"/>
                  <a:gd name="T44" fmla="*/ 0 w 115"/>
                  <a:gd name="T45" fmla="*/ 1 h 145"/>
                  <a:gd name="T46" fmla="*/ 0 w 115"/>
                  <a:gd name="T47" fmla="*/ 1 h 145"/>
                  <a:gd name="T48" fmla="*/ 0 w 115"/>
                  <a:gd name="T49" fmla="*/ 1 h 145"/>
                  <a:gd name="T50" fmla="*/ 0 w 115"/>
                  <a:gd name="T51" fmla="*/ 0 h 145"/>
                  <a:gd name="T52" fmla="*/ 0 w 115"/>
                  <a:gd name="T53" fmla="*/ 0 h 145"/>
                  <a:gd name="T54" fmla="*/ 0 w 115"/>
                  <a:gd name="T55" fmla="*/ 1 h 145"/>
                  <a:gd name="T56" fmla="*/ 0 w 115"/>
                  <a:gd name="T57" fmla="*/ 1 h 145"/>
                  <a:gd name="T58" fmla="*/ 0 w 115"/>
                  <a:gd name="T59" fmla="*/ 1 h 145"/>
                  <a:gd name="T60" fmla="*/ 0 w 115"/>
                  <a:gd name="T61" fmla="*/ 1 h 145"/>
                  <a:gd name="T62" fmla="*/ 0 w 115"/>
                  <a:gd name="T63" fmla="*/ 1 h 145"/>
                  <a:gd name="T64" fmla="*/ 0 w 115"/>
                  <a:gd name="T65" fmla="*/ 1 h 145"/>
                  <a:gd name="T66" fmla="*/ 0 w 115"/>
                  <a:gd name="T67" fmla="*/ 1 h 145"/>
                  <a:gd name="T68" fmla="*/ 0 w 115"/>
                  <a:gd name="T69" fmla="*/ 1 h 145"/>
                  <a:gd name="T70" fmla="*/ 0 w 115"/>
                  <a:gd name="T71" fmla="*/ 1 h 145"/>
                  <a:gd name="T72" fmla="*/ 0 w 115"/>
                  <a:gd name="T73" fmla="*/ 1 h 145"/>
                  <a:gd name="T74" fmla="*/ 0 w 115"/>
                  <a:gd name="T75" fmla="*/ 1 h 145"/>
                  <a:gd name="T76" fmla="*/ 0 w 115"/>
                  <a:gd name="T77" fmla="*/ 1 h 145"/>
                  <a:gd name="T78" fmla="*/ 0 w 115"/>
                  <a:gd name="T79" fmla="*/ 1 h 145"/>
                  <a:gd name="T80" fmla="*/ 0 w 115"/>
                  <a:gd name="T81" fmla="*/ 1 h 145"/>
                  <a:gd name="T82" fmla="*/ 0 w 115"/>
                  <a:gd name="T83" fmla="*/ 1 h 145"/>
                  <a:gd name="T84" fmla="*/ 0 w 115"/>
                  <a:gd name="T85" fmla="*/ 1 h 145"/>
                  <a:gd name="T86" fmla="*/ 0 w 115"/>
                  <a:gd name="T87" fmla="*/ 1 h 145"/>
                  <a:gd name="T88" fmla="*/ 0 w 115"/>
                  <a:gd name="T89" fmla="*/ 1 h 145"/>
                  <a:gd name="T90" fmla="*/ 0 w 115"/>
                  <a:gd name="T91" fmla="*/ 1 h 145"/>
                  <a:gd name="T92" fmla="*/ 0 w 115"/>
                  <a:gd name="T93" fmla="*/ 1 h 145"/>
                  <a:gd name="T94" fmla="*/ 0 w 115"/>
                  <a:gd name="T95" fmla="*/ 1 h 145"/>
                  <a:gd name="T96" fmla="*/ 0 w 115"/>
                  <a:gd name="T97" fmla="*/ 1 h 145"/>
                  <a:gd name="T98" fmla="*/ 0 w 115"/>
                  <a:gd name="T99" fmla="*/ 1 h 145"/>
                  <a:gd name="T100" fmla="*/ 0 w 115"/>
                  <a:gd name="T101" fmla="*/ 1 h 145"/>
                  <a:gd name="T102" fmla="*/ 0 w 115"/>
                  <a:gd name="T103" fmla="*/ 1 h 145"/>
                  <a:gd name="T104" fmla="*/ 0 w 115"/>
                  <a:gd name="T105" fmla="*/ 1 h 145"/>
                  <a:gd name="T106" fmla="*/ 0 w 115"/>
                  <a:gd name="T107" fmla="*/ 1 h 145"/>
                  <a:gd name="T108" fmla="*/ 0 w 115"/>
                  <a:gd name="T109" fmla="*/ 1 h 145"/>
                  <a:gd name="T110" fmla="*/ 0 w 115"/>
                  <a:gd name="T111" fmla="*/ 1 h 1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5"/>
                  <a:gd name="T169" fmla="*/ 0 h 145"/>
                  <a:gd name="T170" fmla="*/ 115 w 115"/>
                  <a:gd name="T171" fmla="*/ 145 h 1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5" h="145">
                    <a:moveTo>
                      <a:pt x="0" y="88"/>
                    </a:moveTo>
                    <a:lnTo>
                      <a:pt x="34" y="142"/>
                    </a:lnTo>
                    <a:lnTo>
                      <a:pt x="48" y="144"/>
                    </a:lnTo>
                    <a:lnTo>
                      <a:pt x="59" y="145"/>
                    </a:lnTo>
                    <a:lnTo>
                      <a:pt x="68" y="145"/>
                    </a:lnTo>
                    <a:lnTo>
                      <a:pt x="77" y="143"/>
                    </a:lnTo>
                    <a:lnTo>
                      <a:pt x="83" y="141"/>
                    </a:lnTo>
                    <a:lnTo>
                      <a:pt x="89" y="137"/>
                    </a:lnTo>
                    <a:lnTo>
                      <a:pt x="96" y="132"/>
                    </a:lnTo>
                    <a:lnTo>
                      <a:pt x="102" y="128"/>
                    </a:lnTo>
                    <a:lnTo>
                      <a:pt x="105" y="120"/>
                    </a:lnTo>
                    <a:lnTo>
                      <a:pt x="110" y="105"/>
                    </a:lnTo>
                    <a:lnTo>
                      <a:pt x="113" y="86"/>
                    </a:lnTo>
                    <a:lnTo>
                      <a:pt x="115" y="66"/>
                    </a:lnTo>
                    <a:lnTo>
                      <a:pt x="115" y="55"/>
                    </a:lnTo>
                    <a:lnTo>
                      <a:pt x="115" y="46"/>
                    </a:lnTo>
                    <a:lnTo>
                      <a:pt x="112" y="37"/>
                    </a:lnTo>
                    <a:lnTo>
                      <a:pt x="110" y="29"/>
                    </a:lnTo>
                    <a:lnTo>
                      <a:pt x="107" y="23"/>
                    </a:lnTo>
                    <a:lnTo>
                      <a:pt x="102" y="17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3" y="14"/>
                    </a:lnTo>
                    <a:lnTo>
                      <a:pt x="88" y="13"/>
                    </a:lnTo>
                    <a:lnTo>
                      <a:pt x="88" y="7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0" y="5"/>
                    </a:lnTo>
                    <a:lnTo>
                      <a:pt x="78" y="10"/>
                    </a:lnTo>
                    <a:lnTo>
                      <a:pt x="77" y="17"/>
                    </a:lnTo>
                    <a:lnTo>
                      <a:pt x="75" y="24"/>
                    </a:lnTo>
                    <a:lnTo>
                      <a:pt x="75" y="31"/>
                    </a:lnTo>
                    <a:lnTo>
                      <a:pt x="75" y="37"/>
                    </a:lnTo>
                    <a:lnTo>
                      <a:pt x="75" y="40"/>
                    </a:lnTo>
                    <a:lnTo>
                      <a:pt x="72" y="43"/>
                    </a:lnTo>
                    <a:lnTo>
                      <a:pt x="70" y="45"/>
                    </a:lnTo>
                    <a:lnTo>
                      <a:pt x="67" y="47"/>
                    </a:lnTo>
                    <a:lnTo>
                      <a:pt x="65" y="51"/>
                    </a:lnTo>
                    <a:lnTo>
                      <a:pt x="64" y="53"/>
                    </a:lnTo>
                    <a:lnTo>
                      <a:pt x="63" y="55"/>
                    </a:lnTo>
                    <a:lnTo>
                      <a:pt x="62" y="58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5" y="66"/>
                    </a:lnTo>
                    <a:lnTo>
                      <a:pt x="65" y="69"/>
                    </a:lnTo>
                    <a:lnTo>
                      <a:pt x="64" y="71"/>
                    </a:lnTo>
                    <a:lnTo>
                      <a:pt x="62" y="75"/>
                    </a:lnTo>
                    <a:lnTo>
                      <a:pt x="59" y="77"/>
                    </a:lnTo>
                    <a:lnTo>
                      <a:pt x="55" y="79"/>
                    </a:lnTo>
                    <a:lnTo>
                      <a:pt x="50" y="82"/>
                    </a:lnTo>
                    <a:lnTo>
                      <a:pt x="39" y="85"/>
                    </a:lnTo>
                    <a:lnTo>
                      <a:pt x="26" y="88"/>
                    </a:lnTo>
                    <a:lnTo>
                      <a:pt x="13" y="8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" name="Freeform 89"/>
              <p:cNvSpPr>
                <a:spLocks noEditPoints="1"/>
              </p:cNvSpPr>
              <p:nvPr/>
            </p:nvSpPr>
            <p:spPr bwMode="auto">
              <a:xfrm>
                <a:off x="1286" y="2031"/>
                <a:ext cx="52" cy="73"/>
              </a:xfrm>
              <a:custGeom>
                <a:avLst/>
                <a:gdLst>
                  <a:gd name="T0" fmla="*/ 1 w 103"/>
                  <a:gd name="T1" fmla="*/ 1 h 145"/>
                  <a:gd name="T2" fmla="*/ 1 w 103"/>
                  <a:gd name="T3" fmla="*/ 1 h 145"/>
                  <a:gd name="T4" fmla="*/ 1 w 103"/>
                  <a:gd name="T5" fmla="*/ 1 h 145"/>
                  <a:gd name="T6" fmla="*/ 1 w 103"/>
                  <a:gd name="T7" fmla="*/ 1 h 145"/>
                  <a:gd name="T8" fmla="*/ 1 w 103"/>
                  <a:gd name="T9" fmla="*/ 1 h 145"/>
                  <a:gd name="T10" fmla="*/ 1 w 103"/>
                  <a:gd name="T11" fmla="*/ 1 h 145"/>
                  <a:gd name="T12" fmla="*/ 1 w 103"/>
                  <a:gd name="T13" fmla="*/ 1 h 145"/>
                  <a:gd name="T14" fmla="*/ 1 w 103"/>
                  <a:gd name="T15" fmla="*/ 1 h 145"/>
                  <a:gd name="T16" fmla="*/ 1 w 103"/>
                  <a:gd name="T17" fmla="*/ 1 h 145"/>
                  <a:gd name="T18" fmla="*/ 1 w 103"/>
                  <a:gd name="T19" fmla="*/ 1 h 145"/>
                  <a:gd name="T20" fmla="*/ 1 w 103"/>
                  <a:gd name="T21" fmla="*/ 1 h 145"/>
                  <a:gd name="T22" fmla="*/ 1 w 103"/>
                  <a:gd name="T23" fmla="*/ 1 h 145"/>
                  <a:gd name="T24" fmla="*/ 1 w 103"/>
                  <a:gd name="T25" fmla="*/ 1 h 145"/>
                  <a:gd name="T26" fmla="*/ 1 w 103"/>
                  <a:gd name="T27" fmla="*/ 1 h 145"/>
                  <a:gd name="T28" fmla="*/ 1 w 103"/>
                  <a:gd name="T29" fmla="*/ 1 h 145"/>
                  <a:gd name="T30" fmla="*/ 1 w 103"/>
                  <a:gd name="T31" fmla="*/ 1 h 145"/>
                  <a:gd name="T32" fmla="*/ 1 w 103"/>
                  <a:gd name="T33" fmla="*/ 1 h 145"/>
                  <a:gd name="T34" fmla="*/ 1 w 103"/>
                  <a:gd name="T35" fmla="*/ 1 h 145"/>
                  <a:gd name="T36" fmla="*/ 1 w 103"/>
                  <a:gd name="T37" fmla="*/ 1 h 145"/>
                  <a:gd name="T38" fmla="*/ 1 w 103"/>
                  <a:gd name="T39" fmla="*/ 1 h 145"/>
                  <a:gd name="T40" fmla="*/ 1 w 103"/>
                  <a:gd name="T41" fmla="*/ 1 h 145"/>
                  <a:gd name="T42" fmla="*/ 1 w 103"/>
                  <a:gd name="T43" fmla="*/ 1 h 145"/>
                  <a:gd name="T44" fmla="*/ 1 w 103"/>
                  <a:gd name="T45" fmla="*/ 1 h 145"/>
                  <a:gd name="T46" fmla="*/ 1 w 103"/>
                  <a:gd name="T47" fmla="*/ 1 h 145"/>
                  <a:gd name="T48" fmla="*/ 0 w 103"/>
                  <a:gd name="T49" fmla="*/ 1 h 145"/>
                  <a:gd name="T50" fmla="*/ 1 w 103"/>
                  <a:gd name="T51" fmla="*/ 1 h 145"/>
                  <a:gd name="T52" fmla="*/ 1 w 103"/>
                  <a:gd name="T53" fmla="*/ 1 h 145"/>
                  <a:gd name="T54" fmla="*/ 1 w 103"/>
                  <a:gd name="T55" fmla="*/ 1 h 145"/>
                  <a:gd name="T56" fmla="*/ 1 w 103"/>
                  <a:gd name="T57" fmla="*/ 1 h 145"/>
                  <a:gd name="T58" fmla="*/ 1 w 103"/>
                  <a:gd name="T59" fmla="*/ 0 h 145"/>
                  <a:gd name="T60" fmla="*/ 1 w 103"/>
                  <a:gd name="T61" fmla="*/ 0 h 145"/>
                  <a:gd name="T62" fmla="*/ 1 w 103"/>
                  <a:gd name="T63" fmla="*/ 0 h 145"/>
                  <a:gd name="T64" fmla="*/ 1 w 103"/>
                  <a:gd name="T65" fmla="*/ 0 h 145"/>
                  <a:gd name="T66" fmla="*/ 1 w 103"/>
                  <a:gd name="T67" fmla="*/ 1 h 1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"/>
                  <a:gd name="T103" fmla="*/ 0 h 145"/>
                  <a:gd name="T104" fmla="*/ 103 w 103"/>
                  <a:gd name="T105" fmla="*/ 145 h 1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" h="145">
                    <a:moveTo>
                      <a:pt x="0" y="107"/>
                    </a:moveTo>
                    <a:lnTo>
                      <a:pt x="6" y="107"/>
                    </a:lnTo>
                    <a:lnTo>
                      <a:pt x="12" y="108"/>
                    </a:lnTo>
                    <a:lnTo>
                      <a:pt x="17" y="108"/>
                    </a:lnTo>
                    <a:lnTo>
                      <a:pt x="23" y="108"/>
                    </a:lnTo>
                    <a:lnTo>
                      <a:pt x="29" y="108"/>
                    </a:lnTo>
                    <a:lnTo>
                      <a:pt x="35" y="108"/>
                    </a:lnTo>
                    <a:lnTo>
                      <a:pt x="40" y="107"/>
                    </a:lnTo>
                    <a:lnTo>
                      <a:pt x="47" y="106"/>
                    </a:lnTo>
                    <a:lnTo>
                      <a:pt x="52" y="104"/>
                    </a:lnTo>
                    <a:lnTo>
                      <a:pt x="55" y="101"/>
                    </a:lnTo>
                    <a:lnTo>
                      <a:pt x="59" y="98"/>
                    </a:lnTo>
                    <a:lnTo>
                      <a:pt x="61" y="94"/>
                    </a:lnTo>
                    <a:lnTo>
                      <a:pt x="66" y="88"/>
                    </a:lnTo>
                    <a:lnTo>
                      <a:pt x="68" y="78"/>
                    </a:lnTo>
                    <a:lnTo>
                      <a:pt x="70" y="69"/>
                    </a:lnTo>
                    <a:lnTo>
                      <a:pt x="73" y="60"/>
                    </a:lnTo>
                    <a:lnTo>
                      <a:pt x="75" y="51"/>
                    </a:lnTo>
                    <a:lnTo>
                      <a:pt x="77" y="43"/>
                    </a:lnTo>
                    <a:lnTo>
                      <a:pt x="78" y="39"/>
                    </a:lnTo>
                    <a:lnTo>
                      <a:pt x="78" y="35"/>
                    </a:lnTo>
                    <a:lnTo>
                      <a:pt x="78" y="31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77" y="21"/>
                    </a:lnTo>
                    <a:lnTo>
                      <a:pt x="77" y="17"/>
                    </a:lnTo>
                    <a:lnTo>
                      <a:pt x="76" y="13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8" y="16"/>
                    </a:lnTo>
                    <a:lnTo>
                      <a:pt x="90" y="17"/>
                    </a:lnTo>
                    <a:lnTo>
                      <a:pt x="95" y="23"/>
                    </a:lnTo>
                    <a:lnTo>
                      <a:pt x="98" y="29"/>
                    </a:lnTo>
                    <a:lnTo>
                      <a:pt x="100" y="37"/>
                    </a:lnTo>
                    <a:lnTo>
                      <a:pt x="103" y="46"/>
                    </a:lnTo>
                    <a:lnTo>
                      <a:pt x="103" y="55"/>
                    </a:lnTo>
                    <a:lnTo>
                      <a:pt x="103" y="66"/>
                    </a:lnTo>
                    <a:lnTo>
                      <a:pt x="101" y="86"/>
                    </a:lnTo>
                    <a:lnTo>
                      <a:pt x="98" y="105"/>
                    </a:lnTo>
                    <a:lnTo>
                      <a:pt x="93" y="120"/>
                    </a:lnTo>
                    <a:lnTo>
                      <a:pt x="90" y="128"/>
                    </a:lnTo>
                    <a:lnTo>
                      <a:pt x="84" y="132"/>
                    </a:lnTo>
                    <a:lnTo>
                      <a:pt x="77" y="137"/>
                    </a:lnTo>
                    <a:lnTo>
                      <a:pt x="71" y="141"/>
                    </a:lnTo>
                    <a:lnTo>
                      <a:pt x="65" y="143"/>
                    </a:lnTo>
                    <a:lnTo>
                      <a:pt x="56" y="145"/>
                    </a:lnTo>
                    <a:lnTo>
                      <a:pt x="47" y="145"/>
                    </a:lnTo>
                    <a:lnTo>
                      <a:pt x="36" y="144"/>
                    </a:lnTo>
                    <a:lnTo>
                      <a:pt x="22" y="142"/>
                    </a:lnTo>
                    <a:lnTo>
                      <a:pt x="0" y="107"/>
                    </a:lnTo>
                    <a:close/>
                    <a:moveTo>
                      <a:pt x="76" y="13"/>
                    </a:moveTo>
                    <a:lnTo>
                      <a:pt x="76" y="10"/>
                    </a:lnTo>
                    <a:lnTo>
                      <a:pt x="76" y="9"/>
                    </a:lnTo>
                    <a:lnTo>
                      <a:pt x="75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3"/>
                    </a:lnTo>
                    <a:lnTo>
                      <a:pt x="74" y="2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7"/>
                    </a:lnTo>
                    <a:lnTo>
                      <a:pt x="76" y="13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" name="Freeform 90"/>
              <p:cNvSpPr>
                <a:spLocks/>
              </p:cNvSpPr>
              <p:nvPr/>
            </p:nvSpPr>
            <p:spPr bwMode="auto">
              <a:xfrm>
                <a:off x="1311" y="2056"/>
                <a:ext cx="2" cy="6"/>
              </a:xfrm>
              <a:custGeom>
                <a:avLst/>
                <a:gdLst>
                  <a:gd name="T0" fmla="*/ 1 w 3"/>
                  <a:gd name="T1" fmla="*/ 0 h 10"/>
                  <a:gd name="T2" fmla="*/ 1 w 3"/>
                  <a:gd name="T3" fmla="*/ 1 h 10"/>
                  <a:gd name="T4" fmla="*/ 1 w 3"/>
                  <a:gd name="T5" fmla="*/ 1 h 10"/>
                  <a:gd name="T6" fmla="*/ 1 w 3"/>
                  <a:gd name="T7" fmla="*/ 1 h 10"/>
                  <a:gd name="T8" fmla="*/ 1 w 3"/>
                  <a:gd name="T9" fmla="*/ 1 h 10"/>
                  <a:gd name="T10" fmla="*/ 1 w 3"/>
                  <a:gd name="T11" fmla="*/ 1 h 10"/>
                  <a:gd name="T12" fmla="*/ 1 w 3"/>
                  <a:gd name="T13" fmla="*/ 1 h 10"/>
                  <a:gd name="T14" fmla="*/ 1 w 3"/>
                  <a:gd name="T15" fmla="*/ 1 h 10"/>
                  <a:gd name="T16" fmla="*/ 0 w 3"/>
                  <a:gd name="T17" fmla="*/ 1 h 10"/>
                  <a:gd name="T18" fmla="*/ 0 w 3"/>
                  <a:gd name="T19" fmla="*/ 1 h 10"/>
                  <a:gd name="T20" fmla="*/ 0 w 3"/>
                  <a:gd name="T21" fmla="*/ 1 h 10"/>
                  <a:gd name="T22" fmla="*/ 0 w 3"/>
                  <a:gd name="T23" fmla="*/ 1 h 10"/>
                  <a:gd name="T24" fmla="*/ 0 w 3"/>
                  <a:gd name="T25" fmla="*/ 1 h 10"/>
                  <a:gd name="T26" fmla="*/ 0 w 3"/>
                  <a:gd name="T27" fmla="*/ 1 h 10"/>
                  <a:gd name="T28" fmla="*/ 0 w 3"/>
                  <a:gd name="T29" fmla="*/ 1 h 10"/>
                  <a:gd name="T30" fmla="*/ 0 w 3"/>
                  <a:gd name="T31" fmla="*/ 1 h 10"/>
                  <a:gd name="T32" fmla="*/ 0 w 3"/>
                  <a:gd name="T33" fmla="*/ 1 h 10"/>
                  <a:gd name="T34" fmla="*/ 0 w 3"/>
                  <a:gd name="T35" fmla="*/ 1 h 10"/>
                  <a:gd name="T36" fmla="*/ 0 w 3"/>
                  <a:gd name="T37" fmla="*/ 1 h 10"/>
                  <a:gd name="T38" fmla="*/ 0 w 3"/>
                  <a:gd name="T39" fmla="*/ 1 h 10"/>
                  <a:gd name="T40" fmla="*/ 1 w 3"/>
                  <a:gd name="T41" fmla="*/ 1 h 10"/>
                  <a:gd name="T42" fmla="*/ 1 w 3"/>
                  <a:gd name="T43" fmla="*/ 1 h 10"/>
                  <a:gd name="T44" fmla="*/ 1 w 3"/>
                  <a:gd name="T45" fmla="*/ 1 h 10"/>
                  <a:gd name="T46" fmla="*/ 1 w 3"/>
                  <a:gd name="T47" fmla="*/ 1 h 10"/>
                  <a:gd name="T48" fmla="*/ 1 w 3"/>
                  <a:gd name="T49" fmla="*/ 0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"/>
                  <a:gd name="T76" fmla="*/ 0 h 10"/>
                  <a:gd name="T77" fmla="*/ 3 w 3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" h="10">
                    <a:moveTo>
                      <a:pt x="3" y="0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" name="Freeform 91"/>
              <p:cNvSpPr>
                <a:spLocks/>
              </p:cNvSpPr>
              <p:nvPr/>
            </p:nvSpPr>
            <p:spPr bwMode="auto">
              <a:xfrm>
                <a:off x="1335" y="2051"/>
                <a:ext cx="3" cy="24"/>
              </a:xfrm>
              <a:custGeom>
                <a:avLst/>
                <a:gdLst>
                  <a:gd name="T0" fmla="*/ 1 w 6"/>
                  <a:gd name="T1" fmla="*/ 0 h 50"/>
                  <a:gd name="T2" fmla="*/ 1 w 6"/>
                  <a:gd name="T3" fmla="*/ 0 h 50"/>
                  <a:gd name="T4" fmla="*/ 0 w 6"/>
                  <a:gd name="T5" fmla="*/ 0 h 50"/>
                  <a:gd name="T6" fmla="*/ 0 w 6"/>
                  <a:gd name="T7" fmla="*/ 0 h 50"/>
                  <a:gd name="T8" fmla="*/ 0 w 6"/>
                  <a:gd name="T9" fmla="*/ 0 h 50"/>
                  <a:gd name="T10" fmla="*/ 0 w 6"/>
                  <a:gd name="T11" fmla="*/ 0 h 50"/>
                  <a:gd name="T12" fmla="*/ 1 w 6"/>
                  <a:gd name="T13" fmla="*/ 0 h 50"/>
                  <a:gd name="T14" fmla="*/ 1 w 6"/>
                  <a:gd name="T15" fmla="*/ 0 h 50"/>
                  <a:gd name="T16" fmla="*/ 1 w 6"/>
                  <a:gd name="T17" fmla="*/ 0 h 50"/>
                  <a:gd name="T18" fmla="*/ 1 w 6"/>
                  <a:gd name="T19" fmla="*/ 0 h 50"/>
                  <a:gd name="T20" fmla="*/ 1 w 6"/>
                  <a:gd name="T21" fmla="*/ 0 h 50"/>
                  <a:gd name="T22" fmla="*/ 1 w 6"/>
                  <a:gd name="T23" fmla="*/ 0 h 50"/>
                  <a:gd name="T24" fmla="*/ 1 w 6"/>
                  <a:gd name="T25" fmla="*/ 0 h 50"/>
                  <a:gd name="T26" fmla="*/ 1 w 6"/>
                  <a:gd name="T27" fmla="*/ 0 h 50"/>
                  <a:gd name="T28" fmla="*/ 1 w 6"/>
                  <a:gd name="T29" fmla="*/ 0 h 50"/>
                  <a:gd name="T30" fmla="*/ 1 w 6"/>
                  <a:gd name="T31" fmla="*/ 0 h 50"/>
                  <a:gd name="T32" fmla="*/ 1 w 6"/>
                  <a:gd name="T33" fmla="*/ 0 h 50"/>
                  <a:gd name="T34" fmla="*/ 1 w 6"/>
                  <a:gd name="T35" fmla="*/ 0 h 50"/>
                  <a:gd name="T36" fmla="*/ 1 w 6"/>
                  <a:gd name="T37" fmla="*/ 0 h 50"/>
                  <a:gd name="T38" fmla="*/ 1 w 6"/>
                  <a:gd name="T39" fmla="*/ 0 h 50"/>
                  <a:gd name="T40" fmla="*/ 1 w 6"/>
                  <a:gd name="T41" fmla="*/ 0 h 50"/>
                  <a:gd name="T42" fmla="*/ 1 w 6"/>
                  <a:gd name="T43" fmla="*/ 0 h 50"/>
                  <a:gd name="T44" fmla="*/ 1 w 6"/>
                  <a:gd name="T45" fmla="*/ 0 h 50"/>
                  <a:gd name="T46" fmla="*/ 1 w 6"/>
                  <a:gd name="T47" fmla="*/ 0 h 50"/>
                  <a:gd name="T48" fmla="*/ 1 w 6"/>
                  <a:gd name="T49" fmla="*/ 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"/>
                  <a:gd name="T76" fmla="*/ 0 h 50"/>
                  <a:gd name="T77" fmla="*/ 6 w 6"/>
                  <a:gd name="T78" fmla="*/ 50 h 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" h="50">
                    <a:moveTo>
                      <a:pt x="4" y="50"/>
                    </a:moveTo>
                    <a:lnTo>
                      <a:pt x="1" y="45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3" y="14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7"/>
                    </a:lnTo>
                    <a:lnTo>
                      <a:pt x="4" y="44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" name="Freeform 92"/>
              <p:cNvSpPr>
                <a:spLocks/>
              </p:cNvSpPr>
              <p:nvPr/>
            </p:nvSpPr>
            <p:spPr bwMode="auto">
              <a:xfrm>
                <a:off x="1429" y="2453"/>
                <a:ext cx="305" cy="336"/>
              </a:xfrm>
              <a:custGeom>
                <a:avLst/>
                <a:gdLst>
                  <a:gd name="T0" fmla="*/ 1 w 610"/>
                  <a:gd name="T1" fmla="*/ 0 h 673"/>
                  <a:gd name="T2" fmla="*/ 1 w 610"/>
                  <a:gd name="T3" fmla="*/ 0 h 673"/>
                  <a:gd name="T4" fmla="*/ 1 w 610"/>
                  <a:gd name="T5" fmla="*/ 0 h 673"/>
                  <a:gd name="T6" fmla="*/ 1 w 610"/>
                  <a:gd name="T7" fmla="*/ 0 h 673"/>
                  <a:gd name="T8" fmla="*/ 1 w 610"/>
                  <a:gd name="T9" fmla="*/ 0 h 673"/>
                  <a:gd name="T10" fmla="*/ 1 w 610"/>
                  <a:gd name="T11" fmla="*/ 0 h 673"/>
                  <a:gd name="T12" fmla="*/ 1 w 610"/>
                  <a:gd name="T13" fmla="*/ 0 h 673"/>
                  <a:gd name="T14" fmla="*/ 1 w 610"/>
                  <a:gd name="T15" fmla="*/ 0 h 673"/>
                  <a:gd name="T16" fmla="*/ 1 w 610"/>
                  <a:gd name="T17" fmla="*/ 0 h 673"/>
                  <a:gd name="T18" fmla="*/ 1 w 610"/>
                  <a:gd name="T19" fmla="*/ 0 h 673"/>
                  <a:gd name="T20" fmla="*/ 1 w 610"/>
                  <a:gd name="T21" fmla="*/ 0 h 673"/>
                  <a:gd name="T22" fmla="*/ 1 w 610"/>
                  <a:gd name="T23" fmla="*/ 0 h 673"/>
                  <a:gd name="T24" fmla="*/ 1 w 610"/>
                  <a:gd name="T25" fmla="*/ 0 h 673"/>
                  <a:gd name="T26" fmla="*/ 1 w 610"/>
                  <a:gd name="T27" fmla="*/ 0 h 673"/>
                  <a:gd name="T28" fmla="*/ 1 w 610"/>
                  <a:gd name="T29" fmla="*/ 0 h 673"/>
                  <a:gd name="T30" fmla="*/ 1 w 610"/>
                  <a:gd name="T31" fmla="*/ 0 h 673"/>
                  <a:gd name="T32" fmla="*/ 1 w 610"/>
                  <a:gd name="T33" fmla="*/ 0 h 673"/>
                  <a:gd name="T34" fmla="*/ 1 w 610"/>
                  <a:gd name="T35" fmla="*/ 0 h 673"/>
                  <a:gd name="T36" fmla="*/ 1 w 610"/>
                  <a:gd name="T37" fmla="*/ 0 h 673"/>
                  <a:gd name="T38" fmla="*/ 1 w 610"/>
                  <a:gd name="T39" fmla="*/ 0 h 673"/>
                  <a:gd name="T40" fmla="*/ 1 w 610"/>
                  <a:gd name="T41" fmla="*/ 0 h 673"/>
                  <a:gd name="T42" fmla="*/ 1 w 610"/>
                  <a:gd name="T43" fmla="*/ 0 h 673"/>
                  <a:gd name="T44" fmla="*/ 1 w 610"/>
                  <a:gd name="T45" fmla="*/ 0 h 673"/>
                  <a:gd name="T46" fmla="*/ 1 w 610"/>
                  <a:gd name="T47" fmla="*/ 0 h 673"/>
                  <a:gd name="T48" fmla="*/ 1 w 610"/>
                  <a:gd name="T49" fmla="*/ 0 h 673"/>
                  <a:gd name="T50" fmla="*/ 1 w 610"/>
                  <a:gd name="T51" fmla="*/ 0 h 673"/>
                  <a:gd name="T52" fmla="*/ 1 w 610"/>
                  <a:gd name="T53" fmla="*/ 0 h 673"/>
                  <a:gd name="T54" fmla="*/ 1 w 610"/>
                  <a:gd name="T55" fmla="*/ 0 h 673"/>
                  <a:gd name="T56" fmla="*/ 1 w 610"/>
                  <a:gd name="T57" fmla="*/ 0 h 673"/>
                  <a:gd name="T58" fmla="*/ 1 w 610"/>
                  <a:gd name="T59" fmla="*/ 0 h 673"/>
                  <a:gd name="T60" fmla="*/ 1 w 610"/>
                  <a:gd name="T61" fmla="*/ 0 h 673"/>
                  <a:gd name="T62" fmla="*/ 1 w 610"/>
                  <a:gd name="T63" fmla="*/ 0 h 673"/>
                  <a:gd name="T64" fmla="*/ 1 w 610"/>
                  <a:gd name="T65" fmla="*/ 0 h 673"/>
                  <a:gd name="T66" fmla="*/ 1 w 610"/>
                  <a:gd name="T67" fmla="*/ 0 h 673"/>
                  <a:gd name="T68" fmla="*/ 1 w 610"/>
                  <a:gd name="T69" fmla="*/ 0 h 673"/>
                  <a:gd name="T70" fmla="*/ 1 w 610"/>
                  <a:gd name="T71" fmla="*/ 0 h 673"/>
                  <a:gd name="T72" fmla="*/ 1 w 610"/>
                  <a:gd name="T73" fmla="*/ 0 h 673"/>
                  <a:gd name="T74" fmla="*/ 1 w 610"/>
                  <a:gd name="T75" fmla="*/ 0 h 673"/>
                  <a:gd name="T76" fmla="*/ 1 w 610"/>
                  <a:gd name="T77" fmla="*/ 0 h 673"/>
                  <a:gd name="T78" fmla="*/ 1 w 610"/>
                  <a:gd name="T79" fmla="*/ 0 h 673"/>
                  <a:gd name="T80" fmla="*/ 1 w 610"/>
                  <a:gd name="T81" fmla="*/ 0 h 673"/>
                  <a:gd name="T82" fmla="*/ 1 w 610"/>
                  <a:gd name="T83" fmla="*/ 0 h 673"/>
                  <a:gd name="T84" fmla="*/ 1 w 610"/>
                  <a:gd name="T85" fmla="*/ 0 h 673"/>
                  <a:gd name="T86" fmla="*/ 1 w 610"/>
                  <a:gd name="T87" fmla="*/ 0 h 673"/>
                  <a:gd name="T88" fmla="*/ 1 w 610"/>
                  <a:gd name="T89" fmla="*/ 0 h 673"/>
                  <a:gd name="T90" fmla="*/ 1 w 610"/>
                  <a:gd name="T91" fmla="*/ 0 h 673"/>
                  <a:gd name="T92" fmla="*/ 1 w 610"/>
                  <a:gd name="T93" fmla="*/ 0 h 673"/>
                  <a:gd name="T94" fmla="*/ 1 w 610"/>
                  <a:gd name="T95" fmla="*/ 0 h 673"/>
                  <a:gd name="T96" fmla="*/ 1 w 610"/>
                  <a:gd name="T97" fmla="*/ 0 h 673"/>
                  <a:gd name="T98" fmla="*/ 1 w 610"/>
                  <a:gd name="T99" fmla="*/ 0 h 673"/>
                  <a:gd name="T100" fmla="*/ 1 w 610"/>
                  <a:gd name="T101" fmla="*/ 0 h 673"/>
                  <a:gd name="T102" fmla="*/ 1 w 610"/>
                  <a:gd name="T103" fmla="*/ 0 h 673"/>
                  <a:gd name="T104" fmla="*/ 1 w 610"/>
                  <a:gd name="T105" fmla="*/ 0 h 673"/>
                  <a:gd name="T106" fmla="*/ 1 w 610"/>
                  <a:gd name="T107" fmla="*/ 0 h 673"/>
                  <a:gd name="T108" fmla="*/ 1 w 610"/>
                  <a:gd name="T109" fmla="*/ 0 h 673"/>
                  <a:gd name="T110" fmla="*/ 1 w 610"/>
                  <a:gd name="T111" fmla="*/ 0 h 673"/>
                  <a:gd name="T112" fmla="*/ 1 w 610"/>
                  <a:gd name="T113" fmla="*/ 0 h 673"/>
                  <a:gd name="T114" fmla="*/ 1 w 610"/>
                  <a:gd name="T115" fmla="*/ 0 h 673"/>
                  <a:gd name="T116" fmla="*/ 1 w 610"/>
                  <a:gd name="T117" fmla="*/ 0 h 673"/>
                  <a:gd name="T118" fmla="*/ 1 w 610"/>
                  <a:gd name="T119" fmla="*/ 0 h 673"/>
                  <a:gd name="T120" fmla="*/ 1 w 610"/>
                  <a:gd name="T121" fmla="*/ 0 h 673"/>
                  <a:gd name="T122" fmla="*/ 1 w 610"/>
                  <a:gd name="T123" fmla="*/ 0 h 673"/>
                  <a:gd name="T124" fmla="*/ 1 w 610"/>
                  <a:gd name="T125" fmla="*/ 0 h 6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0"/>
                  <a:gd name="T190" fmla="*/ 0 h 673"/>
                  <a:gd name="T191" fmla="*/ 610 w 610"/>
                  <a:gd name="T192" fmla="*/ 673 h 6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0" h="673">
                    <a:moveTo>
                      <a:pt x="54" y="10"/>
                    </a:moveTo>
                    <a:lnTo>
                      <a:pt x="51" y="10"/>
                    </a:lnTo>
                    <a:lnTo>
                      <a:pt x="46" y="11"/>
                    </a:lnTo>
                    <a:lnTo>
                      <a:pt x="41" y="12"/>
                    </a:lnTo>
                    <a:lnTo>
                      <a:pt x="36" y="14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2" y="21"/>
                    </a:lnTo>
                    <a:lnTo>
                      <a:pt x="21" y="23"/>
                    </a:lnTo>
                    <a:lnTo>
                      <a:pt x="0" y="23"/>
                    </a:lnTo>
                    <a:lnTo>
                      <a:pt x="1" y="73"/>
                    </a:lnTo>
                    <a:lnTo>
                      <a:pt x="4" y="124"/>
                    </a:lnTo>
                    <a:lnTo>
                      <a:pt x="9" y="177"/>
                    </a:lnTo>
                    <a:lnTo>
                      <a:pt x="14" y="231"/>
                    </a:lnTo>
                    <a:lnTo>
                      <a:pt x="18" y="286"/>
                    </a:lnTo>
                    <a:lnTo>
                      <a:pt x="23" y="341"/>
                    </a:lnTo>
                    <a:lnTo>
                      <a:pt x="26" y="395"/>
                    </a:lnTo>
                    <a:lnTo>
                      <a:pt x="28" y="450"/>
                    </a:lnTo>
                    <a:lnTo>
                      <a:pt x="36" y="439"/>
                    </a:lnTo>
                    <a:lnTo>
                      <a:pt x="45" y="424"/>
                    </a:lnTo>
                    <a:lnTo>
                      <a:pt x="54" y="406"/>
                    </a:lnTo>
                    <a:lnTo>
                      <a:pt x="64" y="384"/>
                    </a:lnTo>
                    <a:lnTo>
                      <a:pt x="86" y="333"/>
                    </a:lnTo>
                    <a:lnTo>
                      <a:pt x="107" y="276"/>
                    </a:lnTo>
                    <a:lnTo>
                      <a:pt x="127" y="219"/>
                    </a:lnTo>
                    <a:lnTo>
                      <a:pt x="142" y="167"/>
                    </a:lnTo>
                    <a:lnTo>
                      <a:pt x="147" y="144"/>
                    </a:lnTo>
                    <a:lnTo>
                      <a:pt x="152" y="125"/>
                    </a:lnTo>
                    <a:lnTo>
                      <a:pt x="156" y="109"/>
                    </a:lnTo>
                    <a:lnTo>
                      <a:pt x="157" y="97"/>
                    </a:lnTo>
                    <a:lnTo>
                      <a:pt x="181" y="97"/>
                    </a:lnTo>
                    <a:lnTo>
                      <a:pt x="205" y="98"/>
                    </a:lnTo>
                    <a:lnTo>
                      <a:pt x="215" y="99"/>
                    </a:lnTo>
                    <a:lnTo>
                      <a:pt x="227" y="101"/>
                    </a:lnTo>
                    <a:lnTo>
                      <a:pt x="236" y="103"/>
                    </a:lnTo>
                    <a:lnTo>
                      <a:pt x="245" y="106"/>
                    </a:lnTo>
                    <a:lnTo>
                      <a:pt x="255" y="111"/>
                    </a:lnTo>
                    <a:lnTo>
                      <a:pt x="262" y="117"/>
                    </a:lnTo>
                    <a:lnTo>
                      <a:pt x="268" y="124"/>
                    </a:lnTo>
                    <a:lnTo>
                      <a:pt x="274" y="132"/>
                    </a:lnTo>
                    <a:lnTo>
                      <a:pt x="279" y="142"/>
                    </a:lnTo>
                    <a:lnTo>
                      <a:pt x="282" y="155"/>
                    </a:lnTo>
                    <a:lnTo>
                      <a:pt x="285" y="169"/>
                    </a:lnTo>
                    <a:lnTo>
                      <a:pt x="285" y="186"/>
                    </a:lnTo>
                    <a:lnTo>
                      <a:pt x="292" y="193"/>
                    </a:lnTo>
                    <a:lnTo>
                      <a:pt x="305" y="193"/>
                    </a:lnTo>
                    <a:lnTo>
                      <a:pt x="322" y="195"/>
                    </a:lnTo>
                    <a:lnTo>
                      <a:pt x="339" y="197"/>
                    </a:lnTo>
                    <a:lnTo>
                      <a:pt x="356" y="200"/>
                    </a:lnTo>
                    <a:lnTo>
                      <a:pt x="373" y="203"/>
                    </a:lnTo>
                    <a:lnTo>
                      <a:pt x="391" y="207"/>
                    </a:lnTo>
                    <a:lnTo>
                      <a:pt x="407" y="210"/>
                    </a:lnTo>
                    <a:lnTo>
                      <a:pt x="421" y="212"/>
                    </a:lnTo>
                    <a:lnTo>
                      <a:pt x="420" y="226"/>
                    </a:lnTo>
                    <a:lnTo>
                      <a:pt x="417" y="239"/>
                    </a:lnTo>
                    <a:lnTo>
                      <a:pt x="414" y="253"/>
                    </a:lnTo>
                    <a:lnTo>
                      <a:pt x="410" y="266"/>
                    </a:lnTo>
                    <a:lnTo>
                      <a:pt x="407" y="280"/>
                    </a:lnTo>
                    <a:lnTo>
                      <a:pt x="403" y="294"/>
                    </a:lnTo>
                    <a:lnTo>
                      <a:pt x="401" y="308"/>
                    </a:lnTo>
                    <a:lnTo>
                      <a:pt x="400" y="321"/>
                    </a:lnTo>
                    <a:lnTo>
                      <a:pt x="413" y="321"/>
                    </a:lnTo>
                    <a:lnTo>
                      <a:pt x="423" y="318"/>
                    </a:lnTo>
                    <a:lnTo>
                      <a:pt x="433" y="316"/>
                    </a:lnTo>
                    <a:lnTo>
                      <a:pt x="444" y="313"/>
                    </a:lnTo>
                    <a:lnTo>
                      <a:pt x="453" y="308"/>
                    </a:lnTo>
                    <a:lnTo>
                      <a:pt x="462" y="303"/>
                    </a:lnTo>
                    <a:lnTo>
                      <a:pt x="471" y="299"/>
                    </a:lnTo>
                    <a:lnTo>
                      <a:pt x="482" y="294"/>
                    </a:lnTo>
                    <a:lnTo>
                      <a:pt x="481" y="304"/>
                    </a:lnTo>
                    <a:lnTo>
                      <a:pt x="478" y="316"/>
                    </a:lnTo>
                    <a:lnTo>
                      <a:pt x="475" y="329"/>
                    </a:lnTo>
                    <a:lnTo>
                      <a:pt x="471" y="341"/>
                    </a:lnTo>
                    <a:lnTo>
                      <a:pt x="468" y="354"/>
                    </a:lnTo>
                    <a:lnTo>
                      <a:pt x="464" y="367"/>
                    </a:lnTo>
                    <a:lnTo>
                      <a:pt x="462" y="378"/>
                    </a:lnTo>
                    <a:lnTo>
                      <a:pt x="461" y="389"/>
                    </a:lnTo>
                    <a:lnTo>
                      <a:pt x="482" y="389"/>
                    </a:lnTo>
                    <a:lnTo>
                      <a:pt x="468" y="395"/>
                    </a:lnTo>
                    <a:lnTo>
                      <a:pt x="463" y="406"/>
                    </a:lnTo>
                    <a:lnTo>
                      <a:pt x="456" y="419"/>
                    </a:lnTo>
                    <a:lnTo>
                      <a:pt x="446" y="431"/>
                    </a:lnTo>
                    <a:lnTo>
                      <a:pt x="433" y="445"/>
                    </a:lnTo>
                    <a:lnTo>
                      <a:pt x="403" y="474"/>
                    </a:lnTo>
                    <a:lnTo>
                      <a:pt x="371" y="505"/>
                    </a:lnTo>
                    <a:lnTo>
                      <a:pt x="355" y="520"/>
                    </a:lnTo>
                    <a:lnTo>
                      <a:pt x="339" y="536"/>
                    </a:lnTo>
                    <a:lnTo>
                      <a:pt x="325" y="551"/>
                    </a:lnTo>
                    <a:lnTo>
                      <a:pt x="311" y="566"/>
                    </a:lnTo>
                    <a:lnTo>
                      <a:pt x="301" y="580"/>
                    </a:lnTo>
                    <a:lnTo>
                      <a:pt x="293" y="594"/>
                    </a:lnTo>
                    <a:lnTo>
                      <a:pt x="289" y="601"/>
                    </a:lnTo>
                    <a:lnTo>
                      <a:pt x="287" y="607"/>
                    </a:lnTo>
                    <a:lnTo>
                      <a:pt x="286" y="613"/>
                    </a:lnTo>
                    <a:lnTo>
                      <a:pt x="285" y="619"/>
                    </a:lnTo>
                    <a:lnTo>
                      <a:pt x="281" y="620"/>
                    </a:lnTo>
                    <a:lnTo>
                      <a:pt x="275" y="626"/>
                    </a:lnTo>
                    <a:lnTo>
                      <a:pt x="268" y="633"/>
                    </a:lnTo>
                    <a:lnTo>
                      <a:pt x="262" y="641"/>
                    </a:lnTo>
                    <a:lnTo>
                      <a:pt x="256" y="650"/>
                    </a:lnTo>
                    <a:lnTo>
                      <a:pt x="250" y="659"/>
                    </a:lnTo>
                    <a:lnTo>
                      <a:pt x="245" y="667"/>
                    </a:lnTo>
                    <a:lnTo>
                      <a:pt x="244" y="673"/>
                    </a:lnTo>
                    <a:lnTo>
                      <a:pt x="263" y="672"/>
                    </a:lnTo>
                    <a:lnTo>
                      <a:pt x="283" y="671"/>
                    </a:lnTo>
                    <a:lnTo>
                      <a:pt x="307" y="669"/>
                    </a:lnTo>
                    <a:lnTo>
                      <a:pt x="328" y="665"/>
                    </a:lnTo>
                    <a:lnTo>
                      <a:pt x="351" y="662"/>
                    </a:lnTo>
                    <a:lnTo>
                      <a:pt x="373" y="659"/>
                    </a:lnTo>
                    <a:lnTo>
                      <a:pt x="394" y="656"/>
                    </a:lnTo>
                    <a:lnTo>
                      <a:pt x="414" y="652"/>
                    </a:lnTo>
                    <a:lnTo>
                      <a:pt x="423" y="639"/>
                    </a:lnTo>
                    <a:lnTo>
                      <a:pt x="434" y="624"/>
                    </a:lnTo>
                    <a:lnTo>
                      <a:pt x="446" y="609"/>
                    </a:lnTo>
                    <a:lnTo>
                      <a:pt x="460" y="594"/>
                    </a:lnTo>
                    <a:lnTo>
                      <a:pt x="488" y="563"/>
                    </a:lnTo>
                    <a:lnTo>
                      <a:pt x="516" y="530"/>
                    </a:lnTo>
                    <a:lnTo>
                      <a:pt x="544" y="498"/>
                    </a:lnTo>
                    <a:lnTo>
                      <a:pt x="568" y="465"/>
                    </a:lnTo>
                    <a:lnTo>
                      <a:pt x="580" y="450"/>
                    </a:lnTo>
                    <a:lnTo>
                      <a:pt x="589" y="433"/>
                    </a:lnTo>
                    <a:lnTo>
                      <a:pt x="597" y="417"/>
                    </a:lnTo>
                    <a:lnTo>
                      <a:pt x="603" y="402"/>
                    </a:lnTo>
                    <a:lnTo>
                      <a:pt x="600" y="402"/>
                    </a:lnTo>
                    <a:lnTo>
                      <a:pt x="598" y="402"/>
                    </a:lnTo>
                    <a:lnTo>
                      <a:pt x="596" y="402"/>
                    </a:lnTo>
                    <a:lnTo>
                      <a:pt x="594" y="404"/>
                    </a:lnTo>
                    <a:lnTo>
                      <a:pt x="592" y="404"/>
                    </a:lnTo>
                    <a:lnTo>
                      <a:pt x="591" y="405"/>
                    </a:lnTo>
                    <a:lnTo>
                      <a:pt x="590" y="407"/>
                    </a:lnTo>
                    <a:lnTo>
                      <a:pt x="590" y="409"/>
                    </a:lnTo>
                    <a:lnTo>
                      <a:pt x="591" y="402"/>
                    </a:lnTo>
                    <a:lnTo>
                      <a:pt x="594" y="394"/>
                    </a:lnTo>
                    <a:lnTo>
                      <a:pt x="595" y="385"/>
                    </a:lnTo>
                    <a:lnTo>
                      <a:pt x="595" y="376"/>
                    </a:lnTo>
                    <a:lnTo>
                      <a:pt x="595" y="356"/>
                    </a:lnTo>
                    <a:lnTo>
                      <a:pt x="594" y="334"/>
                    </a:lnTo>
                    <a:lnTo>
                      <a:pt x="594" y="314"/>
                    </a:lnTo>
                    <a:lnTo>
                      <a:pt x="595" y="293"/>
                    </a:lnTo>
                    <a:lnTo>
                      <a:pt x="596" y="284"/>
                    </a:lnTo>
                    <a:lnTo>
                      <a:pt x="597" y="275"/>
                    </a:lnTo>
                    <a:lnTo>
                      <a:pt x="599" y="266"/>
                    </a:lnTo>
                    <a:lnTo>
                      <a:pt x="603" y="260"/>
                    </a:lnTo>
                    <a:lnTo>
                      <a:pt x="610" y="260"/>
                    </a:lnTo>
                    <a:lnTo>
                      <a:pt x="610" y="247"/>
                    </a:lnTo>
                    <a:lnTo>
                      <a:pt x="597" y="247"/>
                    </a:lnTo>
                    <a:lnTo>
                      <a:pt x="583" y="248"/>
                    </a:lnTo>
                    <a:lnTo>
                      <a:pt x="569" y="248"/>
                    </a:lnTo>
                    <a:lnTo>
                      <a:pt x="554" y="249"/>
                    </a:lnTo>
                    <a:lnTo>
                      <a:pt x="541" y="249"/>
                    </a:lnTo>
                    <a:lnTo>
                      <a:pt x="526" y="249"/>
                    </a:lnTo>
                    <a:lnTo>
                      <a:pt x="511" y="248"/>
                    </a:lnTo>
                    <a:lnTo>
                      <a:pt x="494" y="247"/>
                    </a:lnTo>
                    <a:lnTo>
                      <a:pt x="489" y="235"/>
                    </a:lnTo>
                    <a:lnTo>
                      <a:pt x="483" y="223"/>
                    </a:lnTo>
                    <a:lnTo>
                      <a:pt x="476" y="210"/>
                    </a:lnTo>
                    <a:lnTo>
                      <a:pt x="469" y="196"/>
                    </a:lnTo>
                    <a:lnTo>
                      <a:pt x="462" y="182"/>
                    </a:lnTo>
                    <a:lnTo>
                      <a:pt x="455" y="169"/>
                    </a:lnTo>
                    <a:lnTo>
                      <a:pt x="451" y="156"/>
                    </a:lnTo>
                    <a:lnTo>
                      <a:pt x="447" y="145"/>
                    </a:lnTo>
                    <a:lnTo>
                      <a:pt x="438" y="144"/>
                    </a:lnTo>
                    <a:lnTo>
                      <a:pt x="428" y="143"/>
                    </a:lnTo>
                    <a:lnTo>
                      <a:pt x="418" y="141"/>
                    </a:lnTo>
                    <a:lnTo>
                      <a:pt x="408" y="137"/>
                    </a:lnTo>
                    <a:lnTo>
                      <a:pt x="388" y="128"/>
                    </a:lnTo>
                    <a:lnTo>
                      <a:pt x="368" y="117"/>
                    </a:lnTo>
                    <a:lnTo>
                      <a:pt x="347" y="103"/>
                    </a:lnTo>
                    <a:lnTo>
                      <a:pt x="327" y="88"/>
                    </a:lnTo>
                    <a:lnTo>
                      <a:pt x="307" y="73"/>
                    </a:lnTo>
                    <a:lnTo>
                      <a:pt x="287" y="57"/>
                    </a:lnTo>
                    <a:lnTo>
                      <a:pt x="268" y="42"/>
                    </a:lnTo>
                    <a:lnTo>
                      <a:pt x="250" y="29"/>
                    </a:lnTo>
                    <a:lnTo>
                      <a:pt x="233" y="16"/>
                    </a:lnTo>
                    <a:lnTo>
                      <a:pt x="215" y="8"/>
                    </a:lnTo>
                    <a:lnTo>
                      <a:pt x="209" y="5"/>
                    </a:lnTo>
                    <a:lnTo>
                      <a:pt x="200" y="1"/>
                    </a:lnTo>
                    <a:lnTo>
                      <a:pt x="194" y="0"/>
                    </a:lnTo>
                    <a:lnTo>
                      <a:pt x="187" y="0"/>
                    </a:lnTo>
                    <a:lnTo>
                      <a:pt x="180" y="0"/>
                    </a:lnTo>
                    <a:lnTo>
                      <a:pt x="174" y="3"/>
                    </a:lnTo>
                    <a:lnTo>
                      <a:pt x="168" y="5"/>
                    </a:lnTo>
                    <a:lnTo>
                      <a:pt x="162" y="10"/>
                    </a:lnTo>
                    <a:lnTo>
                      <a:pt x="152" y="10"/>
                    </a:lnTo>
                    <a:lnTo>
                      <a:pt x="141" y="7"/>
                    </a:lnTo>
                    <a:lnTo>
                      <a:pt x="128" y="6"/>
                    </a:lnTo>
                    <a:lnTo>
                      <a:pt x="114" y="5"/>
                    </a:lnTo>
                    <a:lnTo>
                      <a:pt x="99" y="4"/>
                    </a:lnTo>
                    <a:lnTo>
                      <a:pt x="85" y="4"/>
                    </a:lnTo>
                    <a:lnTo>
                      <a:pt x="70" y="6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" name="Freeform 93"/>
              <p:cNvSpPr>
                <a:spLocks/>
              </p:cNvSpPr>
              <p:nvPr/>
            </p:nvSpPr>
            <p:spPr bwMode="auto">
              <a:xfrm>
                <a:off x="1429" y="2453"/>
                <a:ext cx="305" cy="336"/>
              </a:xfrm>
              <a:custGeom>
                <a:avLst/>
                <a:gdLst>
                  <a:gd name="T0" fmla="*/ 1 w 610"/>
                  <a:gd name="T1" fmla="*/ 0 h 673"/>
                  <a:gd name="T2" fmla="*/ 1 w 610"/>
                  <a:gd name="T3" fmla="*/ 0 h 673"/>
                  <a:gd name="T4" fmla="*/ 1 w 610"/>
                  <a:gd name="T5" fmla="*/ 0 h 673"/>
                  <a:gd name="T6" fmla="*/ 1 w 610"/>
                  <a:gd name="T7" fmla="*/ 0 h 673"/>
                  <a:gd name="T8" fmla="*/ 1 w 610"/>
                  <a:gd name="T9" fmla="*/ 0 h 673"/>
                  <a:gd name="T10" fmla="*/ 1 w 610"/>
                  <a:gd name="T11" fmla="*/ 0 h 673"/>
                  <a:gd name="T12" fmla="*/ 1 w 610"/>
                  <a:gd name="T13" fmla="*/ 0 h 673"/>
                  <a:gd name="T14" fmla="*/ 1 w 610"/>
                  <a:gd name="T15" fmla="*/ 0 h 673"/>
                  <a:gd name="T16" fmla="*/ 1 w 610"/>
                  <a:gd name="T17" fmla="*/ 0 h 673"/>
                  <a:gd name="T18" fmla="*/ 1 w 610"/>
                  <a:gd name="T19" fmla="*/ 0 h 673"/>
                  <a:gd name="T20" fmla="*/ 1 w 610"/>
                  <a:gd name="T21" fmla="*/ 0 h 673"/>
                  <a:gd name="T22" fmla="*/ 1 w 610"/>
                  <a:gd name="T23" fmla="*/ 0 h 673"/>
                  <a:gd name="T24" fmla="*/ 1 w 610"/>
                  <a:gd name="T25" fmla="*/ 0 h 673"/>
                  <a:gd name="T26" fmla="*/ 1 w 610"/>
                  <a:gd name="T27" fmla="*/ 0 h 673"/>
                  <a:gd name="T28" fmla="*/ 1 w 610"/>
                  <a:gd name="T29" fmla="*/ 0 h 673"/>
                  <a:gd name="T30" fmla="*/ 1 w 610"/>
                  <a:gd name="T31" fmla="*/ 0 h 673"/>
                  <a:gd name="T32" fmla="*/ 1 w 610"/>
                  <a:gd name="T33" fmla="*/ 0 h 673"/>
                  <a:gd name="T34" fmla="*/ 1 w 610"/>
                  <a:gd name="T35" fmla="*/ 0 h 673"/>
                  <a:gd name="T36" fmla="*/ 1 w 610"/>
                  <a:gd name="T37" fmla="*/ 0 h 673"/>
                  <a:gd name="T38" fmla="*/ 1 w 610"/>
                  <a:gd name="T39" fmla="*/ 0 h 673"/>
                  <a:gd name="T40" fmla="*/ 1 w 610"/>
                  <a:gd name="T41" fmla="*/ 0 h 673"/>
                  <a:gd name="T42" fmla="*/ 1 w 610"/>
                  <a:gd name="T43" fmla="*/ 0 h 673"/>
                  <a:gd name="T44" fmla="*/ 1 w 610"/>
                  <a:gd name="T45" fmla="*/ 0 h 673"/>
                  <a:gd name="T46" fmla="*/ 1 w 610"/>
                  <a:gd name="T47" fmla="*/ 0 h 673"/>
                  <a:gd name="T48" fmla="*/ 1 w 610"/>
                  <a:gd name="T49" fmla="*/ 0 h 673"/>
                  <a:gd name="T50" fmla="*/ 1 w 610"/>
                  <a:gd name="T51" fmla="*/ 0 h 673"/>
                  <a:gd name="T52" fmla="*/ 1 w 610"/>
                  <a:gd name="T53" fmla="*/ 0 h 673"/>
                  <a:gd name="T54" fmla="*/ 1 w 610"/>
                  <a:gd name="T55" fmla="*/ 0 h 673"/>
                  <a:gd name="T56" fmla="*/ 1 w 610"/>
                  <a:gd name="T57" fmla="*/ 0 h 673"/>
                  <a:gd name="T58" fmla="*/ 1 w 610"/>
                  <a:gd name="T59" fmla="*/ 0 h 673"/>
                  <a:gd name="T60" fmla="*/ 1 w 610"/>
                  <a:gd name="T61" fmla="*/ 0 h 673"/>
                  <a:gd name="T62" fmla="*/ 1 w 610"/>
                  <a:gd name="T63" fmla="*/ 0 h 673"/>
                  <a:gd name="T64" fmla="*/ 1 w 610"/>
                  <a:gd name="T65" fmla="*/ 0 h 673"/>
                  <a:gd name="T66" fmla="*/ 1 w 610"/>
                  <a:gd name="T67" fmla="*/ 0 h 673"/>
                  <a:gd name="T68" fmla="*/ 1 w 610"/>
                  <a:gd name="T69" fmla="*/ 0 h 673"/>
                  <a:gd name="T70" fmla="*/ 1 w 610"/>
                  <a:gd name="T71" fmla="*/ 0 h 673"/>
                  <a:gd name="T72" fmla="*/ 1 w 610"/>
                  <a:gd name="T73" fmla="*/ 0 h 673"/>
                  <a:gd name="T74" fmla="*/ 1 w 610"/>
                  <a:gd name="T75" fmla="*/ 0 h 673"/>
                  <a:gd name="T76" fmla="*/ 1 w 610"/>
                  <a:gd name="T77" fmla="*/ 0 h 673"/>
                  <a:gd name="T78" fmla="*/ 1 w 610"/>
                  <a:gd name="T79" fmla="*/ 0 h 673"/>
                  <a:gd name="T80" fmla="*/ 1 w 610"/>
                  <a:gd name="T81" fmla="*/ 0 h 673"/>
                  <a:gd name="T82" fmla="*/ 1 w 610"/>
                  <a:gd name="T83" fmla="*/ 0 h 673"/>
                  <a:gd name="T84" fmla="*/ 1 w 610"/>
                  <a:gd name="T85" fmla="*/ 0 h 673"/>
                  <a:gd name="T86" fmla="*/ 1 w 610"/>
                  <a:gd name="T87" fmla="*/ 0 h 673"/>
                  <a:gd name="T88" fmla="*/ 1 w 610"/>
                  <a:gd name="T89" fmla="*/ 0 h 673"/>
                  <a:gd name="T90" fmla="*/ 1 w 610"/>
                  <a:gd name="T91" fmla="*/ 0 h 673"/>
                  <a:gd name="T92" fmla="*/ 1 w 610"/>
                  <a:gd name="T93" fmla="*/ 0 h 673"/>
                  <a:gd name="T94" fmla="*/ 1 w 610"/>
                  <a:gd name="T95" fmla="*/ 0 h 673"/>
                  <a:gd name="T96" fmla="*/ 1 w 610"/>
                  <a:gd name="T97" fmla="*/ 0 h 673"/>
                  <a:gd name="T98" fmla="*/ 1 w 610"/>
                  <a:gd name="T99" fmla="*/ 0 h 673"/>
                  <a:gd name="T100" fmla="*/ 1 w 610"/>
                  <a:gd name="T101" fmla="*/ 0 h 673"/>
                  <a:gd name="T102" fmla="*/ 1 w 610"/>
                  <a:gd name="T103" fmla="*/ 0 h 673"/>
                  <a:gd name="T104" fmla="*/ 1 w 610"/>
                  <a:gd name="T105" fmla="*/ 0 h 673"/>
                  <a:gd name="T106" fmla="*/ 1 w 610"/>
                  <a:gd name="T107" fmla="*/ 0 h 673"/>
                  <a:gd name="T108" fmla="*/ 1 w 610"/>
                  <a:gd name="T109" fmla="*/ 0 h 673"/>
                  <a:gd name="T110" fmla="*/ 1 w 610"/>
                  <a:gd name="T111" fmla="*/ 0 h 673"/>
                  <a:gd name="T112" fmla="*/ 1 w 610"/>
                  <a:gd name="T113" fmla="*/ 0 h 673"/>
                  <a:gd name="T114" fmla="*/ 1 w 610"/>
                  <a:gd name="T115" fmla="*/ 0 h 673"/>
                  <a:gd name="T116" fmla="*/ 1 w 610"/>
                  <a:gd name="T117" fmla="*/ 0 h 673"/>
                  <a:gd name="T118" fmla="*/ 1 w 610"/>
                  <a:gd name="T119" fmla="*/ 0 h 673"/>
                  <a:gd name="T120" fmla="*/ 1 w 610"/>
                  <a:gd name="T121" fmla="*/ 0 h 673"/>
                  <a:gd name="T122" fmla="*/ 1 w 610"/>
                  <a:gd name="T123" fmla="*/ 0 h 673"/>
                  <a:gd name="T124" fmla="*/ 1 w 610"/>
                  <a:gd name="T125" fmla="*/ 0 h 6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0"/>
                  <a:gd name="T190" fmla="*/ 0 h 673"/>
                  <a:gd name="T191" fmla="*/ 610 w 610"/>
                  <a:gd name="T192" fmla="*/ 673 h 6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0" h="673">
                    <a:moveTo>
                      <a:pt x="54" y="10"/>
                    </a:moveTo>
                    <a:lnTo>
                      <a:pt x="51" y="10"/>
                    </a:lnTo>
                    <a:lnTo>
                      <a:pt x="46" y="11"/>
                    </a:lnTo>
                    <a:lnTo>
                      <a:pt x="41" y="12"/>
                    </a:lnTo>
                    <a:lnTo>
                      <a:pt x="36" y="14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2" y="21"/>
                    </a:lnTo>
                    <a:lnTo>
                      <a:pt x="21" y="23"/>
                    </a:lnTo>
                    <a:lnTo>
                      <a:pt x="0" y="23"/>
                    </a:lnTo>
                    <a:lnTo>
                      <a:pt x="1" y="73"/>
                    </a:lnTo>
                    <a:lnTo>
                      <a:pt x="4" y="124"/>
                    </a:lnTo>
                    <a:lnTo>
                      <a:pt x="9" y="177"/>
                    </a:lnTo>
                    <a:lnTo>
                      <a:pt x="14" y="231"/>
                    </a:lnTo>
                    <a:lnTo>
                      <a:pt x="18" y="286"/>
                    </a:lnTo>
                    <a:lnTo>
                      <a:pt x="23" y="341"/>
                    </a:lnTo>
                    <a:lnTo>
                      <a:pt x="26" y="395"/>
                    </a:lnTo>
                    <a:lnTo>
                      <a:pt x="28" y="450"/>
                    </a:lnTo>
                    <a:lnTo>
                      <a:pt x="36" y="439"/>
                    </a:lnTo>
                    <a:lnTo>
                      <a:pt x="45" y="424"/>
                    </a:lnTo>
                    <a:lnTo>
                      <a:pt x="54" y="406"/>
                    </a:lnTo>
                    <a:lnTo>
                      <a:pt x="64" y="384"/>
                    </a:lnTo>
                    <a:lnTo>
                      <a:pt x="86" y="333"/>
                    </a:lnTo>
                    <a:lnTo>
                      <a:pt x="107" y="276"/>
                    </a:lnTo>
                    <a:lnTo>
                      <a:pt x="127" y="219"/>
                    </a:lnTo>
                    <a:lnTo>
                      <a:pt x="142" y="167"/>
                    </a:lnTo>
                    <a:lnTo>
                      <a:pt x="147" y="144"/>
                    </a:lnTo>
                    <a:lnTo>
                      <a:pt x="152" y="125"/>
                    </a:lnTo>
                    <a:lnTo>
                      <a:pt x="156" y="109"/>
                    </a:lnTo>
                    <a:lnTo>
                      <a:pt x="157" y="97"/>
                    </a:lnTo>
                    <a:lnTo>
                      <a:pt x="181" y="97"/>
                    </a:lnTo>
                    <a:lnTo>
                      <a:pt x="205" y="98"/>
                    </a:lnTo>
                    <a:lnTo>
                      <a:pt x="215" y="99"/>
                    </a:lnTo>
                    <a:lnTo>
                      <a:pt x="227" y="101"/>
                    </a:lnTo>
                    <a:lnTo>
                      <a:pt x="236" y="103"/>
                    </a:lnTo>
                    <a:lnTo>
                      <a:pt x="245" y="106"/>
                    </a:lnTo>
                    <a:lnTo>
                      <a:pt x="255" y="111"/>
                    </a:lnTo>
                    <a:lnTo>
                      <a:pt x="262" y="117"/>
                    </a:lnTo>
                    <a:lnTo>
                      <a:pt x="268" y="124"/>
                    </a:lnTo>
                    <a:lnTo>
                      <a:pt x="274" y="132"/>
                    </a:lnTo>
                    <a:lnTo>
                      <a:pt x="279" y="142"/>
                    </a:lnTo>
                    <a:lnTo>
                      <a:pt x="282" y="155"/>
                    </a:lnTo>
                    <a:lnTo>
                      <a:pt x="285" y="169"/>
                    </a:lnTo>
                    <a:lnTo>
                      <a:pt x="285" y="186"/>
                    </a:lnTo>
                    <a:lnTo>
                      <a:pt x="292" y="193"/>
                    </a:lnTo>
                    <a:lnTo>
                      <a:pt x="305" y="193"/>
                    </a:lnTo>
                    <a:lnTo>
                      <a:pt x="322" y="195"/>
                    </a:lnTo>
                    <a:lnTo>
                      <a:pt x="339" y="197"/>
                    </a:lnTo>
                    <a:lnTo>
                      <a:pt x="356" y="200"/>
                    </a:lnTo>
                    <a:lnTo>
                      <a:pt x="373" y="203"/>
                    </a:lnTo>
                    <a:lnTo>
                      <a:pt x="391" y="207"/>
                    </a:lnTo>
                    <a:lnTo>
                      <a:pt x="407" y="210"/>
                    </a:lnTo>
                    <a:lnTo>
                      <a:pt x="421" y="212"/>
                    </a:lnTo>
                    <a:lnTo>
                      <a:pt x="420" y="226"/>
                    </a:lnTo>
                    <a:lnTo>
                      <a:pt x="417" y="239"/>
                    </a:lnTo>
                    <a:lnTo>
                      <a:pt x="414" y="253"/>
                    </a:lnTo>
                    <a:lnTo>
                      <a:pt x="410" y="266"/>
                    </a:lnTo>
                    <a:lnTo>
                      <a:pt x="407" y="280"/>
                    </a:lnTo>
                    <a:lnTo>
                      <a:pt x="403" y="294"/>
                    </a:lnTo>
                    <a:lnTo>
                      <a:pt x="401" y="308"/>
                    </a:lnTo>
                    <a:lnTo>
                      <a:pt x="400" y="321"/>
                    </a:lnTo>
                    <a:lnTo>
                      <a:pt x="413" y="321"/>
                    </a:lnTo>
                    <a:lnTo>
                      <a:pt x="423" y="318"/>
                    </a:lnTo>
                    <a:lnTo>
                      <a:pt x="433" y="316"/>
                    </a:lnTo>
                    <a:lnTo>
                      <a:pt x="444" y="313"/>
                    </a:lnTo>
                    <a:lnTo>
                      <a:pt x="453" y="308"/>
                    </a:lnTo>
                    <a:lnTo>
                      <a:pt x="462" y="303"/>
                    </a:lnTo>
                    <a:lnTo>
                      <a:pt x="471" y="299"/>
                    </a:lnTo>
                    <a:lnTo>
                      <a:pt x="482" y="294"/>
                    </a:lnTo>
                    <a:lnTo>
                      <a:pt x="481" y="304"/>
                    </a:lnTo>
                    <a:lnTo>
                      <a:pt x="478" y="316"/>
                    </a:lnTo>
                    <a:lnTo>
                      <a:pt x="475" y="329"/>
                    </a:lnTo>
                    <a:lnTo>
                      <a:pt x="471" y="341"/>
                    </a:lnTo>
                    <a:lnTo>
                      <a:pt x="468" y="354"/>
                    </a:lnTo>
                    <a:lnTo>
                      <a:pt x="464" y="367"/>
                    </a:lnTo>
                    <a:lnTo>
                      <a:pt x="462" y="378"/>
                    </a:lnTo>
                    <a:lnTo>
                      <a:pt x="461" y="389"/>
                    </a:lnTo>
                    <a:lnTo>
                      <a:pt x="482" y="389"/>
                    </a:lnTo>
                    <a:lnTo>
                      <a:pt x="468" y="395"/>
                    </a:lnTo>
                    <a:lnTo>
                      <a:pt x="463" y="406"/>
                    </a:lnTo>
                    <a:lnTo>
                      <a:pt x="456" y="419"/>
                    </a:lnTo>
                    <a:lnTo>
                      <a:pt x="446" y="431"/>
                    </a:lnTo>
                    <a:lnTo>
                      <a:pt x="433" y="445"/>
                    </a:lnTo>
                    <a:lnTo>
                      <a:pt x="403" y="474"/>
                    </a:lnTo>
                    <a:lnTo>
                      <a:pt x="371" y="505"/>
                    </a:lnTo>
                    <a:lnTo>
                      <a:pt x="355" y="520"/>
                    </a:lnTo>
                    <a:lnTo>
                      <a:pt x="339" y="536"/>
                    </a:lnTo>
                    <a:lnTo>
                      <a:pt x="325" y="551"/>
                    </a:lnTo>
                    <a:lnTo>
                      <a:pt x="311" y="566"/>
                    </a:lnTo>
                    <a:lnTo>
                      <a:pt x="301" y="580"/>
                    </a:lnTo>
                    <a:lnTo>
                      <a:pt x="293" y="594"/>
                    </a:lnTo>
                    <a:lnTo>
                      <a:pt x="289" y="601"/>
                    </a:lnTo>
                    <a:lnTo>
                      <a:pt x="287" y="607"/>
                    </a:lnTo>
                    <a:lnTo>
                      <a:pt x="286" y="613"/>
                    </a:lnTo>
                    <a:lnTo>
                      <a:pt x="285" y="619"/>
                    </a:lnTo>
                    <a:lnTo>
                      <a:pt x="281" y="620"/>
                    </a:lnTo>
                    <a:lnTo>
                      <a:pt x="275" y="626"/>
                    </a:lnTo>
                    <a:lnTo>
                      <a:pt x="268" y="633"/>
                    </a:lnTo>
                    <a:lnTo>
                      <a:pt x="262" y="641"/>
                    </a:lnTo>
                    <a:lnTo>
                      <a:pt x="256" y="650"/>
                    </a:lnTo>
                    <a:lnTo>
                      <a:pt x="250" y="659"/>
                    </a:lnTo>
                    <a:lnTo>
                      <a:pt x="245" y="667"/>
                    </a:lnTo>
                    <a:lnTo>
                      <a:pt x="244" y="673"/>
                    </a:lnTo>
                    <a:lnTo>
                      <a:pt x="263" y="672"/>
                    </a:lnTo>
                    <a:lnTo>
                      <a:pt x="283" y="671"/>
                    </a:lnTo>
                    <a:lnTo>
                      <a:pt x="307" y="669"/>
                    </a:lnTo>
                    <a:lnTo>
                      <a:pt x="328" y="665"/>
                    </a:lnTo>
                    <a:lnTo>
                      <a:pt x="351" y="662"/>
                    </a:lnTo>
                    <a:lnTo>
                      <a:pt x="373" y="659"/>
                    </a:lnTo>
                    <a:lnTo>
                      <a:pt x="394" y="656"/>
                    </a:lnTo>
                    <a:lnTo>
                      <a:pt x="414" y="652"/>
                    </a:lnTo>
                    <a:lnTo>
                      <a:pt x="423" y="639"/>
                    </a:lnTo>
                    <a:lnTo>
                      <a:pt x="434" y="624"/>
                    </a:lnTo>
                    <a:lnTo>
                      <a:pt x="446" y="609"/>
                    </a:lnTo>
                    <a:lnTo>
                      <a:pt x="460" y="594"/>
                    </a:lnTo>
                    <a:lnTo>
                      <a:pt x="488" y="563"/>
                    </a:lnTo>
                    <a:lnTo>
                      <a:pt x="516" y="530"/>
                    </a:lnTo>
                    <a:lnTo>
                      <a:pt x="544" y="498"/>
                    </a:lnTo>
                    <a:lnTo>
                      <a:pt x="568" y="465"/>
                    </a:lnTo>
                    <a:lnTo>
                      <a:pt x="580" y="450"/>
                    </a:lnTo>
                    <a:lnTo>
                      <a:pt x="589" y="433"/>
                    </a:lnTo>
                    <a:lnTo>
                      <a:pt x="597" y="417"/>
                    </a:lnTo>
                    <a:lnTo>
                      <a:pt x="603" y="402"/>
                    </a:lnTo>
                    <a:lnTo>
                      <a:pt x="600" y="402"/>
                    </a:lnTo>
                    <a:lnTo>
                      <a:pt x="598" y="402"/>
                    </a:lnTo>
                    <a:lnTo>
                      <a:pt x="596" y="402"/>
                    </a:lnTo>
                    <a:lnTo>
                      <a:pt x="594" y="404"/>
                    </a:lnTo>
                    <a:lnTo>
                      <a:pt x="592" y="404"/>
                    </a:lnTo>
                    <a:lnTo>
                      <a:pt x="591" y="405"/>
                    </a:lnTo>
                    <a:lnTo>
                      <a:pt x="590" y="407"/>
                    </a:lnTo>
                    <a:lnTo>
                      <a:pt x="590" y="409"/>
                    </a:lnTo>
                    <a:lnTo>
                      <a:pt x="591" y="402"/>
                    </a:lnTo>
                    <a:lnTo>
                      <a:pt x="594" y="394"/>
                    </a:lnTo>
                    <a:lnTo>
                      <a:pt x="595" y="385"/>
                    </a:lnTo>
                    <a:lnTo>
                      <a:pt x="595" y="376"/>
                    </a:lnTo>
                    <a:lnTo>
                      <a:pt x="595" y="356"/>
                    </a:lnTo>
                    <a:lnTo>
                      <a:pt x="594" y="334"/>
                    </a:lnTo>
                    <a:lnTo>
                      <a:pt x="594" y="314"/>
                    </a:lnTo>
                    <a:lnTo>
                      <a:pt x="595" y="293"/>
                    </a:lnTo>
                    <a:lnTo>
                      <a:pt x="596" y="284"/>
                    </a:lnTo>
                    <a:lnTo>
                      <a:pt x="597" y="275"/>
                    </a:lnTo>
                    <a:lnTo>
                      <a:pt x="599" y="266"/>
                    </a:lnTo>
                    <a:lnTo>
                      <a:pt x="603" y="260"/>
                    </a:lnTo>
                    <a:lnTo>
                      <a:pt x="610" y="260"/>
                    </a:lnTo>
                    <a:lnTo>
                      <a:pt x="610" y="247"/>
                    </a:lnTo>
                    <a:lnTo>
                      <a:pt x="597" y="247"/>
                    </a:lnTo>
                    <a:lnTo>
                      <a:pt x="583" y="248"/>
                    </a:lnTo>
                    <a:lnTo>
                      <a:pt x="569" y="248"/>
                    </a:lnTo>
                    <a:lnTo>
                      <a:pt x="554" y="249"/>
                    </a:lnTo>
                    <a:lnTo>
                      <a:pt x="541" y="249"/>
                    </a:lnTo>
                    <a:lnTo>
                      <a:pt x="526" y="249"/>
                    </a:lnTo>
                    <a:lnTo>
                      <a:pt x="511" y="248"/>
                    </a:lnTo>
                    <a:lnTo>
                      <a:pt x="494" y="247"/>
                    </a:lnTo>
                    <a:lnTo>
                      <a:pt x="489" y="235"/>
                    </a:lnTo>
                    <a:lnTo>
                      <a:pt x="483" y="223"/>
                    </a:lnTo>
                    <a:lnTo>
                      <a:pt x="476" y="210"/>
                    </a:lnTo>
                    <a:lnTo>
                      <a:pt x="469" y="196"/>
                    </a:lnTo>
                    <a:lnTo>
                      <a:pt x="462" y="182"/>
                    </a:lnTo>
                    <a:lnTo>
                      <a:pt x="455" y="169"/>
                    </a:lnTo>
                    <a:lnTo>
                      <a:pt x="451" y="156"/>
                    </a:lnTo>
                    <a:lnTo>
                      <a:pt x="447" y="145"/>
                    </a:lnTo>
                    <a:lnTo>
                      <a:pt x="438" y="144"/>
                    </a:lnTo>
                    <a:lnTo>
                      <a:pt x="428" y="143"/>
                    </a:lnTo>
                    <a:lnTo>
                      <a:pt x="418" y="141"/>
                    </a:lnTo>
                    <a:lnTo>
                      <a:pt x="408" y="137"/>
                    </a:lnTo>
                    <a:lnTo>
                      <a:pt x="388" y="128"/>
                    </a:lnTo>
                    <a:lnTo>
                      <a:pt x="368" y="117"/>
                    </a:lnTo>
                    <a:lnTo>
                      <a:pt x="347" y="103"/>
                    </a:lnTo>
                    <a:lnTo>
                      <a:pt x="327" y="88"/>
                    </a:lnTo>
                    <a:lnTo>
                      <a:pt x="307" y="73"/>
                    </a:lnTo>
                    <a:lnTo>
                      <a:pt x="287" y="57"/>
                    </a:lnTo>
                    <a:lnTo>
                      <a:pt x="268" y="42"/>
                    </a:lnTo>
                    <a:lnTo>
                      <a:pt x="250" y="29"/>
                    </a:lnTo>
                    <a:lnTo>
                      <a:pt x="233" y="16"/>
                    </a:lnTo>
                    <a:lnTo>
                      <a:pt x="215" y="8"/>
                    </a:lnTo>
                    <a:lnTo>
                      <a:pt x="209" y="5"/>
                    </a:lnTo>
                    <a:lnTo>
                      <a:pt x="200" y="1"/>
                    </a:lnTo>
                    <a:lnTo>
                      <a:pt x="194" y="0"/>
                    </a:lnTo>
                    <a:lnTo>
                      <a:pt x="187" y="0"/>
                    </a:lnTo>
                    <a:lnTo>
                      <a:pt x="180" y="0"/>
                    </a:lnTo>
                    <a:lnTo>
                      <a:pt x="174" y="3"/>
                    </a:lnTo>
                    <a:lnTo>
                      <a:pt x="168" y="5"/>
                    </a:lnTo>
                    <a:lnTo>
                      <a:pt x="162" y="10"/>
                    </a:lnTo>
                    <a:lnTo>
                      <a:pt x="152" y="10"/>
                    </a:lnTo>
                    <a:lnTo>
                      <a:pt x="141" y="7"/>
                    </a:lnTo>
                    <a:lnTo>
                      <a:pt x="128" y="6"/>
                    </a:lnTo>
                    <a:lnTo>
                      <a:pt x="114" y="5"/>
                    </a:lnTo>
                    <a:lnTo>
                      <a:pt x="99" y="4"/>
                    </a:lnTo>
                    <a:lnTo>
                      <a:pt x="85" y="4"/>
                    </a:lnTo>
                    <a:lnTo>
                      <a:pt x="70" y="6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" name="Freeform 94"/>
              <p:cNvSpPr>
                <a:spLocks/>
              </p:cNvSpPr>
              <p:nvPr/>
            </p:nvSpPr>
            <p:spPr bwMode="auto">
              <a:xfrm>
                <a:off x="1473" y="2453"/>
                <a:ext cx="65" cy="7"/>
              </a:xfrm>
              <a:custGeom>
                <a:avLst/>
                <a:gdLst>
                  <a:gd name="T0" fmla="*/ 1 w 130"/>
                  <a:gd name="T1" fmla="*/ 1 h 14"/>
                  <a:gd name="T2" fmla="*/ 1 w 130"/>
                  <a:gd name="T3" fmla="*/ 1 h 14"/>
                  <a:gd name="T4" fmla="*/ 1 w 130"/>
                  <a:gd name="T5" fmla="*/ 1 h 14"/>
                  <a:gd name="T6" fmla="*/ 1 w 130"/>
                  <a:gd name="T7" fmla="*/ 1 h 14"/>
                  <a:gd name="T8" fmla="*/ 1 w 130"/>
                  <a:gd name="T9" fmla="*/ 1 h 14"/>
                  <a:gd name="T10" fmla="*/ 1 w 130"/>
                  <a:gd name="T11" fmla="*/ 1 h 14"/>
                  <a:gd name="T12" fmla="*/ 1 w 130"/>
                  <a:gd name="T13" fmla="*/ 1 h 14"/>
                  <a:gd name="T14" fmla="*/ 1 w 130"/>
                  <a:gd name="T15" fmla="*/ 1 h 14"/>
                  <a:gd name="T16" fmla="*/ 0 w 130"/>
                  <a:gd name="T17" fmla="*/ 1 h 14"/>
                  <a:gd name="T18" fmla="*/ 1 w 130"/>
                  <a:gd name="T19" fmla="*/ 1 h 14"/>
                  <a:gd name="T20" fmla="*/ 1 w 130"/>
                  <a:gd name="T21" fmla="*/ 1 h 14"/>
                  <a:gd name="T22" fmla="*/ 1 w 130"/>
                  <a:gd name="T23" fmla="*/ 1 h 14"/>
                  <a:gd name="T24" fmla="*/ 1 w 130"/>
                  <a:gd name="T25" fmla="*/ 1 h 14"/>
                  <a:gd name="T26" fmla="*/ 1 w 130"/>
                  <a:gd name="T27" fmla="*/ 1 h 14"/>
                  <a:gd name="T28" fmla="*/ 1 w 130"/>
                  <a:gd name="T29" fmla="*/ 1 h 14"/>
                  <a:gd name="T30" fmla="*/ 1 w 130"/>
                  <a:gd name="T31" fmla="*/ 1 h 14"/>
                  <a:gd name="T32" fmla="*/ 1 w 130"/>
                  <a:gd name="T33" fmla="*/ 1 h 14"/>
                  <a:gd name="T34" fmla="*/ 1 w 130"/>
                  <a:gd name="T35" fmla="*/ 1 h 14"/>
                  <a:gd name="T36" fmla="*/ 1 w 130"/>
                  <a:gd name="T37" fmla="*/ 1 h 14"/>
                  <a:gd name="T38" fmla="*/ 1 w 130"/>
                  <a:gd name="T39" fmla="*/ 0 h 14"/>
                  <a:gd name="T40" fmla="*/ 1 w 130"/>
                  <a:gd name="T41" fmla="*/ 0 h 14"/>
                  <a:gd name="T42" fmla="*/ 1 w 130"/>
                  <a:gd name="T43" fmla="*/ 0 h 14"/>
                  <a:gd name="T44" fmla="*/ 1 w 130"/>
                  <a:gd name="T45" fmla="*/ 1 h 14"/>
                  <a:gd name="T46" fmla="*/ 1 w 130"/>
                  <a:gd name="T47" fmla="*/ 1 h 14"/>
                  <a:gd name="T48" fmla="*/ 1 w 130"/>
                  <a:gd name="T49" fmla="*/ 1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0"/>
                  <a:gd name="T76" fmla="*/ 0 h 14"/>
                  <a:gd name="T77" fmla="*/ 130 w 130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0" h="14">
                    <a:moveTo>
                      <a:pt x="130" y="8"/>
                    </a:moveTo>
                    <a:lnTo>
                      <a:pt x="113" y="12"/>
                    </a:lnTo>
                    <a:lnTo>
                      <a:pt x="97" y="13"/>
                    </a:lnTo>
                    <a:lnTo>
                      <a:pt x="81" y="14"/>
                    </a:lnTo>
                    <a:lnTo>
                      <a:pt x="64" y="14"/>
                    </a:lnTo>
                    <a:lnTo>
                      <a:pt x="48" y="13"/>
                    </a:lnTo>
                    <a:lnTo>
                      <a:pt x="32" y="11"/>
                    </a:lnTo>
                    <a:lnTo>
                      <a:pt x="15" y="8"/>
                    </a:lnTo>
                    <a:lnTo>
                      <a:pt x="0" y="4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5"/>
                    </a:lnTo>
                    <a:lnTo>
                      <a:pt x="42" y="6"/>
                    </a:lnTo>
                    <a:lnTo>
                      <a:pt x="51" y="7"/>
                    </a:lnTo>
                    <a:lnTo>
                      <a:pt x="59" y="8"/>
                    </a:lnTo>
                    <a:lnTo>
                      <a:pt x="69" y="10"/>
                    </a:lnTo>
                    <a:lnTo>
                      <a:pt x="75" y="10"/>
                    </a:lnTo>
                    <a:lnTo>
                      <a:pt x="81" y="5"/>
                    </a:lnTo>
                    <a:lnTo>
                      <a:pt x="87" y="3"/>
                    </a:lnTo>
                    <a:lnTo>
                      <a:pt x="94" y="0"/>
                    </a:lnTo>
                    <a:lnTo>
                      <a:pt x="100" y="0"/>
                    </a:lnTo>
                    <a:lnTo>
                      <a:pt x="107" y="0"/>
                    </a:lnTo>
                    <a:lnTo>
                      <a:pt x="115" y="3"/>
                    </a:lnTo>
                    <a:lnTo>
                      <a:pt x="122" y="5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95"/>
              <p:cNvSpPr>
                <a:spLocks/>
              </p:cNvSpPr>
              <p:nvPr/>
            </p:nvSpPr>
            <p:spPr bwMode="auto">
              <a:xfrm>
                <a:off x="1535" y="2463"/>
                <a:ext cx="199" cy="219"/>
              </a:xfrm>
              <a:custGeom>
                <a:avLst/>
                <a:gdLst>
                  <a:gd name="T0" fmla="*/ 0 w 399"/>
                  <a:gd name="T1" fmla="*/ 1 h 438"/>
                  <a:gd name="T2" fmla="*/ 0 w 399"/>
                  <a:gd name="T3" fmla="*/ 1 h 438"/>
                  <a:gd name="T4" fmla="*/ 0 w 399"/>
                  <a:gd name="T5" fmla="*/ 1 h 438"/>
                  <a:gd name="T6" fmla="*/ 0 w 399"/>
                  <a:gd name="T7" fmla="*/ 1 h 438"/>
                  <a:gd name="T8" fmla="*/ 0 w 399"/>
                  <a:gd name="T9" fmla="*/ 1 h 438"/>
                  <a:gd name="T10" fmla="*/ 0 w 399"/>
                  <a:gd name="T11" fmla="*/ 1 h 438"/>
                  <a:gd name="T12" fmla="*/ 0 w 399"/>
                  <a:gd name="T13" fmla="*/ 1 h 438"/>
                  <a:gd name="T14" fmla="*/ 0 w 399"/>
                  <a:gd name="T15" fmla="*/ 1 h 438"/>
                  <a:gd name="T16" fmla="*/ 0 w 399"/>
                  <a:gd name="T17" fmla="*/ 1 h 438"/>
                  <a:gd name="T18" fmla="*/ 0 w 399"/>
                  <a:gd name="T19" fmla="*/ 1 h 438"/>
                  <a:gd name="T20" fmla="*/ 0 w 399"/>
                  <a:gd name="T21" fmla="*/ 1 h 438"/>
                  <a:gd name="T22" fmla="*/ 0 w 399"/>
                  <a:gd name="T23" fmla="*/ 1 h 438"/>
                  <a:gd name="T24" fmla="*/ 0 w 399"/>
                  <a:gd name="T25" fmla="*/ 1 h 438"/>
                  <a:gd name="T26" fmla="*/ 0 w 399"/>
                  <a:gd name="T27" fmla="*/ 1 h 438"/>
                  <a:gd name="T28" fmla="*/ 0 w 399"/>
                  <a:gd name="T29" fmla="*/ 1 h 438"/>
                  <a:gd name="T30" fmla="*/ 0 w 399"/>
                  <a:gd name="T31" fmla="*/ 1 h 438"/>
                  <a:gd name="T32" fmla="*/ 0 w 399"/>
                  <a:gd name="T33" fmla="*/ 1 h 438"/>
                  <a:gd name="T34" fmla="*/ 0 w 399"/>
                  <a:gd name="T35" fmla="*/ 1 h 438"/>
                  <a:gd name="T36" fmla="*/ 0 w 399"/>
                  <a:gd name="T37" fmla="*/ 1 h 438"/>
                  <a:gd name="T38" fmla="*/ 0 w 399"/>
                  <a:gd name="T39" fmla="*/ 1 h 438"/>
                  <a:gd name="T40" fmla="*/ 0 w 399"/>
                  <a:gd name="T41" fmla="*/ 1 h 438"/>
                  <a:gd name="T42" fmla="*/ 0 w 399"/>
                  <a:gd name="T43" fmla="*/ 1 h 438"/>
                  <a:gd name="T44" fmla="*/ 0 w 399"/>
                  <a:gd name="T45" fmla="*/ 1 h 438"/>
                  <a:gd name="T46" fmla="*/ 0 w 399"/>
                  <a:gd name="T47" fmla="*/ 1 h 438"/>
                  <a:gd name="T48" fmla="*/ 0 w 399"/>
                  <a:gd name="T49" fmla="*/ 1 h 438"/>
                  <a:gd name="T50" fmla="*/ 0 w 399"/>
                  <a:gd name="T51" fmla="*/ 1 h 438"/>
                  <a:gd name="T52" fmla="*/ 0 w 399"/>
                  <a:gd name="T53" fmla="*/ 1 h 438"/>
                  <a:gd name="T54" fmla="*/ 0 w 399"/>
                  <a:gd name="T55" fmla="*/ 1 h 438"/>
                  <a:gd name="T56" fmla="*/ 0 w 399"/>
                  <a:gd name="T57" fmla="*/ 1 h 438"/>
                  <a:gd name="T58" fmla="*/ 0 w 399"/>
                  <a:gd name="T59" fmla="*/ 0 h 438"/>
                  <a:gd name="T60" fmla="*/ 0 w 399"/>
                  <a:gd name="T61" fmla="*/ 1 h 438"/>
                  <a:gd name="T62" fmla="*/ 0 w 399"/>
                  <a:gd name="T63" fmla="*/ 1 h 438"/>
                  <a:gd name="T64" fmla="*/ 0 w 399"/>
                  <a:gd name="T65" fmla="*/ 1 h 438"/>
                  <a:gd name="T66" fmla="*/ 0 w 399"/>
                  <a:gd name="T67" fmla="*/ 1 h 438"/>
                  <a:gd name="T68" fmla="*/ 0 w 399"/>
                  <a:gd name="T69" fmla="*/ 1 h 438"/>
                  <a:gd name="T70" fmla="*/ 0 w 399"/>
                  <a:gd name="T71" fmla="*/ 1 h 438"/>
                  <a:gd name="T72" fmla="*/ 0 w 399"/>
                  <a:gd name="T73" fmla="*/ 1 h 438"/>
                  <a:gd name="T74" fmla="*/ 0 w 399"/>
                  <a:gd name="T75" fmla="*/ 1 h 438"/>
                  <a:gd name="T76" fmla="*/ 0 w 399"/>
                  <a:gd name="T77" fmla="*/ 1 h 438"/>
                  <a:gd name="T78" fmla="*/ 0 w 399"/>
                  <a:gd name="T79" fmla="*/ 1 h 438"/>
                  <a:gd name="T80" fmla="*/ 0 w 399"/>
                  <a:gd name="T81" fmla="*/ 1 h 438"/>
                  <a:gd name="T82" fmla="*/ 0 w 399"/>
                  <a:gd name="T83" fmla="*/ 1 h 438"/>
                  <a:gd name="T84" fmla="*/ 0 w 399"/>
                  <a:gd name="T85" fmla="*/ 1 h 4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9"/>
                  <a:gd name="T130" fmla="*/ 0 h 438"/>
                  <a:gd name="T131" fmla="*/ 399 w 399"/>
                  <a:gd name="T132" fmla="*/ 438 h 4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9" h="438">
                    <a:moveTo>
                      <a:pt x="384" y="274"/>
                    </a:moveTo>
                    <a:lnTo>
                      <a:pt x="365" y="296"/>
                    </a:lnTo>
                    <a:lnTo>
                      <a:pt x="346" y="318"/>
                    </a:lnTo>
                    <a:lnTo>
                      <a:pt x="327" y="340"/>
                    </a:lnTo>
                    <a:lnTo>
                      <a:pt x="306" y="361"/>
                    </a:lnTo>
                    <a:lnTo>
                      <a:pt x="286" y="380"/>
                    </a:lnTo>
                    <a:lnTo>
                      <a:pt x="265" y="400"/>
                    </a:lnTo>
                    <a:lnTo>
                      <a:pt x="243" y="417"/>
                    </a:lnTo>
                    <a:lnTo>
                      <a:pt x="220" y="434"/>
                    </a:lnTo>
                    <a:lnTo>
                      <a:pt x="219" y="434"/>
                    </a:lnTo>
                    <a:lnTo>
                      <a:pt x="218" y="436"/>
                    </a:lnTo>
                    <a:lnTo>
                      <a:pt x="215" y="436"/>
                    </a:lnTo>
                    <a:lnTo>
                      <a:pt x="214" y="437"/>
                    </a:lnTo>
                    <a:lnTo>
                      <a:pt x="213" y="437"/>
                    </a:lnTo>
                    <a:lnTo>
                      <a:pt x="212" y="437"/>
                    </a:lnTo>
                    <a:lnTo>
                      <a:pt x="210" y="437"/>
                    </a:lnTo>
                    <a:lnTo>
                      <a:pt x="209" y="438"/>
                    </a:lnTo>
                    <a:lnTo>
                      <a:pt x="218" y="429"/>
                    </a:lnTo>
                    <a:lnTo>
                      <a:pt x="226" y="419"/>
                    </a:lnTo>
                    <a:lnTo>
                      <a:pt x="234" y="411"/>
                    </a:lnTo>
                    <a:lnTo>
                      <a:pt x="241" y="403"/>
                    </a:lnTo>
                    <a:lnTo>
                      <a:pt x="247" y="395"/>
                    </a:lnTo>
                    <a:lnTo>
                      <a:pt x="251" y="388"/>
                    </a:lnTo>
                    <a:lnTo>
                      <a:pt x="255" y="381"/>
                    </a:lnTo>
                    <a:lnTo>
                      <a:pt x="257" y="374"/>
                    </a:lnTo>
                    <a:lnTo>
                      <a:pt x="271" y="368"/>
                    </a:lnTo>
                    <a:lnTo>
                      <a:pt x="250" y="368"/>
                    </a:lnTo>
                    <a:lnTo>
                      <a:pt x="251" y="357"/>
                    </a:lnTo>
                    <a:lnTo>
                      <a:pt x="253" y="346"/>
                    </a:lnTo>
                    <a:lnTo>
                      <a:pt x="257" y="333"/>
                    </a:lnTo>
                    <a:lnTo>
                      <a:pt x="260" y="320"/>
                    </a:lnTo>
                    <a:lnTo>
                      <a:pt x="264" y="308"/>
                    </a:lnTo>
                    <a:lnTo>
                      <a:pt x="267" y="295"/>
                    </a:lnTo>
                    <a:lnTo>
                      <a:pt x="270" y="283"/>
                    </a:lnTo>
                    <a:lnTo>
                      <a:pt x="271" y="273"/>
                    </a:lnTo>
                    <a:lnTo>
                      <a:pt x="260" y="278"/>
                    </a:lnTo>
                    <a:lnTo>
                      <a:pt x="251" y="282"/>
                    </a:lnTo>
                    <a:lnTo>
                      <a:pt x="242" y="287"/>
                    </a:lnTo>
                    <a:lnTo>
                      <a:pt x="233" y="292"/>
                    </a:lnTo>
                    <a:lnTo>
                      <a:pt x="222" y="295"/>
                    </a:lnTo>
                    <a:lnTo>
                      <a:pt x="212" y="297"/>
                    </a:lnTo>
                    <a:lnTo>
                      <a:pt x="202" y="300"/>
                    </a:lnTo>
                    <a:lnTo>
                      <a:pt x="189" y="300"/>
                    </a:lnTo>
                    <a:lnTo>
                      <a:pt x="190" y="287"/>
                    </a:lnTo>
                    <a:lnTo>
                      <a:pt x="192" y="273"/>
                    </a:lnTo>
                    <a:lnTo>
                      <a:pt x="196" y="259"/>
                    </a:lnTo>
                    <a:lnTo>
                      <a:pt x="199" y="245"/>
                    </a:lnTo>
                    <a:lnTo>
                      <a:pt x="203" y="232"/>
                    </a:lnTo>
                    <a:lnTo>
                      <a:pt x="206" y="218"/>
                    </a:lnTo>
                    <a:lnTo>
                      <a:pt x="209" y="205"/>
                    </a:lnTo>
                    <a:lnTo>
                      <a:pt x="210" y="191"/>
                    </a:lnTo>
                    <a:lnTo>
                      <a:pt x="197" y="189"/>
                    </a:lnTo>
                    <a:lnTo>
                      <a:pt x="183" y="187"/>
                    </a:lnTo>
                    <a:lnTo>
                      <a:pt x="169" y="183"/>
                    </a:lnTo>
                    <a:lnTo>
                      <a:pt x="153" y="181"/>
                    </a:lnTo>
                    <a:lnTo>
                      <a:pt x="138" y="177"/>
                    </a:lnTo>
                    <a:lnTo>
                      <a:pt x="122" y="175"/>
                    </a:lnTo>
                    <a:lnTo>
                      <a:pt x="107" y="173"/>
                    </a:lnTo>
                    <a:lnTo>
                      <a:pt x="94" y="172"/>
                    </a:lnTo>
                    <a:lnTo>
                      <a:pt x="92" y="156"/>
                    </a:lnTo>
                    <a:lnTo>
                      <a:pt x="90" y="139"/>
                    </a:lnTo>
                    <a:lnTo>
                      <a:pt x="86" y="123"/>
                    </a:lnTo>
                    <a:lnTo>
                      <a:pt x="82" y="108"/>
                    </a:lnTo>
                    <a:lnTo>
                      <a:pt x="75" y="93"/>
                    </a:lnTo>
                    <a:lnTo>
                      <a:pt x="67" y="80"/>
                    </a:lnTo>
                    <a:lnTo>
                      <a:pt x="62" y="74"/>
                    </a:lnTo>
                    <a:lnTo>
                      <a:pt x="56" y="67"/>
                    </a:lnTo>
                    <a:lnTo>
                      <a:pt x="51" y="61"/>
                    </a:lnTo>
                    <a:lnTo>
                      <a:pt x="45" y="56"/>
                    </a:lnTo>
                    <a:lnTo>
                      <a:pt x="41" y="53"/>
                    </a:lnTo>
                    <a:lnTo>
                      <a:pt x="38" y="50"/>
                    </a:lnTo>
                    <a:lnTo>
                      <a:pt x="34" y="47"/>
                    </a:lnTo>
                    <a:lnTo>
                      <a:pt x="31" y="46"/>
                    </a:lnTo>
                    <a:lnTo>
                      <a:pt x="22" y="43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51" y="16"/>
                    </a:lnTo>
                    <a:lnTo>
                      <a:pt x="76" y="36"/>
                    </a:lnTo>
                    <a:lnTo>
                      <a:pt x="102" y="56"/>
                    </a:lnTo>
                    <a:lnTo>
                      <a:pt x="129" y="77"/>
                    </a:lnTo>
                    <a:lnTo>
                      <a:pt x="143" y="86"/>
                    </a:lnTo>
                    <a:lnTo>
                      <a:pt x="157" y="96"/>
                    </a:lnTo>
                    <a:lnTo>
                      <a:pt x="170" y="104"/>
                    </a:lnTo>
                    <a:lnTo>
                      <a:pt x="184" y="111"/>
                    </a:lnTo>
                    <a:lnTo>
                      <a:pt x="197" y="116"/>
                    </a:lnTo>
                    <a:lnTo>
                      <a:pt x="211" y="120"/>
                    </a:lnTo>
                    <a:lnTo>
                      <a:pt x="223" y="123"/>
                    </a:lnTo>
                    <a:lnTo>
                      <a:pt x="236" y="124"/>
                    </a:lnTo>
                    <a:lnTo>
                      <a:pt x="240" y="135"/>
                    </a:lnTo>
                    <a:lnTo>
                      <a:pt x="244" y="148"/>
                    </a:lnTo>
                    <a:lnTo>
                      <a:pt x="251" y="161"/>
                    </a:lnTo>
                    <a:lnTo>
                      <a:pt x="258" y="175"/>
                    </a:lnTo>
                    <a:lnTo>
                      <a:pt x="265" y="189"/>
                    </a:lnTo>
                    <a:lnTo>
                      <a:pt x="272" y="202"/>
                    </a:lnTo>
                    <a:lnTo>
                      <a:pt x="278" y="214"/>
                    </a:lnTo>
                    <a:lnTo>
                      <a:pt x="283" y="226"/>
                    </a:lnTo>
                    <a:lnTo>
                      <a:pt x="300" y="227"/>
                    </a:lnTo>
                    <a:lnTo>
                      <a:pt x="315" y="228"/>
                    </a:lnTo>
                    <a:lnTo>
                      <a:pt x="330" y="228"/>
                    </a:lnTo>
                    <a:lnTo>
                      <a:pt x="343" y="228"/>
                    </a:lnTo>
                    <a:lnTo>
                      <a:pt x="358" y="227"/>
                    </a:lnTo>
                    <a:lnTo>
                      <a:pt x="372" y="227"/>
                    </a:lnTo>
                    <a:lnTo>
                      <a:pt x="386" y="226"/>
                    </a:lnTo>
                    <a:lnTo>
                      <a:pt x="399" y="226"/>
                    </a:lnTo>
                    <a:lnTo>
                      <a:pt x="399" y="239"/>
                    </a:lnTo>
                    <a:lnTo>
                      <a:pt x="392" y="239"/>
                    </a:lnTo>
                    <a:lnTo>
                      <a:pt x="391" y="242"/>
                    </a:lnTo>
                    <a:lnTo>
                      <a:pt x="388" y="247"/>
                    </a:lnTo>
                    <a:lnTo>
                      <a:pt x="387" y="250"/>
                    </a:lnTo>
                    <a:lnTo>
                      <a:pt x="386" y="255"/>
                    </a:lnTo>
                    <a:lnTo>
                      <a:pt x="385" y="259"/>
                    </a:lnTo>
                    <a:lnTo>
                      <a:pt x="385" y="264"/>
                    </a:lnTo>
                    <a:lnTo>
                      <a:pt x="384" y="268"/>
                    </a:lnTo>
                    <a:lnTo>
                      <a:pt x="384" y="274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96"/>
              <p:cNvSpPr>
                <a:spLocks/>
              </p:cNvSpPr>
              <p:nvPr/>
            </p:nvSpPr>
            <p:spPr bwMode="auto">
              <a:xfrm>
                <a:off x="1429" y="2460"/>
                <a:ext cx="32" cy="9"/>
              </a:xfrm>
              <a:custGeom>
                <a:avLst/>
                <a:gdLst>
                  <a:gd name="T0" fmla="*/ 1 w 62"/>
                  <a:gd name="T1" fmla="*/ 0 h 19"/>
                  <a:gd name="T2" fmla="*/ 1 w 62"/>
                  <a:gd name="T3" fmla="*/ 0 h 19"/>
                  <a:gd name="T4" fmla="*/ 1 w 62"/>
                  <a:gd name="T5" fmla="*/ 0 h 19"/>
                  <a:gd name="T6" fmla="*/ 1 w 62"/>
                  <a:gd name="T7" fmla="*/ 0 h 19"/>
                  <a:gd name="T8" fmla="*/ 1 w 62"/>
                  <a:gd name="T9" fmla="*/ 0 h 19"/>
                  <a:gd name="T10" fmla="*/ 1 w 62"/>
                  <a:gd name="T11" fmla="*/ 0 h 19"/>
                  <a:gd name="T12" fmla="*/ 1 w 62"/>
                  <a:gd name="T13" fmla="*/ 0 h 19"/>
                  <a:gd name="T14" fmla="*/ 1 w 62"/>
                  <a:gd name="T15" fmla="*/ 0 h 19"/>
                  <a:gd name="T16" fmla="*/ 1 w 62"/>
                  <a:gd name="T17" fmla="*/ 0 h 19"/>
                  <a:gd name="T18" fmla="*/ 0 w 62"/>
                  <a:gd name="T19" fmla="*/ 0 h 19"/>
                  <a:gd name="T20" fmla="*/ 0 w 62"/>
                  <a:gd name="T21" fmla="*/ 0 h 19"/>
                  <a:gd name="T22" fmla="*/ 0 w 62"/>
                  <a:gd name="T23" fmla="*/ 0 h 19"/>
                  <a:gd name="T24" fmla="*/ 0 w 62"/>
                  <a:gd name="T25" fmla="*/ 0 h 19"/>
                  <a:gd name="T26" fmla="*/ 0 w 62"/>
                  <a:gd name="T27" fmla="*/ 0 h 19"/>
                  <a:gd name="T28" fmla="*/ 0 w 62"/>
                  <a:gd name="T29" fmla="*/ 0 h 19"/>
                  <a:gd name="T30" fmla="*/ 0 w 62"/>
                  <a:gd name="T31" fmla="*/ 0 h 19"/>
                  <a:gd name="T32" fmla="*/ 0 w 62"/>
                  <a:gd name="T33" fmla="*/ 0 h 19"/>
                  <a:gd name="T34" fmla="*/ 0 w 62"/>
                  <a:gd name="T35" fmla="*/ 0 h 19"/>
                  <a:gd name="T36" fmla="*/ 1 w 62"/>
                  <a:gd name="T37" fmla="*/ 0 h 19"/>
                  <a:gd name="T38" fmla="*/ 1 w 62"/>
                  <a:gd name="T39" fmla="*/ 0 h 19"/>
                  <a:gd name="T40" fmla="*/ 1 w 62"/>
                  <a:gd name="T41" fmla="*/ 0 h 19"/>
                  <a:gd name="T42" fmla="*/ 1 w 62"/>
                  <a:gd name="T43" fmla="*/ 0 h 19"/>
                  <a:gd name="T44" fmla="*/ 1 w 62"/>
                  <a:gd name="T45" fmla="*/ 0 h 19"/>
                  <a:gd name="T46" fmla="*/ 1 w 62"/>
                  <a:gd name="T47" fmla="*/ 0 h 19"/>
                  <a:gd name="T48" fmla="*/ 1 w 62"/>
                  <a:gd name="T49" fmla="*/ 0 h 19"/>
                  <a:gd name="T50" fmla="*/ 1 w 62"/>
                  <a:gd name="T51" fmla="*/ 0 h 19"/>
                  <a:gd name="T52" fmla="*/ 1 w 62"/>
                  <a:gd name="T53" fmla="*/ 0 h 19"/>
                  <a:gd name="T54" fmla="*/ 1 w 62"/>
                  <a:gd name="T55" fmla="*/ 0 h 19"/>
                  <a:gd name="T56" fmla="*/ 1 w 62"/>
                  <a:gd name="T57" fmla="*/ 0 h 19"/>
                  <a:gd name="T58" fmla="*/ 1 w 62"/>
                  <a:gd name="T59" fmla="*/ 0 h 19"/>
                  <a:gd name="T60" fmla="*/ 1 w 62"/>
                  <a:gd name="T61" fmla="*/ 0 h 19"/>
                  <a:gd name="T62" fmla="*/ 1 w 62"/>
                  <a:gd name="T63" fmla="*/ 0 h 19"/>
                  <a:gd name="T64" fmla="*/ 1 w 62"/>
                  <a:gd name="T65" fmla="*/ 0 h 19"/>
                  <a:gd name="T66" fmla="*/ 1 w 62"/>
                  <a:gd name="T67" fmla="*/ 0 h 19"/>
                  <a:gd name="T68" fmla="*/ 1 w 62"/>
                  <a:gd name="T69" fmla="*/ 0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"/>
                  <a:gd name="T106" fmla="*/ 0 h 19"/>
                  <a:gd name="T107" fmla="*/ 62 w 62"/>
                  <a:gd name="T108" fmla="*/ 19 h 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" h="19">
                    <a:moveTo>
                      <a:pt x="62" y="9"/>
                    </a:moveTo>
                    <a:lnTo>
                      <a:pt x="58" y="19"/>
                    </a:lnTo>
                    <a:lnTo>
                      <a:pt x="51" y="19"/>
                    </a:lnTo>
                    <a:lnTo>
                      <a:pt x="43" y="19"/>
                    </a:lnTo>
                    <a:lnTo>
                      <a:pt x="36" y="19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5" y="18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4" y="3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5" y="7"/>
                    </a:lnTo>
                    <a:lnTo>
                      <a:pt x="59" y="8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40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97"/>
              <p:cNvSpPr>
                <a:spLocks noEditPoints="1"/>
              </p:cNvSpPr>
              <p:nvPr/>
            </p:nvSpPr>
            <p:spPr bwMode="auto">
              <a:xfrm>
                <a:off x="1443" y="2466"/>
                <a:ext cx="112" cy="211"/>
              </a:xfrm>
              <a:custGeom>
                <a:avLst/>
                <a:gdLst>
                  <a:gd name="T0" fmla="*/ 1 w 223"/>
                  <a:gd name="T1" fmla="*/ 0 h 423"/>
                  <a:gd name="T2" fmla="*/ 1 w 223"/>
                  <a:gd name="T3" fmla="*/ 0 h 423"/>
                  <a:gd name="T4" fmla="*/ 1 w 223"/>
                  <a:gd name="T5" fmla="*/ 0 h 423"/>
                  <a:gd name="T6" fmla="*/ 1 w 223"/>
                  <a:gd name="T7" fmla="*/ 0 h 423"/>
                  <a:gd name="T8" fmla="*/ 1 w 223"/>
                  <a:gd name="T9" fmla="*/ 0 h 423"/>
                  <a:gd name="T10" fmla="*/ 1 w 223"/>
                  <a:gd name="T11" fmla="*/ 0 h 423"/>
                  <a:gd name="T12" fmla="*/ 1 w 223"/>
                  <a:gd name="T13" fmla="*/ 0 h 423"/>
                  <a:gd name="T14" fmla="*/ 1 w 223"/>
                  <a:gd name="T15" fmla="*/ 0 h 423"/>
                  <a:gd name="T16" fmla="*/ 1 w 223"/>
                  <a:gd name="T17" fmla="*/ 0 h 423"/>
                  <a:gd name="T18" fmla="*/ 1 w 223"/>
                  <a:gd name="T19" fmla="*/ 0 h 423"/>
                  <a:gd name="T20" fmla="*/ 1 w 223"/>
                  <a:gd name="T21" fmla="*/ 0 h 423"/>
                  <a:gd name="T22" fmla="*/ 1 w 223"/>
                  <a:gd name="T23" fmla="*/ 0 h 423"/>
                  <a:gd name="T24" fmla="*/ 1 w 223"/>
                  <a:gd name="T25" fmla="*/ 0 h 423"/>
                  <a:gd name="T26" fmla="*/ 1 w 223"/>
                  <a:gd name="T27" fmla="*/ 0 h 423"/>
                  <a:gd name="T28" fmla="*/ 1 w 223"/>
                  <a:gd name="T29" fmla="*/ 0 h 423"/>
                  <a:gd name="T30" fmla="*/ 1 w 223"/>
                  <a:gd name="T31" fmla="*/ 0 h 423"/>
                  <a:gd name="T32" fmla="*/ 1 w 223"/>
                  <a:gd name="T33" fmla="*/ 0 h 423"/>
                  <a:gd name="T34" fmla="*/ 1 w 223"/>
                  <a:gd name="T35" fmla="*/ 0 h 423"/>
                  <a:gd name="T36" fmla="*/ 1 w 223"/>
                  <a:gd name="T37" fmla="*/ 0 h 423"/>
                  <a:gd name="T38" fmla="*/ 1 w 223"/>
                  <a:gd name="T39" fmla="*/ 0 h 423"/>
                  <a:gd name="T40" fmla="*/ 1 w 223"/>
                  <a:gd name="T41" fmla="*/ 0 h 423"/>
                  <a:gd name="T42" fmla="*/ 1 w 223"/>
                  <a:gd name="T43" fmla="*/ 0 h 423"/>
                  <a:gd name="T44" fmla="*/ 1 w 223"/>
                  <a:gd name="T45" fmla="*/ 0 h 423"/>
                  <a:gd name="T46" fmla="*/ 1 w 223"/>
                  <a:gd name="T47" fmla="*/ 0 h 423"/>
                  <a:gd name="T48" fmla="*/ 1 w 223"/>
                  <a:gd name="T49" fmla="*/ 0 h 423"/>
                  <a:gd name="T50" fmla="*/ 1 w 223"/>
                  <a:gd name="T51" fmla="*/ 0 h 423"/>
                  <a:gd name="T52" fmla="*/ 1 w 223"/>
                  <a:gd name="T53" fmla="*/ 0 h 423"/>
                  <a:gd name="T54" fmla="*/ 1 w 223"/>
                  <a:gd name="T55" fmla="*/ 0 h 423"/>
                  <a:gd name="T56" fmla="*/ 1 w 223"/>
                  <a:gd name="T57" fmla="*/ 0 h 423"/>
                  <a:gd name="T58" fmla="*/ 1 w 223"/>
                  <a:gd name="T59" fmla="*/ 0 h 423"/>
                  <a:gd name="T60" fmla="*/ 1 w 223"/>
                  <a:gd name="T61" fmla="*/ 0 h 423"/>
                  <a:gd name="T62" fmla="*/ 1 w 223"/>
                  <a:gd name="T63" fmla="*/ 0 h 423"/>
                  <a:gd name="T64" fmla="*/ 1 w 223"/>
                  <a:gd name="T65" fmla="*/ 0 h 423"/>
                  <a:gd name="T66" fmla="*/ 1 w 223"/>
                  <a:gd name="T67" fmla="*/ 0 h 423"/>
                  <a:gd name="T68" fmla="*/ 1 w 223"/>
                  <a:gd name="T69" fmla="*/ 0 h 423"/>
                  <a:gd name="T70" fmla="*/ 1 w 223"/>
                  <a:gd name="T71" fmla="*/ 0 h 423"/>
                  <a:gd name="T72" fmla="*/ 1 w 223"/>
                  <a:gd name="T73" fmla="*/ 0 h 423"/>
                  <a:gd name="T74" fmla="*/ 1 w 223"/>
                  <a:gd name="T75" fmla="*/ 0 h 423"/>
                  <a:gd name="T76" fmla="*/ 1 w 223"/>
                  <a:gd name="T77" fmla="*/ 0 h 423"/>
                  <a:gd name="T78" fmla="*/ 1 w 223"/>
                  <a:gd name="T79" fmla="*/ 0 h 423"/>
                  <a:gd name="T80" fmla="*/ 0 w 223"/>
                  <a:gd name="T81" fmla="*/ 0 h 423"/>
                  <a:gd name="T82" fmla="*/ 1 w 223"/>
                  <a:gd name="T83" fmla="*/ 0 h 423"/>
                  <a:gd name="T84" fmla="*/ 1 w 223"/>
                  <a:gd name="T85" fmla="*/ 0 h 423"/>
                  <a:gd name="T86" fmla="*/ 1 w 223"/>
                  <a:gd name="T87" fmla="*/ 0 h 423"/>
                  <a:gd name="T88" fmla="*/ 1 w 223"/>
                  <a:gd name="T89" fmla="*/ 0 h 423"/>
                  <a:gd name="T90" fmla="*/ 1 w 223"/>
                  <a:gd name="T91" fmla="*/ 0 h 423"/>
                  <a:gd name="T92" fmla="*/ 1 w 223"/>
                  <a:gd name="T93" fmla="*/ 0 h 423"/>
                  <a:gd name="T94" fmla="*/ 1 w 223"/>
                  <a:gd name="T95" fmla="*/ 0 h 423"/>
                  <a:gd name="T96" fmla="*/ 0 w 223"/>
                  <a:gd name="T97" fmla="*/ 0 h 423"/>
                  <a:gd name="T98" fmla="*/ 0 w 223"/>
                  <a:gd name="T99" fmla="*/ 0 h 423"/>
                  <a:gd name="T100" fmla="*/ 0 w 223"/>
                  <a:gd name="T101" fmla="*/ 0 h 423"/>
                  <a:gd name="T102" fmla="*/ 0 w 223"/>
                  <a:gd name="T103" fmla="*/ 0 h 423"/>
                  <a:gd name="T104" fmla="*/ 0 w 223"/>
                  <a:gd name="T105" fmla="*/ 0 h 4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3"/>
                  <a:gd name="T160" fmla="*/ 0 h 423"/>
                  <a:gd name="T161" fmla="*/ 223 w 223"/>
                  <a:gd name="T162" fmla="*/ 423 h 4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3" h="423">
                    <a:moveTo>
                      <a:pt x="159" y="2"/>
                    </a:moveTo>
                    <a:lnTo>
                      <a:pt x="161" y="9"/>
                    </a:lnTo>
                    <a:lnTo>
                      <a:pt x="161" y="15"/>
                    </a:lnTo>
                    <a:lnTo>
                      <a:pt x="162" y="23"/>
                    </a:lnTo>
                    <a:lnTo>
                      <a:pt x="162" y="29"/>
                    </a:lnTo>
                    <a:lnTo>
                      <a:pt x="163" y="36"/>
                    </a:lnTo>
                    <a:lnTo>
                      <a:pt x="167" y="41"/>
                    </a:lnTo>
                    <a:lnTo>
                      <a:pt x="170" y="46"/>
                    </a:lnTo>
                    <a:lnTo>
                      <a:pt x="177" y="50"/>
                    </a:lnTo>
                    <a:lnTo>
                      <a:pt x="184" y="53"/>
                    </a:lnTo>
                    <a:lnTo>
                      <a:pt x="192" y="55"/>
                    </a:lnTo>
                    <a:lnTo>
                      <a:pt x="198" y="59"/>
                    </a:lnTo>
                    <a:lnTo>
                      <a:pt x="205" y="63"/>
                    </a:lnTo>
                    <a:lnTo>
                      <a:pt x="209" y="67"/>
                    </a:lnTo>
                    <a:lnTo>
                      <a:pt x="215" y="71"/>
                    </a:lnTo>
                    <a:lnTo>
                      <a:pt x="220" y="77"/>
                    </a:lnTo>
                    <a:lnTo>
                      <a:pt x="223" y="82"/>
                    </a:lnTo>
                    <a:lnTo>
                      <a:pt x="214" y="77"/>
                    </a:lnTo>
                    <a:lnTo>
                      <a:pt x="204" y="75"/>
                    </a:lnTo>
                    <a:lnTo>
                      <a:pt x="192" y="72"/>
                    </a:lnTo>
                    <a:lnTo>
                      <a:pt x="181" y="71"/>
                    </a:lnTo>
                    <a:lnTo>
                      <a:pt x="168" y="70"/>
                    </a:lnTo>
                    <a:lnTo>
                      <a:pt x="155" y="70"/>
                    </a:lnTo>
                    <a:lnTo>
                      <a:pt x="141" y="70"/>
                    </a:lnTo>
                    <a:lnTo>
                      <a:pt x="129" y="70"/>
                    </a:lnTo>
                    <a:lnTo>
                      <a:pt x="126" y="84"/>
                    </a:lnTo>
                    <a:lnTo>
                      <a:pt x="123" y="102"/>
                    </a:lnTo>
                    <a:lnTo>
                      <a:pt x="118" y="125"/>
                    </a:lnTo>
                    <a:lnTo>
                      <a:pt x="110" y="152"/>
                    </a:lnTo>
                    <a:lnTo>
                      <a:pt x="102" y="181"/>
                    </a:lnTo>
                    <a:lnTo>
                      <a:pt x="92" y="212"/>
                    </a:lnTo>
                    <a:lnTo>
                      <a:pt x="80" y="244"/>
                    </a:lnTo>
                    <a:lnTo>
                      <a:pt x="69" y="276"/>
                    </a:lnTo>
                    <a:lnTo>
                      <a:pt x="68" y="268"/>
                    </a:lnTo>
                    <a:lnTo>
                      <a:pt x="68" y="260"/>
                    </a:lnTo>
                    <a:lnTo>
                      <a:pt x="66" y="251"/>
                    </a:lnTo>
                    <a:lnTo>
                      <a:pt x="68" y="243"/>
                    </a:lnTo>
                    <a:lnTo>
                      <a:pt x="68" y="234"/>
                    </a:lnTo>
                    <a:lnTo>
                      <a:pt x="66" y="224"/>
                    </a:lnTo>
                    <a:lnTo>
                      <a:pt x="66" y="215"/>
                    </a:lnTo>
                    <a:lnTo>
                      <a:pt x="65" y="206"/>
                    </a:lnTo>
                    <a:lnTo>
                      <a:pt x="65" y="190"/>
                    </a:lnTo>
                    <a:lnTo>
                      <a:pt x="64" y="173"/>
                    </a:lnTo>
                    <a:lnTo>
                      <a:pt x="62" y="155"/>
                    </a:lnTo>
                    <a:lnTo>
                      <a:pt x="59" y="139"/>
                    </a:lnTo>
                    <a:lnTo>
                      <a:pt x="57" y="122"/>
                    </a:lnTo>
                    <a:lnTo>
                      <a:pt x="55" y="106"/>
                    </a:lnTo>
                    <a:lnTo>
                      <a:pt x="53" y="90"/>
                    </a:lnTo>
                    <a:lnTo>
                      <a:pt x="51" y="75"/>
                    </a:lnTo>
                    <a:lnTo>
                      <a:pt x="49" y="68"/>
                    </a:lnTo>
                    <a:lnTo>
                      <a:pt x="47" y="61"/>
                    </a:lnTo>
                    <a:lnTo>
                      <a:pt x="45" y="53"/>
                    </a:lnTo>
                    <a:lnTo>
                      <a:pt x="43" y="45"/>
                    </a:lnTo>
                    <a:lnTo>
                      <a:pt x="42" y="38"/>
                    </a:lnTo>
                    <a:lnTo>
                      <a:pt x="43" y="30"/>
                    </a:lnTo>
                    <a:lnTo>
                      <a:pt x="47" y="24"/>
                    </a:lnTo>
                    <a:lnTo>
                      <a:pt x="51" y="17"/>
                    </a:lnTo>
                    <a:lnTo>
                      <a:pt x="54" y="16"/>
                    </a:lnTo>
                    <a:lnTo>
                      <a:pt x="57" y="14"/>
                    </a:lnTo>
                    <a:lnTo>
                      <a:pt x="59" y="12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8" y="3"/>
                    </a:lnTo>
                    <a:lnTo>
                      <a:pt x="69" y="0"/>
                    </a:lnTo>
                    <a:lnTo>
                      <a:pt x="80" y="1"/>
                    </a:lnTo>
                    <a:lnTo>
                      <a:pt x="91" y="3"/>
                    </a:lnTo>
                    <a:lnTo>
                      <a:pt x="102" y="4"/>
                    </a:lnTo>
                    <a:lnTo>
                      <a:pt x="114" y="6"/>
                    </a:lnTo>
                    <a:lnTo>
                      <a:pt x="125" y="7"/>
                    </a:lnTo>
                    <a:lnTo>
                      <a:pt x="137" y="6"/>
                    </a:lnTo>
                    <a:lnTo>
                      <a:pt x="148" y="4"/>
                    </a:lnTo>
                    <a:lnTo>
                      <a:pt x="159" y="2"/>
                    </a:lnTo>
                    <a:close/>
                    <a:moveTo>
                      <a:pt x="0" y="411"/>
                    </a:moveTo>
                    <a:lnTo>
                      <a:pt x="0" y="411"/>
                    </a:lnTo>
                    <a:lnTo>
                      <a:pt x="1" y="412"/>
                    </a:lnTo>
                    <a:lnTo>
                      <a:pt x="2" y="412"/>
                    </a:lnTo>
                    <a:lnTo>
                      <a:pt x="2" y="413"/>
                    </a:lnTo>
                    <a:lnTo>
                      <a:pt x="3" y="413"/>
                    </a:lnTo>
                    <a:lnTo>
                      <a:pt x="4" y="415"/>
                    </a:lnTo>
                    <a:lnTo>
                      <a:pt x="4" y="416"/>
                    </a:lnTo>
                    <a:lnTo>
                      <a:pt x="5" y="416"/>
                    </a:lnTo>
                    <a:lnTo>
                      <a:pt x="4" y="417"/>
                    </a:lnTo>
                    <a:lnTo>
                      <a:pt x="4" y="418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2" y="420"/>
                    </a:lnTo>
                    <a:lnTo>
                      <a:pt x="1" y="421"/>
                    </a:lnTo>
                    <a:lnTo>
                      <a:pt x="0" y="423"/>
                    </a:lnTo>
                    <a:lnTo>
                      <a:pt x="0" y="421"/>
                    </a:lnTo>
                    <a:lnTo>
                      <a:pt x="0" y="419"/>
                    </a:lnTo>
                    <a:lnTo>
                      <a:pt x="0" y="418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0" y="413"/>
                    </a:lnTo>
                    <a:lnTo>
                      <a:pt x="0" y="412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98"/>
              <p:cNvSpPr>
                <a:spLocks/>
              </p:cNvSpPr>
              <p:nvPr/>
            </p:nvSpPr>
            <p:spPr bwMode="auto">
              <a:xfrm>
                <a:off x="1656" y="2624"/>
                <a:ext cx="71" cy="71"/>
              </a:xfrm>
              <a:custGeom>
                <a:avLst/>
                <a:gdLst>
                  <a:gd name="T0" fmla="*/ 1 w 142"/>
                  <a:gd name="T1" fmla="*/ 0 h 143"/>
                  <a:gd name="T2" fmla="*/ 1 w 142"/>
                  <a:gd name="T3" fmla="*/ 0 h 143"/>
                  <a:gd name="T4" fmla="*/ 1 w 142"/>
                  <a:gd name="T5" fmla="*/ 0 h 143"/>
                  <a:gd name="T6" fmla="*/ 1 w 142"/>
                  <a:gd name="T7" fmla="*/ 0 h 143"/>
                  <a:gd name="T8" fmla="*/ 1 w 142"/>
                  <a:gd name="T9" fmla="*/ 0 h 143"/>
                  <a:gd name="T10" fmla="*/ 1 w 142"/>
                  <a:gd name="T11" fmla="*/ 0 h 143"/>
                  <a:gd name="T12" fmla="*/ 1 w 142"/>
                  <a:gd name="T13" fmla="*/ 0 h 143"/>
                  <a:gd name="T14" fmla="*/ 1 w 142"/>
                  <a:gd name="T15" fmla="*/ 0 h 143"/>
                  <a:gd name="T16" fmla="*/ 0 w 142"/>
                  <a:gd name="T17" fmla="*/ 0 h 143"/>
                  <a:gd name="T18" fmla="*/ 1 w 142"/>
                  <a:gd name="T19" fmla="*/ 0 h 143"/>
                  <a:gd name="T20" fmla="*/ 1 w 142"/>
                  <a:gd name="T21" fmla="*/ 0 h 143"/>
                  <a:gd name="T22" fmla="*/ 1 w 142"/>
                  <a:gd name="T23" fmla="*/ 0 h 143"/>
                  <a:gd name="T24" fmla="*/ 1 w 142"/>
                  <a:gd name="T25" fmla="*/ 0 h 143"/>
                  <a:gd name="T26" fmla="*/ 1 w 142"/>
                  <a:gd name="T27" fmla="*/ 0 h 143"/>
                  <a:gd name="T28" fmla="*/ 1 w 142"/>
                  <a:gd name="T29" fmla="*/ 0 h 143"/>
                  <a:gd name="T30" fmla="*/ 1 w 142"/>
                  <a:gd name="T31" fmla="*/ 0 h 143"/>
                  <a:gd name="T32" fmla="*/ 1 w 142"/>
                  <a:gd name="T33" fmla="*/ 0 h 143"/>
                  <a:gd name="T34" fmla="*/ 1 w 142"/>
                  <a:gd name="T35" fmla="*/ 0 h 143"/>
                  <a:gd name="T36" fmla="*/ 1 w 142"/>
                  <a:gd name="T37" fmla="*/ 0 h 143"/>
                  <a:gd name="T38" fmla="*/ 1 w 142"/>
                  <a:gd name="T39" fmla="*/ 0 h 143"/>
                  <a:gd name="T40" fmla="*/ 1 w 142"/>
                  <a:gd name="T41" fmla="*/ 0 h 143"/>
                  <a:gd name="T42" fmla="*/ 1 w 142"/>
                  <a:gd name="T43" fmla="*/ 0 h 143"/>
                  <a:gd name="T44" fmla="*/ 1 w 142"/>
                  <a:gd name="T45" fmla="*/ 0 h 143"/>
                  <a:gd name="T46" fmla="*/ 1 w 142"/>
                  <a:gd name="T47" fmla="*/ 0 h 143"/>
                  <a:gd name="T48" fmla="*/ 1 w 142"/>
                  <a:gd name="T49" fmla="*/ 0 h 143"/>
                  <a:gd name="T50" fmla="*/ 1 w 142"/>
                  <a:gd name="T51" fmla="*/ 0 h 143"/>
                  <a:gd name="T52" fmla="*/ 1 w 142"/>
                  <a:gd name="T53" fmla="*/ 0 h 143"/>
                  <a:gd name="T54" fmla="*/ 1 w 142"/>
                  <a:gd name="T55" fmla="*/ 0 h 143"/>
                  <a:gd name="T56" fmla="*/ 1 w 142"/>
                  <a:gd name="T57" fmla="*/ 0 h 143"/>
                  <a:gd name="T58" fmla="*/ 1 w 142"/>
                  <a:gd name="T59" fmla="*/ 0 h 143"/>
                  <a:gd name="T60" fmla="*/ 1 w 142"/>
                  <a:gd name="T61" fmla="*/ 0 h 143"/>
                  <a:gd name="T62" fmla="*/ 1 w 142"/>
                  <a:gd name="T63" fmla="*/ 0 h 143"/>
                  <a:gd name="T64" fmla="*/ 1 w 142"/>
                  <a:gd name="T65" fmla="*/ 0 h 143"/>
                  <a:gd name="T66" fmla="*/ 1 w 142"/>
                  <a:gd name="T67" fmla="*/ 0 h 143"/>
                  <a:gd name="T68" fmla="*/ 1 w 142"/>
                  <a:gd name="T69" fmla="*/ 0 h 143"/>
                  <a:gd name="T70" fmla="*/ 1 w 142"/>
                  <a:gd name="T71" fmla="*/ 0 h 143"/>
                  <a:gd name="T72" fmla="*/ 1 w 142"/>
                  <a:gd name="T73" fmla="*/ 0 h 143"/>
                  <a:gd name="T74" fmla="*/ 1 w 142"/>
                  <a:gd name="T75" fmla="*/ 0 h 143"/>
                  <a:gd name="T76" fmla="*/ 1 w 142"/>
                  <a:gd name="T77" fmla="*/ 0 h 143"/>
                  <a:gd name="T78" fmla="*/ 1 w 142"/>
                  <a:gd name="T79" fmla="*/ 0 h 143"/>
                  <a:gd name="T80" fmla="*/ 1 w 142"/>
                  <a:gd name="T81" fmla="*/ 0 h 143"/>
                  <a:gd name="T82" fmla="*/ 1 w 142"/>
                  <a:gd name="T83" fmla="*/ 0 h 143"/>
                  <a:gd name="T84" fmla="*/ 1 w 142"/>
                  <a:gd name="T85" fmla="*/ 0 h 1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2"/>
                  <a:gd name="T130" fmla="*/ 0 h 143"/>
                  <a:gd name="T131" fmla="*/ 142 w 142"/>
                  <a:gd name="T132" fmla="*/ 143 h 14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2" h="143">
                    <a:moveTo>
                      <a:pt x="142" y="35"/>
                    </a:moveTo>
                    <a:lnTo>
                      <a:pt x="126" y="51"/>
                    </a:lnTo>
                    <a:lnTo>
                      <a:pt x="109" y="67"/>
                    </a:lnTo>
                    <a:lnTo>
                      <a:pt x="92" y="82"/>
                    </a:lnTo>
                    <a:lnTo>
                      <a:pt x="75" y="96"/>
                    </a:lnTo>
                    <a:lnTo>
                      <a:pt x="56" y="110"/>
                    </a:lnTo>
                    <a:lnTo>
                      <a:pt x="38" y="121"/>
                    </a:lnTo>
                    <a:lnTo>
                      <a:pt x="20" y="133"/>
                    </a:lnTo>
                    <a:lnTo>
                      <a:pt x="0" y="143"/>
                    </a:lnTo>
                    <a:lnTo>
                      <a:pt x="10" y="135"/>
                    </a:lnTo>
                    <a:lnTo>
                      <a:pt x="20" y="126"/>
                    </a:lnTo>
                    <a:lnTo>
                      <a:pt x="30" y="117"/>
                    </a:lnTo>
                    <a:lnTo>
                      <a:pt x="40" y="108"/>
                    </a:lnTo>
                    <a:lnTo>
                      <a:pt x="50" y="97"/>
                    </a:lnTo>
                    <a:lnTo>
                      <a:pt x="59" y="88"/>
                    </a:lnTo>
                    <a:lnTo>
                      <a:pt x="68" y="78"/>
                    </a:lnTo>
                    <a:lnTo>
                      <a:pt x="77" y="67"/>
                    </a:lnTo>
                    <a:lnTo>
                      <a:pt x="86" y="60"/>
                    </a:lnTo>
                    <a:lnTo>
                      <a:pt x="94" y="52"/>
                    </a:lnTo>
                    <a:lnTo>
                      <a:pt x="101" y="43"/>
                    </a:lnTo>
                    <a:lnTo>
                      <a:pt x="107" y="34"/>
                    </a:lnTo>
                    <a:lnTo>
                      <a:pt x="114" y="24"/>
                    </a:lnTo>
                    <a:lnTo>
                      <a:pt x="121" y="15"/>
                    </a:lnTo>
                    <a:lnTo>
                      <a:pt x="126" y="11"/>
                    </a:lnTo>
                    <a:lnTo>
                      <a:pt x="130" y="7"/>
                    </a:lnTo>
                    <a:lnTo>
                      <a:pt x="135" y="4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2" y="5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42" y="18"/>
                    </a:lnTo>
                    <a:lnTo>
                      <a:pt x="142" y="22"/>
                    </a:lnTo>
                    <a:lnTo>
                      <a:pt x="142" y="27"/>
                    </a:lnTo>
                    <a:lnTo>
                      <a:pt x="142" y="30"/>
                    </a:lnTo>
                    <a:lnTo>
                      <a:pt x="142" y="35"/>
                    </a:lnTo>
                    <a:close/>
                  </a:path>
                </a:pathLst>
              </a:custGeom>
              <a:solidFill>
                <a:srgbClr val="19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99"/>
              <p:cNvSpPr>
                <a:spLocks/>
              </p:cNvSpPr>
              <p:nvPr/>
            </p:nvSpPr>
            <p:spPr bwMode="auto">
              <a:xfrm>
                <a:off x="1432" y="2481"/>
                <a:ext cx="33" cy="184"/>
              </a:xfrm>
              <a:custGeom>
                <a:avLst/>
                <a:gdLst>
                  <a:gd name="T0" fmla="*/ 0 w 67"/>
                  <a:gd name="T1" fmla="*/ 1 h 366"/>
                  <a:gd name="T2" fmla="*/ 0 w 67"/>
                  <a:gd name="T3" fmla="*/ 1 h 366"/>
                  <a:gd name="T4" fmla="*/ 0 w 67"/>
                  <a:gd name="T5" fmla="*/ 1 h 366"/>
                  <a:gd name="T6" fmla="*/ 0 w 67"/>
                  <a:gd name="T7" fmla="*/ 1 h 366"/>
                  <a:gd name="T8" fmla="*/ 0 w 67"/>
                  <a:gd name="T9" fmla="*/ 1 h 366"/>
                  <a:gd name="T10" fmla="*/ 0 w 67"/>
                  <a:gd name="T11" fmla="*/ 1 h 366"/>
                  <a:gd name="T12" fmla="*/ 0 w 67"/>
                  <a:gd name="T13" fmla="*/ 1 h 366"/>
                  <a:gd name="T14" fmla="*/ 0 w 67"/>
                  <a:gd name="T15" fmla="*/ 1 h 366"/>
                  <a:gd name="T16" fmla="*/ 0 w 67"/>
                  <a:gd name="T17" fmla="*/ 1 h 366"/>
                  <a:gd name="T18" fmla="*/ 0 w 67"/>
                  <a:gd name="T19" fmla="*/ 1 h 366"/>
                  <a:gd name="T20" fmla="*/ 0 w 67"/>
                  <a:gd name="T21" fmla="*/ 1 h 366"/>
                  <a:gd name="T22" fmla="*/ 0 w 67"/>
                  <a:gd name="T23" fmla="*/ 1 h 366"/>
                  <a:gd name="T24" fmla="*/ 0 w 67"/>
                  <a:gd name="T25" fmla="*/ 1 h 366"/>
                  <a:gd name="T26" fmla="*/ 0 w 67"/>
                  <a:gd name="T27" fmla="*/ 1 h 366"/>
                  <a:gd name="T28" fmla="*/ 0 w 67"/>
                  <a:gd name="T29" fmla="*/ 1 h 366"/>
                  <a:gd name="T30" fmla="*/ 0 w 67"/>
                  <a:gd name="T31" fmla="*/ 1 h 366"/>
                  <a:gd name="T32" fmla="*/ 0 w 67"/>
                  <a:gd name="T33" fmla="*/ 1 h 366"/>
                  <a:gd name="T34" fmla="*/ 0 w 67"/>
                  <a:gd name="T35" fmla="*/ 1 h 366"/>
                  <a:gd name="T36" fmla="*/ 0 w 67"/>
                  <a:gd name="T37" fmla="*/ 1 h 366"/>
                  <a:gd name="T38" fmla="*/ 0 w 67"/>
                  <a:gd name="T39" fmla="*/ 1 h 366"/>
                  <a:gd name="T40" fmla="*/ 0 w 67"/>
                  <a:gd name="T41" fmla="*/ 1 h 366"/>
                  <a:gd name="T42" fmla="*/ 0 w 67"/>
                  <a:gd name="T43" fmla="*/ 1 h 366"/>
                  <a:gd name="T44" fmla="*/ 0 w 67"/>
                  <a:gd name="T45" fmla="*/ 1 h 366"/>
                  <a:gd name="T46" fmla="*/ 0 w 67"/>
                  <a:gd name="T47" fmla="*/ 1 h 366"/>
                  <a:gd name="T48" fmla="*/ 0 w 67"/>
                  <a:gd name="T49" fmla="*/ 1 h 366"/>
                  <a:gd name="T50" fmla="*/ 0 w 67"/>
                  <a:gd name="T51" fmla="*/ 1 h 366"/>
                  <a:gd name="T52" fmla="*/ 0 w 67"/>
                  <a:gd name="T53" fmla="*/ 1 h 366"/>
                  <a:gd name="T54" fmla="*/ 0 w 67"/>
                  <a:gd name="T55" fmla="*/ 1 h 366"/>
                  <a:gd name="T56" fmla="*/ 0 w 67"/>
                  <a:gd name="T57" fmla="*/ 1 h 366"/>
                  <a:gd name="T58" fmla="*/ 0 w 67"/>
                  <a:gd name="T59" fmla="*/ 1 h 366"/>
                  <a:gd name="T60" fmla="*/ 0 w 67"/>
                  <a:gd name="T61" fmla="*/ 1 h 366"/>
                  <a:gd name="T62" fmla="*/ 0 w 67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"/>
                  <a:gd name="T97" fmla="*/ 0 h 366"/>
                  <a:gd name="T98" fmla="*/ 67 w 67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" h="366">
                    <a:moveTo>
                      <a:pt x="34" y="0"/>
                    </a:moveTo>
                    <a:lnTo>
                      <a:pt x="43" y="38"/>
                    </a:lnTo>
                    <a:lnTo>
                      <a:pt x="50" y="76"/>
                    </a:lnTo>
                    <a:lnTo>
                      <a:pt x="57" y="115"/>
                    </a:lnTo>
                    <a:lnTo>
                      <a:pt x="62" y="154"/>
                    </a:lnTo>
                    <a:lnTo>
                      <a:pt x="65" y="193"/>
                    </a:lnTo>
                    <a:lnTo>
                      <a:pt x="66" y="233"/>
                    </a:lnTo>
                    <a:lnTo>
                      <a:pt x="67" y="273"/>
                    </a:lnTo>
                    <a:lnTo>
                      <a:pt x="66" y="313"/>
                    </a:lnTo>
                    <a:lnTo>
                      <a:pt x="63" y="321"/>
                    </a:lnTo>
                    <a:lnTo>
                      <a:pt x="59" y="328"/>
                    </a:lnTo>
                    <a:lnTo>
                      <a:pt x="56" y="335"/>
                    </a:lnTo>
                    <a:lnTo>
                      <a:pt x="54" y="342"/>
                    </a:lnTo>
                    <a:lnTo>
                      <a:pt x="50" y="349"/>
                    </a:lnTo>
                    <a:lnTo>
                      <a:pt x="47" y="355"/>
                    </a:lnTo>
                    <a:lnTo>
                      <a:pt x="43" y="362"/>
                    </a:lnTo>
                    <a:lnTo>
                      <a:pt x="41" y="366"/>
                    </a:lnTo>
                    <a:lnTo>
                      <a:pt x="39" y="365"/>
                    </a:lnTo>
                    <a:lnTo>
                      <a:pt x="36" y="364"/>
                    </a:lnTo>
                    <a:lnTo>
                      <a:pt x="34" y="362"/>
                    </a:lnTo>
                    <a:lnTo>
                      <a:pt x="32" y="361"/>
                    </a:lnTo>
                    <a:lnTo>
                      <a:pt x="29" y="358"/>
                    </a:lnTo>
                    <a:lnTo>
                      <a:pt x="27" y="356"/>
                    </a:lnTo>
                    <a:lnTo>
                      <a:pt x="25" y="355"/>
                    </a:lnTo>
                    <a:lnTo>
                      <a:pt x="22" y="352"/>
                    </a:lnTo>
                    <a:lnTo>
                      <a:pt x="22" y="347"/>
                    </a:lnTo>
                    <a:lnTo>
                      <a:pt x="22" y="340"/>
                    </a:lnTo>
                    <a:lnTo>
                      <a:pt x="22" y="333"/>
                    </a:lnTo>
                    <a:lnTo>
                      <a:pt x="21" y="327"/>
                    </a:lnTo>
                    <a:lnTo>
                      <a:pt x="21" y="320"/>
                    </a:lnTo>
                    <a:lnTo>
                      <a:pt x="21" y="314"/>
                    </a:lnTo>
                    <a:lnTo>
                      <a:pt x="21" y="308"/>
                    </a:lnTo>
                    <a:lnTo>
                      <a:pt x="20" y="301"/>
                    </a:lnTo>
                    <a:lnTo>
                      <a:pt x="25" y="287"/>
                    </a:lnTo>
                    <a:lnTo>
                      <a:pt x="27" y="273"/>
                    </a:lnTo>
                    <a:lnTo>
                      <a:pt x="30" y="259"/>
                    </a:lnTo>
                    <a:lnTo>
                      <a:pt x="32" y="245"/>
                    </a:lnTo>
                    <a:lnTo>
                      <a:pt x="33" y="230"/>
                    </a:lnTo>
                    <a:lnTo>
                      <a:pt x="33" y="217"/>
                    </a:lnTo>
                    <a:lnTo>
                      <a:pt x="33" y="202"/>
                    </a:lnTo>
                    <a:lnTo>
                      <a:pt x="32" y="188"/>
                    </a:lnTo>
                    <a:lnTo>
                      <a:pt x="29" y="173"/>
                    </a:lnTo>
                    <a:lnTo>
                      <a:pt x="27" y="159"/>
                    </a:lnTo>
                    <a:lnTo>
                      <a:pt x="25" y="145"/>
                    </a:lnTo>
                    <a:lnTo>
                      <a:pt x="21" y="131"/>
                    </a:lnTo>
                    <a:lnTo>
                      <a:pt x="13" y="104"/>
                    </a:lnTo>
                    <a:lnTo>
                      <a:pt x="3" y="78"/>
                    </a:lnTo>
                    <a:lnTo>
                      <a:pt x="2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3" y="7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A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6" name="Freeform 100"/>
              <p:cNvSpPr>
                <a:spLocks/>
              </p:cNvSpPr>
              <p:nvPr/>
            </p:nvSpPr>
            <p:spPr bwMode="auto">
              <a:xfrm>
                <a:off x="1601" y="2654"/>
                <a:ext cx="130" cy="130"/>
              </a:xfrm>
              <a:custGeom>
                <a:avLst/>
                <a:gdLst>
                  <a:gd name="T0" fmla="*/ 0 w 261"/>
                  <a:gd name="T1" fmla="*/ 0 h 262"/>
                  <a:gd name="T2" fmla="*/ 0 w 261"/>
                  <a:gd name="T3" fmla="*/ 0 h 262"/>
                  <a:gd name="T4" fmla="*/ 0 w 261"/>
                  <a:gd name="T5" fmla="*/ 0 h 262"/>
                  <a:gd name="T6" fmla="*/ 0 w 261"/>
                  <a:gd name="T7" fmla="*/ 0 h 262"/>
                  <a:gd name="T8" fmla="*/ 0 w 261"/>
                  <a:gd name="T9" fmla="*/ 0 h 262"/>
                  <a:gd name="T10" fmla="*/ 0 w 261"/>
                  <a:gd name="T11" fmla="*/ 0 h 262"/>
                  <a:gd name="T12" fmla="*/ 0 w 261"/>
                  <a:gd name="T13" fmla="*/ 0 h 262"/>
                  <a:gd name="T14" fmla="*/ 0 w 261"/>
                  <a:gd name="T15" fmla="*/ 0 h 262"/>
                  <a:gd name="T16" fmla="*/ 0 w 261"/>
                  <a:gd name="T17" fmla="*/ 0 h 262"/>
                  <a:gd name="T18" fmla="*/ 0 w 261"/>
                  <a:gd name="T19" fmla="*/ 0 h 262"/>
                  <a:gd name="T20" fmla="*/ 0 w 261"/>
                  <a:gd name="T21" fmla="*/ 0 h 262"/>
                  <a:gd name="T22" fmla="*/ 0 w 261"/>
                  <a:gd name="T23" fmla="*/ 0 h 262"/>
                  <a:gd name="T24" fmla="*/ 0 w 261"/>
                  <a:gd name="T25" fmla="*/ 0 h 262"/>
                  <a:gd name="T26" fmla="*/ 0 w 261"/>
                  <a:gd name="T27" fmla="*/ 0 h 262"/>
                  <a:gd name="T28" fmla="*/ 0 w 261"/>
                  <a:gd name="T29" fmla="*/ 0 h 262"/>
                  <a:gd name="T30" fmla="*/ 0 w 261"/>
                  <a:gd name="T31" fmla="*/ 0 h 262"/>
                  <a:gd name="T32" fmla="*/ 0 w 261"/>
                  <a:gd name="T33" fmla="*/ 0 h 262"/>
                  <a:gd name="T34" fmla="*/ 0 w 261"/>
                  <a:gd name="T35" fmla="*/ 0 h 262"/>
                  <a:gd name="T36" fmla="*/ 0 w 261"/>
                  <a:gd name="T37" fmla="*/ 0 h 262"/>
                  <a:gd name="T38" fmla="*/ 0 w 261"/>
                  <a:gd name="T39" fmla="*/ 0 h 262"/>
                  <a:gd name="T40" fmla="*/ 0 w 261"/>
                  <a:gd name="T41" fmla="*/ 0 h 262"/>
                  <a:gd name="T42" fmla="*/ 0 w 261"/>
                  <a:gd name="T43" fmla="*/ 0 h 262"/>
                  <a:gd name="T44" fmla="*/ 0 w 261"/>
                  <a:gd name="T45" fmla="*/ 0 h 262"/>
                  <a:gd name="T46" fmla="*/ 0 w 261"/>
                  <a:gd name="T47" fmla="*/ 0 h 262"/>
                  <a:gd name="T48" fmla="*/ 0 w 261"/>
                  <a:gd name="T49" fmla="*/ 0 h 262"/>
                  <a:gd name="T50" fmla="*/ 0 w 261"/>
                  <a:gd name="T51" fmla="*/ 0 h 262"/>
                  <a:gd name="T52" fmla="*/ 0 w 261"/>
                  <a:gd name="T53" fmla="*/ 0 h 262"/>
                  <a:gd name="T54" fmla="*/ 0 w 261"/>
                  <a:gd name="T55" fmla="*/ 0 h 262"/>
                  <a:gd name="T56" fmla="*/ 0 w 261"/>
                  <a:gd name="T57" fmla="*/ 0 h 262"/>
                  <a:gd name="T58" fmla="*/ 0 w 261"/>
                  <a:gd name="T59" fmla="*/ 0 h 262"/>
                  <a:gd name="T60" fmla="*/ 0 w 261"/>
                  <a:gd name="T61" fmla="*/ 0 h 262"/>
                  <a:gd name="T62" fmla="*/ 0 w 261"/>
                  <a:gd name="T63" fmla="*/ 0 h 262"/>
                  <a:gd name="T64" fmla="*/ 0 w 261"/>
                  <a:gd name="T65" fmla="*/ 0 h 262"/>
                  <a:gd name="T66" fmla="*/ 0 w 261"/>
                  <a:gd name="T67" fmla="*/ 0 h 262"/>
                  <a:gd name="T68" fmla="*/ 0 w 261"/>
                  <a:gd name="T69" fmla="*/ 0 h 262"/>
                  <a:gd name="T70" fmla="*/ 0 w 261"/>
                  <a:gd name="T71" fmla="*/ 0 h 262"/>
                  <a:gd name="T72" fmla="*/ 0 w 261"/>
                  <a:gd name="T73" fmla="*/ 0 h 262"/>
                  <a:gd name="T74" fmla="*/ 0 w 261"/>
                  <a:gd name="T75" fmla="*/ 0 h 262"/>
                  <a:gd name="T76" fmla="*/ 0 w 261"/>
                  <a:gd name="T77" fmla="*/ 0 h 2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1"/>
                  <a:gd name="T118" fmla="*/ 0 h 262"/>
                  <a:gd name="T119" fmla="*/ 261 w 261"/>
                  <a:gd name="T120" fmla="*/ 262 h 2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1" h="262">
                    <a:moveTo>
                      <a:pt x="0" y="262"/>
                    </a:moveTo>
                    <a:lnTo>
                      <a:pt x="4" y="258"/>
                    </a:lnTo>
                    <a:lnTo>
                      <a:pt x="8" y="256"/>
                    </a:lnTo>
                    <a:lnTo>
                      <a:pt x="13" y="253"/>
                    </a:lnTo>
                    <a:lnTo>
                      <a:pt x="16" y="250"/>
                    </a:lnTo>
                    <a:lnTo>
                      <a:pt x="20" y="247"/>
                    </a:lnTo>
                    <a:lnTo>
                      <a:pt x="24" y="243"/>
                    </a:lnTo>
                    <a:lnTo>
                      <a:pt x="28" y="241"/>
                    </a:lnTo>
                    <a:lnTo>
                      <a:pt x="31" y="238"/>
                    </a:lnTo>
                    <a:lnTo>
                      <a:pt x="41" y="225"/>
                    </a:lnTo>
                    <a:lnTo>
                      <a:pt x="51" y="215"/>
                    </a:lnTo>
                    <a:lnTo>
                      <a:pt x="63" y="205"/>
                    </a:lnTo>
                    <a:lnTo>
                      <a:pt x="74" y="197"/>
                    </a:lnTo>
                    <a:lnTo>
                      <a:pt x="84" y="188"/>
                    </a:lnTo>
                    <a:lnTo>
                      <a:pt x="95" y="179"/>
                    </a:lnTo>
                    <a:lnTo>
                      <a:pt x="99" y="174"/>
                    </a:lnTo>
                    <a:lnTo>
                      <a:pt x="104" y="169"/>
                    </a:lnTo>
                    <a:lnTo>
                      <a:pt x="107" y="163"/>
                    </a:lnTo>
                    <a:lnTo>
                      <a:pt x="111" y="156"/>
                    </a:lnTo>
                    <a:lnTo>
                      <a:pt x="120" y="151"/>
                    </a:lnTo>
                    <a:lnTo>
                      <a:pt x="128" y="144"/>
                    </a:lnTo>
                    <a:lnTo>
                      <a:pt x="134" y="137"/>
                    </a:lnTo>
                    <a:lnTo>
                      <a:pt x="140" y="129"/>
                    </a:lnTo>
                    <a:lnTo>
                      <a:pt x="147" y="123"/>
                    </a:lnTo>
                    <a:lnTo>
                      <a:pt x="152" y="116"/>
                    </a:lnTo>
                    <a:lnTo>
                      <a:pt x="161" y="110"/>
                    </a:lnTo>
                    <a:lnTo>
                      <a:pt x="170" y="106"/>
                    </a:lnTo>
                    <a:lnTo>
                      <a:pt x="173" y="104"/>
                    </a:lnTo>
                    <a:lnTo>
                      <a:pt x="175" y="102"/>
                    </a:lnTo>
                    <a:lnTo>
                      <a:pt x="177" y="98"/>
                    </a:lnTo>
                    <a:lnTo>
                      <a:pt x="178" y="96"/>
                    </a:lnTo>
                    <a:lnTo>
                      <a:pt x="179" y="93"/>
                    </a:lnTo>
                    <a:lnTo>
                      <a:pt x="179" y="90"/>
                    </a:lnTo>
                    <a:lnTo>
                      <a:pt x="179" y="87"/>
                    </a:lnTo>
                    <a:lnTo>
                      <a:pt x="179" y="83"/>
                    </a:lnTo>
                    <a:lnTo>
                      <a:pt x="178" y="81"/>
                    </a:lnTo>
                    <a:lnTo>
                      <a:pt x="175" y="80"/>
                    </a:lnTo>
                    <a:lnTo>
                      <a:pt x="173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6" y="80"/>
                    </a:lnTo>
                    <a:lnTo>
                      <a:pt x="164" y="80"/>
                    </a:lnTo>
                    <a:lnTo>
                      <a:pt x="162" y="80"/>
                    </a:lnTo>
                    <a:lnTo>
                      <a:pt x="173" y="71"/>
                    </a:lnTo>
                    <a:lnTo>
                      <a:pt x="186" y="61"/>
                    </a:lnTo>
                    <a:lnTo>
                      <a:pt x="197" y="52"/>
                    </a:lnTo>
                    <a:lnTo>
                      <a:pt x="210" y="43"/>
                    </a:lnTo>
                    <a:lnTo>
                      <a:pt x="222" y="33"/>
                    </a:lnTo>
                    <a:lnTo>
                      <a:pt x="233" y="22"/>
                    </a:lnTo>
                    <a:lnTo>
                      <a:pt x="245" y="12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1" y="0"/>
                    </a:lnTo>
                    <a:lnTo>
                      <a:pt x="255" y="15"/>
                    </a:lnTo>
                    <a:lnTo>
                      <a:pt x="247" y="31"/>
                    </a:lnTo>
                    <a:lnTo>
                      <a:pt x="238" y="48"/>
                    </a:lnTo>
                    <a:lnTo>
                      <a:pt x="226" y="63"/>
                    </a:lnTo>
                    <a:lnTo>
                      <a:pt x="202" y="96"/>
                    </a:lnTo>
                    <a:lnTo>
                      <a:pt x="174" y="128"/>
                    </a:lnTo>
                    <a:lnTo>
                      <a:pt x="146" y="161"/>
                    </a:lnTo>
                    <a:lnTo>
                      <a:pt x="118" y="192"/>
                    </a:lnTo>
                    <a:lnTo>
                      <a:pt x="104" y="207"/>
                    </a:lnTo>
                    <a:lnTo>
                      <a:pt x="92" y="222"/>
                    </a:lnTo>
                    <a:lnTo>
                      <a:pt x="81" y="237"/>
                    </a:lnTo>
                    <a:lnTo>
                      <a:pt x="72" y="250"/>
                    </a:lnTo>
                    <a:lnTo>
                      <a:pt x="64" y="252"/>
                    </a:lnTo>
                    <a:lnTo>
                      <a:pt x="56" y="253"/>
                    </a:lnTo>
                    <a:lnTo>
                      <a:pt x="46" y="254"/>
                    </a:lnTo>
                    <a:lnTo>
                      <a:pt x="38" y="256"/>
                    </a:lnTo>
                    <a:lnTo>
                      <a:pt x="29" y="257"/>
                    </a:lnTo>
                    <a:lnTo>
                      <a:pt x="20" y="258"/>
                    </a:lnTo>
                    <a:lnTo>
                      <a:pt x="9" y="260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7" name="Freeform 101"/>
              <p:cNvSpPr>
                <a:spLocks/>
              </p:cNvSpPr>
              <p:nvPr/>
            </p:nvSpPr>
            <p:spPr bwMode="auto">
              <a:xfrm>
                <a:off x="1552" y="2699"/>
                <a:ext cx="110" cy="90"/>
              </a:xfrm>
              <a:custGeom>
                <a:avLst/>
                <a:gdLst>
                  <a:gd name="T0" fmla="*/ 0 w 222"/>
                  <a:gd name="T1" fmla="*/ 0 h 181"/>
                  <a:gd name="T2" fmla="*/ 0 w 222"/>
                  <a:gd name="T3" fmla="*/ 0 h 181"/>
                  <a:gd name="T4" fmla="*/ 0 w 222"/>
                  <a:gd name="T5" fmla="*/ 0 h 181"/>
                  <a:gd name="T6" fmla="*/ 0 w 222"/>
                  <a:gd name="T7" fmla="*/ 0 h 181"/>
                  <a:gd name="T8" fmla="*/ 0 w 222"/>
                  <a:gd name="T9" fmla="*/ 0 h 181"/>
                  <a:gd name="T10" fmla="*/ 0 w 222"/>
                  <a:gd name="T11" fmla="*/ 0 h 181"/>
                  <a:gd name="T12" fmla="*/ 0 w 222"/>
                  <a:gd name="T13" fmla="*/ 0 h 181"/>
                  <a:gd name="T14" fmla="*/ 0 w 222"/>
                  <a:gd name="T15" fmla="*/ 0 h 181"/>
                  <a:gd name="T16" fmla="*/ 0 w 222"/>
                  <a:gd name="T17" fmla="*/ 0 h 181"/>
                  <a:gd name="T18" fmla="*/ 0 w 222"/>
                  <a:gd name="T19" fmla="*/ 0 h 181"/>
                  <a:gd name="T20" fmla="*/ 0 w 222"/>
                  <a:gd name="T21" fmla="*/ 0 h 181"/>
                  <a:gd name="T22" fmla="*/ 0 w 222"/>
                  <a:gd name="T23" fmla="*/ 0 h 181"/>
                  <a:gd name="T24" fmla="*/ 0 w 222"/>
                  <a:gd name="T25" fmla="*/ 0 h 181"/>
                  <a:gd name="T26" fmla="*/ 0 w 222"/>
                  <a:gd name="T27" fmla="*/ 0 h 181"/>
                  <a:gd name="T28" fmla="*/ 0 w 222"/>
                  <a:gd name="T29" fmla="*/ 0 h 181"/>
                  <a:gd name="T30" fmla="*/ 0 w 222"/>
                  <a:gd name="T31" fmla="*/ 0 h 181"/>
                  <a:gd name="T32" fmla="*/ 0 w 222"/>
                  <a:gd name="T33" fmla="*/ 0 h 181"/>
                  <a:gd name="T34" fmla="*/ 0 w 222"/>
                  <a:gd name="T35" fmla="*/ 0 h 181"/>
                  <a:gd name="T36" fmla="*/ 0 w 222"/>
                  <a:gd name="T37" fmla="*/ 0 h 181"/>
                  <a:gd name="T38" fmla="*/ 0 w 222"/>
                  <a:gd name="T39" fmla="*/ 0 h 181"/>
                  <a:gd name="T40" fmla="*/ 0 w 222"/>
                  <a:gd name="T41" fmla="*/ 0 h 181"/>
                  <a:gd name="T42" fmla="*/ 0 w 222"/>
                  <a:gd name="T43" fmla="*/ 0 h 181"/>
                  <a:gd name="T44" fmla="*/ 0 w 222"/>
                  <a:gd name="T45" fmla="*/ 0 h 181"/>
                  <a:gd name="T46" fmla="*/ 0 w 222"/>
                  <a:gd name="T47" fmla="*/ 0 h 181"/>
                  <a:gd name="T48" fmla="*/ 0 w 222"/>
                  <a:gd name="T49" fmla="*/ 0 h 181"/>
                  <a:gd name="T50" fmla="*/ 0 w 222"/>
                  <a:gd name="T51" fmla="*/ 0 h 181"/>
                  <a:gd name="T52" fmla="*/ 0 w 222"/>
                  <a:gd name="T53" fmla="*/ 0 h 181"/>
                  <a:gd name="T54" fmla="*/ 0 w 222"/>
                  <a:gd name="T55" fmla="*/ 0 h 181"/>
                  <a:gd name="T56" fmla="*/ 0 w 222"/>
                  <a:gd name="T57" fmla="*/ 0 h 181"/>
                  <a:gd name="T58" fmla="*/ 0 w 222"/>
                  <a:gd name="T59" fmla="*/ 0 h 181"/>
                  <a:gd name="T60" fmla="*/ 0 w 222"/>
                  <a:gd name="T61" fmla="*/ 0 h 181"/>
                  <a:gd name="T62" fmla="*/ 0 w 222"/>
                  <a:gd name="T63" fmla="*/ 0 h 181"/>
                  <a:gd name="T64" fmla="*/ 0 w 222"/>
                  <a:gd name="T65" fmla="*/ 0 h 181"/>
                  <a:gd name="T66" fmla="*/ 0 w 222"/>
                  <a:gd name="T67" fmla="*/ 0 h 181"/>
                  <a:gd name="T68" fmla="*/ 0 w 222"/>
                  <a:gd name="T69" fmla="*/ 0 h 181"/>
                  <a:gd name="T70" fmla="*/ 0 w 222"/>
                  <a:gd name="T71" fmla="*/ 0 h 1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"/>
                  <a:gd name="T109" fmla="*/ 0 h 181"/>
                  <a:gd name="T110" fmla="*/ 222 w 222"/>
                  <a:gd name="T111" fmla="*/ 181 h 1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" h="181">
                    <a:moveTo>
                      <a:pt x="156" y="20"/>
                    </a:moveTo>
                    <a:lnTo>
                      <a:pt x="165" y="22"/>
                    </a:lnTo>
                    <a:lnTo>
                      <a:pt x="173" y="24"/>
                    </a:lnTo>
                    <a:lnTo>
                      <a:pt x="182" y="24"/>
                    </a:lnTo>
                    <a:lnTo>
                      <a:pt x="190" y="24"/>
                    </a:lnTo>
                    <a:lnTo>
                      <a:pt x="199" y="23"/>
                    </a:lnTo>
                    <a:lnTo>
                      <a:pt x="207" y="22"/>
                    </a:lnTo>
                    <a:lnTo>
                      <a:pt x="215" y="19"/>
                    </a:lnTo>
                    <a:lnTo>
                      <a:pt x="222" y="13"/>
                    </a:lnTo>
                    <a:lnTo>
                      <a:pt x="208" y="31"/>
                    </a:lnTo>
                    <a:lnTo>
                      <a:pt x="193" y="49"/>
                    </a:lnTo>
                    <a:lnTo>
                      <a:pt x="178" y="65"/>
                    </a:lnTo>
                    <a:lnTo>
                      <a:pt x="163" y="82"/>
                    </a:lnTo>
                    <a:lnTo>
                      <a:pt x="147" y="98"/>
                    </a:lnTo>
                    <a:lnTo>
                      <a:pt x="129" y="114"/>
                    </a:lnTo>
                    <a:lnTo>
                      <a:pt x="113" y="129"/>
                    </a:lnTo>
                    <a:lnTo>
                      <a:pt x="95" y="143"/>
                    </a:lnTo>
                    <a:lnTo>
                      <a:pt x="91" y="148"/>
                    </a:lnTo>
                    <a:lnTo>
                      <a:pt x="87" y="151"/>
                    </a:lnTo>
                    <a:lnTo>
                      <a:pt x="82" y="153"/>
                    </a:lnTo>
                    <a:lnTo>
                      <a:pt x="78" y="156"/>
                    </a:lnTo>
                    <a:lnTo>
                      <a:pt x="67" y="156"/>
                    </a:lnTo>
                    <a:lnTo>
                      <a:pt x="57" y="156"/>
                    </a:lnTo>
                    <a:lnTo>
                      <a:pt x="46" y="156"/>
                    </a:lnTo>
                    <a:lnTo>
                      <a:pt x="36" y="158"/>
                    </a:lnTo>
                    <a:lnTo>
                      <a:pt x="31" y="159"/>
                    </a:lnTo>
                    <a:lnTo>
                      <a:pt x="28" y="163"/>
                    </a:lnTo>
                    <a:lnTo>
                      <a:pt x="23" y="166"/>
                    </a:lnTo>
                    <a:lnTo>
                      <a:pt x="20" y="172"/>
                    </a:lnTo>
                    <a:lnTo>
                      <a:pt x="19" y="173"/>
                    </a:lnTo>
                    <a:lnTo>
                      <a:pt x="16" y="174"/>
                    </a:lnTo>
                    <a:lnTo>
                      <a:pt x="15" y="175"/>
                    </a:lnTo>
                    <a:lnTo>
                      <a:pt x="14" y="177"/>
                    </a:lnTo>
                    <a:lnTo>
                      <a:pt x="13" y="178"/>
                    </a:lnTo>
                    <a:lnTo>
                      <a:pt x="11" y="179"/>
                    </a:lnTo>
                    <a:lnTo>
                      <a:pt x="9" y="180"/>
                    </a:lnTo>
                    <a:lnTo>
                      <a:pt x="8" y="181"/>
                    </a:lnTo>
                    <a:lnTo>
                      <a:pt x="7" y="181"/>
                    </a:lnTo>
                    <a:lnTo>
                      <a:pt x="6" y="181"/>
                    </a:lnTo>
                    <a:lnTo>
                      <a:pt x="5" y="181"/>
                    </a:lnTo>
                    <a:lnTo>
                      <a:pt x="4" y="181"/>
                    </a:lnTo>
                    <a:lnTo>
                      <a:pt x="3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1" y="175"/>
                    </a:lnTo>
                    <a:lnTo>
                      <a:pt x="6" y="167"/>
                    </a:lnTo>
                    <a:lnTo>
                      <a:pt x="12" y="158"/>
                    </a:lnTo>
                    <a:lnTo>
                      <a:pt x="18" y="149"/>
                    </a:lnTo>
                    <a:lnTo>
                      <a:pt x="24" y="141"/>
                    </a:lnTo>
                    <a:lnTo>
                      <a:pt x="31" y="134"/>
                    </a:lnTo>
                    <a:lnTo>
                      <a:pt x="37" y="128"/>
                    </a:lnTo>
                    <a:lnTo>
                      <a:pt x="41" y="127"/>
                    </a:lnTo>
                    <a:lnTo>
                      <a:pt x="42" y="120"/>
                    </a:lnTo>
                    <a:lnTo>
                      <a:pt x="43" y="113"/>
                    </a:lnTo>
                    <a:lnTo>
                      <a:pt x="46" y="106"/>
                    </a:lnTo>
                    <a:lnTo>
                      <a:pt x="50" y="99"/>
                    </a:lnTo>
                    <a:lnTo>
                      <a:pt x="59" y="84"/>
                    </a:lnTo>
                    <a:lnTo>
                      <a:pt x="73" y="68"/>
                    </a:lnTo>
                    <a:lnTo>
                      <a:pt x="88" y="51"/>
                    </a:lnTo>
                    <a:lnTo>
                      <a:pt x="104" y="35"/>
                    </a:lnTo>
                    <a:lnTo>
                      <a:pt x="122" y="18"/>
                    </a:lnTo>
                    <a:lnTo>
                      <a:pt x="141" y="0"/>
                    </a:lnTo>
                    <a:lnTo>
                      <a:pt x="141" y="1"/>
                    </a:lnTo>
                    <a:lnTo>
                      <a:pt x="142" y="1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56" y="20"/>
                    </a:lnTo>
                    <a:close/>
                  </a:path>
                </a:pathLst>
              </a:custGeom>
              <a:solidFill>
                <a:srgbClr val="40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02"/>
              <p:cNvSpPr>
                <a:spLocks/>
              </p:cNvSpPr>
              <p:nvPr/>
            </p:nvSpPr>
            <p:spPr bwMode="auto">
              <a:xfrm>
                <a:off x="1467" y="2173"/>
                <a:ext cx="278" cy="274"/>
              </a:xfrm>
              <a:custGeom>
                <a:avLst/>
                <a:gdLst>
                  <a:gd name="T0" fmla="*/ 1 w 555"/>
                  <a:gd name="T1" fmla="*/ 0 h 549"/>
                  <a:gd name="T2" fmla="*/ 1 w 555"/>
                  <a:gd name="T3" fmla="*/ 0 h 549"/>
                  <a:gd name="T4" fmla="*/ 1 w 555"/>
                  <a:gd name="T5" fmla="*/ 0 h 549"/>
                  <a:gd name="T6" fmla="*/ 1 w 555"/>
                  <a:gd name="T7" fmla="*/ 0 h 549"/>
                  <a:gd name="T8" fmla="*/ 1 w 555"/>
                  <a:gd name="T9" fmla="*/ 0 h 549"/>
                  <a:gd name="T10" fmla="*/ 1 w 555"/>
                  <a:gd name="T11" fmla="*/ 0 h 549"/>
                  <a:gd name="T12" fmla="*/ 1 w 555"/>
                  <a:gd name="T13" fmla="*/ 0 h 549"/>
                  <a:gd name="T14" fmla="*/ 1 w 555"/>
                  <a:gd name="T15" fmla="*/ 0 h 549"/>
                  <a:gd name="T16" fmla="*/ 1 w 555"/>
                  <a:gd name="T17" fmla="*/ 0 h 549"/>
                  <a:gd name="T18" fmla="*/ 1 w 555"/>
                  <a:gd name="T19" fmla="*/ 0 h 549"/>
                  <a:gd name="T20" fmla="*/ 1 w 555"/>
                  <a:gd name="T21" fmla="*/ 0 h 549"/>
                  <a:gd name="T22" fmla="*/ 1 w 555"/>
                  <a:gd name="T23" fmla="*/ 0 h 549"/>
                  <a:gd name="T24" fmla="*/ 1 w 555"/>
                  <a:gd name="T25" fmla="*/ 0 h 549"/>
                  <a:gd name="T26" fmla="*/ 1 w 555"/>
                  <a:gd name="T27" fmla="*/ 0 h 549"/>
                  <a:gd name="T28" fmla="*/ 1 w 555"/>
                  <a:gd name="T29" fmla="*/ 0 h 549"/>
                  <a:gd name="T30" fmla="*/ 1 w 555"/>
                  <a:gd name="T31" fmla="*/ 0 h 549"/>
                  <a:gd name="T32" fmla="*/ 1 w 555"/>
                  <a:gd name="T33" fmla="*/ 0 h 549"/>
                  <a:gd name="T34" fmla="*/ 1 w 555"/>
                  <a:gd name="T35" fmla="*/ 0 h 549"/>
                  <a:gd name="T36" fmla="*/ 1 w 555"/>
                  <a:gd name="T37" fmla="*/ 0 h 549"/>
                  <a:gd name="T38" fmla="*/ 1 w 555"/>
                  <a:gd name="T39" fmla="*/ 0 h 549"/>
                  <a:gd name="T40" fmla="*/ 1 w 555"/>
                  <a:gd name="T41" fmla="*/ 0 h 549"/>
                  <a:gd name="T42" fmla="*/ 1 w 555"/>
                  <a:gd name="T43" fmla="*/ 0 h 549"/>
                  <a:gd name="T44" fmla="*/ 1 w 555"/>
                  <a:gd name="T45" fmla="*/ 0 h 549"/>
                  <a:gd name="T46" fmla="*/ 1 w 555"/>
                  <a:gd name="T47" fmla="*/ 0 h 549"/>
                  <a:gd name="T48" fmla="*/ 1 w 555"/>
                  <a:gd name="T49" fmla="*/ 0 h 549"/>
                  <a:gd name="T50" fmla="*/ 1 w 555"/>
                  <a:gd name="T51" fmla="*/ 0 h 549"/>
                  <a:gd name="T52" fmla="*/ 1 w 555"/>
                  <a:gd name="T53" fmla="*/ 0 h 549"/>
                  <a:gd name="T54" fmla="*/ 1 w 555"/>
                  <a:gd name="T55" fmla="*/ 0 h 549"/>
                  <a:gd name="T56" fmla="*/ 1 w 555"/>
                  <a:gd name="T57" fmla="*/ 0 h 549"/>
                  <a:gd name="T58" fmla="*/ 1 w 555"/>
                  <a:gd name="T59" fmla="*/ 0 h 549"/>
                  <a:gd name="T60" fmla="*/ 1 w 555"/>
                  <a:gd name="T61" fmla="*/ 0 h 549"/>
                  <a:gd name="T62" fmla="*/ 1 w 555"/>
                  <a:gd name="T63" fmla="*/ 0 h 549"/>
                  <a:gd name="T64" fmla="*/ 1 w 555"/>
                  <a:gd name="T65" fmla="*/ 0 h 549"/>
                  <a:gd name="T66" fmla="*/ 1 w 555"/>
                  <a:gd name="T67" fmla="*/ 0 h 549"/>
                  <a:gd name="T68" fmla="*/ 1 w 555"/>
                  <a:gd name="T69" fmla="*/ 0 h 549"/>
                  <a:gd name="T70" fmla="*/ 1 w 555"/>
                  <a:gd name="T71" fmla="*/ 0 h 549"/>
                  <a:gd name="T72" fmla="*/ 1 w 555"/>
                  <a:gd name="T73" fmla="*/ 0 h 549"/>
                  <a:gd name="T74" fmla="*/ 1 w 555"/>
                  <a:gd name="T75" fmla="*/ 0 h 549"/>
                  <a:gd name="T76" fmla="*/ 1 w 555"/>
                  <a:gd name="T77" fmla="*/ 0 h 549"/>
                  <a:gd name="T78" fmla="*/ 1 w 555"/>
                  <a:gd name="T79" fmla="*/ 0 h 549"/>
                  <a:gd name="T80" fmla="*/ 1 w 555"/>
                  <a:gd name="T81" fmla="*/ 0 h 549"/>
                  <a:gd name="T82" fmla="*/ 1 w 555"/>
                  <a:gd name="T83" fmla="*/ 0 h 549"/>
                  <a:gd name="T84" fmla="*/ 1 w 555"/>
                  <a:gd name="T85" fmla="*/ 0 h 549"/>
                  <a:gd name="T86" fmla="*/ 1 w 555"/>
                  <a:gd name="T87" fmla="*/ 0 h 549"/>
                  <a:gd name="T88" fmla="*/ 1 w 555"/>
                  <a:gd name="T89" fmla="*/ 0 h 549"/>
                  <a:gd name="T90" fmla="*/ 1 w 555"/>
                  <a:gd name="T91" fmla="*/ 0 h 549"/>
                  <a:gd name="T92" fmla="*/ 1 w 555"/>
                  <a:gd name="T93" fmla="*/ 0 h 549"/>
                  <a:gd name="T94" fmla="*/ 1 w 555"/>
                  <a:gd name="T95" fmla="*/ 0 h 549"/>
                  <a:gd name="T96" fmla="*/ 1 w 555"/>
                  <a:gd name="T97" fmla="*/ 0 h 549"/>
                  <a:gd name="T98" fmla="*/ 1 w 555"/>
                  <a:gd name="T99" fmla="*/ 0 h 549"/>
                  <a:gd name="T100" fmla="*/ 1 w 555"/>
                  <a:gd name="T101" fmla="*/ 0 h 549"/>
                  <a:gd name="T102" fmla="*/ 1 w 555"/>
                  <a:gd name="T103" fmla="*/ 0 h 549"/>
                  <a:gd name="T104" fmla="*/ 1 w 555"/>
                  <a:gd name="T105" fmla="*/ 0 h 5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5"/>
                  <a:gd name="T160" fmla="*/ 0 h 549"/>
                  <a:gd name="T161" fmla="*/ 555 w 555"/>
                  <a:gd name="T162" fmla="*/ 549 h 5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5" h="549">
                    <a:moveTo>
                      <a:pt x="108" y="0"/>
                    </a:moveTo>
                    <a:lnTo>
                      <a:pt x="100" y="2"/>
                    </a:lnTo>
                    <a:lnTo>
                      <a:pt x="92" y="2"/>
                    </a:lnTo>
                    <a:lnTo>
                      <a:pt x="83" y="3"/>
                    </a:lnTo>
                    <a:lnTo>
                      <a:pt x="75" y="4"/>
                    </a:lnTo>
                    <a:lnTo>
                      <a:pt x="66" y="5"/>
                    </a:lnTo>
                    <a:lnTo>
                      <a:pt x="56" y="6"/>
                    </a:lnTo>
                    <a:lnTo>
                      <a:pt x="48" y="7"/>
                    </a:lnTo>
                    <a:lnTo>
                      <a:pt x="40" y="7"/>
                    </a:lnTo>
                    <a:lnTo>
                      <a:pt x="39" y="13"/>
                    </a:lnTo>
                    <a:lnTo>
                      <a:pt x="36" y="21"/>
                    </a:lnTo>
                    <a:lnTo>
                      <a:pt x="30" y="29"/>
                    </a:lnTo>
                    <a:lnTo>
                      <a:pt x="23" y="38"/>
                    </a:lnTo>
                    <a:lnTo>
                      <a:pt x="16" y="49"/>
                    </a:lnTo>
                    <a:lnTo>
                      <a:pt x="9" y="58"/>
                    </a:lnTo>
                    <a:lnTo>
                      <a:pt x="3" y="67"/>
                    </a:lnTo>
                    <a:lnTo>
                      <a:pt x="0" y="75"/>
                    </a:lnTo>
                    <a:lnTo>
                      <a:pt x="16" y="76"/>
                    </a:lnTo>
                    <a:lnTo>
                      <a:pt x="31" y="79"/>
                    </a:lnTo>
                    <a:lnTo>
                      <a:pt x="45" y="83"/>
                    </a:lnTo>
                    <a:lnTo>
                      <a:pt x="57" y="90"/>
                    </a:lnTo>
                    <a:lnTo>
                      <a:pt x="68" y="97"/>
                    </a:lnTo>
                    <a:lnTo>
                      <a:pt x="78" y="106"/>
                    </a:lnTo>
                    <a:lnTo>
                      <a:pt x="87" y="117"/>
                    </a:lnTo>
                    <a:lnTo>
                      <a:pt x="94" y="129"/>
                    </a:lnTo>
                    <a:lnTo>
                      <a:pt x="101" y="142"/>
                    </a:lnTo>
                    <a:lnTo>
                      <a:pt x="108" y="156"/>
                    </a:lnTo>
                    <a:lnTo>
                      <a:pt x="113" y="171"/>
                    </a:lnTo>
                    <a:lnTo>
                      <a:pt x="117" y="186"/>
                    </a:lnTo>
                    <a:lnTo>
                      <a:pt x="121" y="203"/>
                    </a:lnTo>
                    <a:lnTo>
                      <a:pt x="124" y="220"/>
                    </a:lnTo>
                    <a:lnTo>
                      <a:pt x="127" y="238"/>
                    </a:lnTo>
                    <a:lnTo>
                      <a:pt x="129" y="256"/>
                    </a:lnTo>
                    <a:lnTo>
                      <a:pt x="136" y="330"/>
                    </a:lnTo>
                    <a:lnTo>
                      <a:pt x="140" y="404"/>
                    </a:lnTo>
                    <a:lnTo>
                      <a:pt x="143" y="438"/>
                    </a:lnTo>
                    <a:lnTo>
                      <a:pt x="147" y="470"/>
                    </a:lnTo>
                    <a:lnTo>
                      <a:pt x="151" y="484"/>
                    </a:lnTo>
                    <a:lnTo>
                      <a:pt x="153" y="498"/>
                    </a:lnTo>
                    <a:lnTo>
                      <a:pt x="158" y="511"/>
                    </a:lnTo>
                    <a:lnTo>
                      <a:pt x="162" y="522"/>
                    </a:lnTo>
                    <a:lnTo>
                      <a:pt x="165" y="505"/>
                    </a:lnTo>
                    <a:lnTo>
                      <a:pt x="167" y="485"/>
                    </a:lnTo>
                    <a:lnTo>
                      <a:pt x="169" y="464"/>
                    </a:lnTo>
                    <a:lnTo>
                      <a:pt x="173" y="442"/>
                    </a:lnTo>
                    <a:lnTo>
                      <a:pt x="177" y="420"/>
                    </a:lnTo>
                    <a:lnTo>
                      <a:pt x="183" y="399"/>
                    </a:lnTo>
                    <a:lnTo>
                      <a:pt x="188" y="390"/>
                    </a:lnTo>
                    <a:lnTo>
                      <a:pt x="192" y="382"/>
                    </a:lnTo>
                    <a:lnTo>
                      <a:pt x="197" y="374"/>
                    </a:lnTo>
                    <a:lnTo>
                      <a:pt x="203" y="367"/>
                    </a:lnTo>
                    <a:lnTo>
                      <a:pt x="214" y="367"/>
                    </a:lnTo>
                    <a:lnTo>
                      <a:pt x="225" y="369"/>
                    </a:lnTo>
                    <a:lnTo>
                      <a:pt x="235" y="371"/>
                    </a:lnTo>
                    <a:lnTo>
                      <a:pt x="245" y="375"/>
                    </a:lnTo>
                    <a:lnTo>
                      <a:pt x="255" y="378"/>
                    </a:lnTo>
                    <a:lnTo>
                      <a:pt x="265" y="383"/>
                    </a:lnTo>
                    <a:lnTo>
                      <a:pt x="275" y="389"/>
                    </a:lnTo>
                    <a:lnTo>
                      <a:pt x="285" y="396"/>
                    </a:lnTo>
                    <a:lnTo>
                      <a:pt x="304" y="409"/>
                    </a:lnTo>
                    <a:lnTo>
                      <a:pt x="324" y="424"/>
                    </a:lnTo>
                    <a:lnTo>
                      <a:pt x="343" y="440"/>
                    </a:lnTo>
                    <a:lnTo>
                      <a:pt x="364" y="458"/>
                    </a:lnTo>
                    <a:lnTo>
                      <a:pt x="385" y="475"/>
                    </a:lnTo>
                    <a:lnTo>
                      <a:pt x="406" y="491"/>
                    </a:lnTo>
                    <a:lnTo>
                      <a:pt x="428" y="507"/>
                    </a:lnTo>
                    <a:lnTo>
                      <a:pt x="451" y="521"/>
                    </a:lnTo>
                    <a:lnTo>
                      <a:pt x="462" y="527"/>
                    </a:lnTo>
                    <a:lnTo>
                      <a:pt x="475" y="533"/>
                    </a:lnTo>
                    <a:lnTo>
                      <a:pt x="487" y="537"/>
                    </a:lnTo>
                    <a:lnTo>
                      <a:pt x="500" y="542"/>
                    </a:lnTo>
                    <a:lnTo>
                      <a:pt x="513" y="544"/>
                    </a:lnTo>
                    <a:lnTo>
                      <a:pt x="527" y="548"/>
                    </a:lnTo>
                    <a:lnTo>
                      <a:pt x="540" y="549"/>
                    </a:lnTo>
                    <a:lnTo>
                      <a:pt x="555" y="549"/>
                    </a:lnTo>
                    <a:lnTo>
                      <a:pt x="532" y="527"/>
                    </a:lnTo>
                    <a:lnTo>
                      <a:pt x="508" y="506"/>
                    </a:lnTo>
                    <a:lnTo>
                      <a:pt x="483" y="485"/>
                    </a:lnTo>
                    <a:lnTo>
                      <a:pt x="459" y="467"/>
                    </a:lnTo>
                    <a:lnTo>
                      <a:pt x="408" y="429"/>
                    </a:lnTo>
                    <a:lnTo>
                      <a:pt x="358" y="390"/>
                    </a:lnTo>
                    <a:lnTo>
                      <a:pt x="335" y="370"/>
                    </a:lnTo>
                    <a:lnTo>
                      <a:pt x="312" y="349"/>
                    </a:lnTo>
                    <a:lnTo>
                      <a:pt x="290" y="328"/>
                    </a:lnTo>
                    <a:lnTo>
                      <a:pt x="270" y="303"/>
                    </a:lnTo>
                    <a:lnTo>
                      <a:pt x="259" y="291"/>
                    </a:lnTo>
                    <a:lnTo>
                      <a:pt x="250" y="278"/>
                    </a:lnTo>
                    <a:lnTo>
                      <a:pt x="241" y="265"/>
                    </a:lnTo>
                    <a:lnTo>
                      <a:pt x="233" y="252"/>
                    </a:lnTo>
                    <a:lnTo>
                      <a:pt x="225" y="237"/>
                    </a:lnTo>
                    <a:lnTo>
                      <a:pt x="217" y="222"/>
                    </a:lnTo>
                    <a:lnTo>
                      <a:pt x="210" y="207"/>
                    </a:lnTo>
                    <a:lnTo>
                      <a:pt x="203" y="190"/>
                    </a:lnTo>
                    <a:lnTo>
                      <a:pt x="199" y="179"/>
                    </a:lnTo>
                    <a:lnTo>
                      <a:pt x="192" y="158"/>
                    </a:lnTo>
                    <a:lnTo>
                      <a:pt x="183" y="129"/>
                    </a:lnTo>
                    <a:lnTo>
                      <a:pt x="170" y="98"/>
                    </a:lnTo>
                    <a:lnTo>
                      <a:pt x="165" y="82"/>
                    </a:lnTo>
                    <a:lnTo>
                      <a:pt x="158" y="66"/>
                    </a:lnTo>
                    <a:lnTo>
                      <a:pt x="150" y="51"/>
                    </a:lnTo>
                    <a:lnTo>
                      <a:pt x="142" y="37"/>
                    </a:lnTo>
                    <a:lnTo>
                      <a:pt x="134" y="25"/>
                    </a:lnTo>
                    <a:lnTo>
                      <a:pt x="125" y="14"/>
                    </a:lnTo>
                    <a:lnTo>
                      <a:pt x="121" y="10"/>
                    </a:lnTo>
                    <a:lnTo>
                      <a:pt x="117" y="6"/>
                    </a:lnTo>
                    <a:lnTo>
                      <a:pt x="113" y="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03"/>
              <p:cNvSpPr>
                <a:spLocks/>
              </p:cNvSpPr>
              <p:nvPr/>
            </p:nvSpPr>
            <p:spPr bwMode="auto">
              <a:xfrm>
                <a:off x="1467" y="2173"/>
                <a:ext cx="278" cy="274"/>
              </a:xfrm>
              <a:custGeom>
                <a:avLst/>
                <a:gdLst>
                  <a:gd name="T0" fmla="*/ 1 w 555"/>
                  <a:gd name="T1" fmla="*/ 0 h 549"/>
                  <a:gd name="T2" fmla="*/ 1 w 555"/>
                  <a:gd name="T3" fmla="*/ 0 h 549"/>
                  <a:gd name="T4" fmla="*/ 1 w 555"/>
                  <a:gd name="T5" fmla="*/ 0 h 549"/>
                  <a:gd name="T6" fmla="*/ 1 w 555"/>
                  <a:gd name="T7" fmla="*/ 0 h 549"/>
                  <a:gd name="T8" fmla="*/ 1 w 555"/>
                  <a:gd name="T9" fmla="*/ 0 h 549"/>
                  <a:gd name="T10" fmla="*/ 1 w 555"/>
                  <a:gd name="T11" fmla="*/ 0 h 549"/>
                  <a:gd name="T12" fmla="*/ 1 w 555"/>
                  <a:gd name="T13" fmla="*/ 0 h 549"/>
                  <a:gd name="T14" fmla="*/ 1 w 555"/>
                  <a:gd name="T15" fmla="*/ 0 h 549"/>
                  <a:gd name="T16" fmla="*/ 1 w 555"/>
                  <a:gd name="T17" fmla="*/ 0 h 549"/>
                  <a:gd name="T18" fmla="*/ 1 w 555"/>
                  <a:gd name="T19" fmla="*/ 0 h 549"/>
                  <a:gd name="T20" fmla="*/ 1 w 555"/>
                  <a:gd name="T21" fmla="*/ 0 h 549"/>
                  <a:gd name="T22" fmla="*/ 1 w 555"/>
                  <a:gd name="T23" fmla="*/ 0 h 549"/>
                  <a:gd name="T24" fmla="*/ 1 w 555"/>
                  <a:gd name="T25" fmla="*/ 0 h 549"/>
                  <a:gd name="T26" fmla="*/ 1 w 555"/>
                  <a:gd name="T27" fmla="*/ 0 h 549"/>
                  <a:gd name="T28" fmla="*/ 1 w 555"/>
                  <a:gd name="T29" fmla="*/ 0 h 549"/>
                  <a:gd name="T30" fmla="*/ 1 w 555"/>
                  <a:gd name="T31" fmla="*/ 0 h 549"/>
                  <a:gd name="T32" fmla="*/ 1 w 555"/>
                  <a:gd name="T33" fmla="*/ 0 h 549"/>
                  <a:gd name="T34" fmla="*/ 1 w 555"/>
                  <a:gd name="T35" fmla="*/ 0 h 549"/>
                  <a:gd name="T36" fmla="*/ 1 w 555"/>
                  <a:gd name="T37" fmla="*/ 0 h 549"/>
                  <a:gd name="T38" fmla="*/ 1 w 555"/>
                  <a:gd name="T39" fmla="*/ 0 h 549"/>
                  <a:gd name="T40" fmla="*/ 1 w 555"/>
                  <a:gd name="T41" fmla="*/ 0 h 549"/>
                  <a:gd name="T42" fmla="*/ 1 w 555"/>
                  <a:gd name="T43" fmla="*/ 0 h 549"/>
                  <a:gd name="T44" fmla="*/ 1 w 555"/>
                  <a:gd name="T45" fmla="*/ 0 h 549"/>
                  <a:gd name="T46" fmla="*/ 1 w 555"/>
                  <a:gd name="T47" fmla="*/ 0 h 549"/>
                  <a:gd name="T48" fmla="*/ 1 w 555"/>
                  <a:gd name="T49" fmla="*/ 0 h 549"/>
                  <a:gd name="T50" fmla="*/ 1 w 555"/>
                  <a:gd name="T51" fmla="*/ 0 h 549"/>
                  <a:gd name="T52" fmla="*/ 1 w 555"/>
                  <a:gd name="T53" fmla="*/ 0 h 549"/>
                  <a:gd name="T54" fmla="*/ 1 w 555"/>
                  <a:gd name="T55" fmla="*/ 0 h 549"/>
                  <a:gd name="T56" fmla="*/ 1 w 555"/>
                  <a:gd name="T57" fmla="*/ 0 h 549"/>
                  <a:gd name="T58" fmla="*/ 1 w 555"/>
                  <a:gd name="T59" fmla="*/ 0 h 549"/>
                  <a:gd name="T60" fmla="*/ 1 w 555"/>
                  <a:gd name="T61" fmla="*/ 0 h 549"/>
                  <a:gd name="T62" fmla="*/ 1 w 555"/>
                  <a:gd name="T63" fmla="*/ 0 h 549"/>
                  <a:gd name="T64" fmla="*/ 1 w 555"/>
                  <a:gd name="T65" fmla="*/ 0 h 549"/>
                  <a:gd name="T66" fmla="*/ 1 w 555"/>
                  <a:gd name="T67" fmla="*/ 0 h 549"/>
                  <a:gd name="T68" fmla="*/ 1 w 555"/>
                  <a:gd name="T69" fmla="*/ 0 h 549"/>
                  <a:gd name="T70" fmla="*/ 1 w 555"/>
                  <a:gd name="T71" fmla="*/ 0 h 549"/>
                  <a:gd name="T72" fmla="*/ 1 w 555"/>
                  <a:gd name="T73" fmla="*/ 0 h 549"/>
                  <a:gd name="T74" fmla="*/ 1 w 555"/>
                  <a:gd name="T75" fmla="*/ 0 h 549"/>
                  <a:gd name="T76" fmla="*/ 1 w 555"/>
                  <a:gd name="T77" fmla="*/ 0 h 549"/>
                  <a:gd name="T78" fmla="*/ 1 w 555"/>
                  <a:gd name="T79" fmla="*/ 0 h 549"/>
                  <a:gd name="T80" fmla="*/ 1 w 555"/>
                  <a:gd name="T81" fmla="*/ 0 h 549"/>
                  <a:gd name="T82" fmla="*/ 1 w 555"/>
                  <a:gd name="T83" fmla="*/ 0 h 549"/>
                  <a:gd name="T84" fmla="*/ 1 w 555"/>
                  <a:gd name="T85" fmla="*/ 0 h 549"/>
                  <a:gd name="T86" fmla="*/ 1 w 555"/>
                  <a:gd name="T87" fmla="*/ 0 h 549"/>
                  <a:gd name="T88" fmla="*/ 1 w 555"/>
                  <a:gd name="T89" fmla="*/ 0 h 549"/>
                  <a:gd name="T90" fmla="*/ 1 w 555"/>
                  <a:gd name="T91" fmla="*/ 0 h 549"/>
                  <a:gd name="T92" fmla="*/ 1 w 555"/>
                  <a:gd name="T93" fmla="*/ 0 h 549"/>
                  <a:gd name="T94" fmla="*/ 1 w 555"/>
                  <a:gd name="T95" fmla="*/ 0 h 549"/>
                  <a:gd name="T96" fmla="*/ 1 w 555"/>
                  <a:gd name="T97" fmla="*/ 0 h 549"/>
                  <a:gd name="T98" fmla="*/ 1 w 555"/>
                  <a:gd name="T99" fmla="*/ 0 h 549"/>
                  <a:gd name="T100" fmla="*/ 1 w 555"/>
                  <a:gd name="T101" fmla="*/ 0 h 549"/>
                  <a:gd name="T102" fmla="*/ 1 w 555"/>
                  <a:gd name="T103" fmla="*/ 0 h 549"/>
                  <a:gd name="T104" fmla="*/ 1 w 555"/>
                  <a:gd name="T105" fmla="*/ 0 h 5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5"/>
                  <a:gd name="T160" fmla="*/ 0 h 549"/>
                  <a:gd name="T161" fmla="*/ 555 w 555"/>
                  <a:gd name="T162" fmla="*/ 549 h 5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5" h="549">
                    <a:moveTo>
                      <a:pt x="108" y="0"/>
                    </a:moveTo>
                    <a:lnTo>
                      <a:pt x="100" y="2"/>
                    </a:lnTo>
                    <a:lnTo>
                      <a:pt x="92" y="2"/>
                    </a:lnTo>
                    <a:lnTo>
                      <a:pt x="83" y="3"/>
                    </a:lnTo>
                    <a:lnTo>
                      <a:pt x="75" y="4"/>
                    </a:lnTo>
                    <a:lnTo>
                      <a:pt x="66" y="5"/>
                    </a:lnTo>
                    <a:lnTo>
                      <a:pt x="56" y="6"/>
                    </a:lnTo>
                    <a:lnTo>
                      <a:pt x="48" y="7"/>
                    </a:lnTo>
                    <a:lnTo>
                      <a:pt x="40" y="7"/>
                    </a:lnTo>
                    <a:lnTo>
                      <a:pt x="39" y="13"/>
                    </a:lnTo>
                    <a:lnTo>
                      <a:pt x="36" y="21"/>
                    </a:lnTo>
                    <a:lnTo>
                      <a:pt x="30" y="29"/>
                    </a:lnTo>
                    <a:lnTo>
                      <a:pt x="23" y="38"/>
                    </a:lnTo>
                    <a:lnTo>
                      <a:pt x="16" y="49"/>
                    </a:lnTo>
                    <a:lnTo>
                      <a:pt x="9" y="58"/>
                    </a:lnTo>
                    <a:lnTo>
                      <a:pt x="3" y="67"/>
                    </a:lnTo>
                    <a:lnTo>
                      <a:pt x="0" y="75"/>
                    </a:lnTo>
                    <a:lnTo>
                      <a:pt x="16" y="76"/>
                    </a:lnTo>
                    <a:lnTo>
                      <a:pt x="31" y="79"/>
                    </a:lnTo>
                    <a:lnTo>
                      <a:pt x="45" y="83"/>
                    </a:lnTo>
                    <a:lnTo>
                      <a:pt x="57" y="90"/>
                    </a:lnTo>
                    <a:lnTo>
                      <a:pt x="68" y="97"/>
                    </a:lnTo>
                    <a:lnTo>
                      <a:pt x="78" y="106"/>
                    </a:lnTo>
                    <a:lnTo>
                      <a:pt x="87" y="117"/>
                    </a:lnTo>
                    <a:lnTo>
                      <a:pt x="94" y="129"/>
                    </a:lnTo>
                    <a:lnTo>
                      <a:pt x="101" y="142"/>
                    </a:lnTo>
                    <a:lnTo>
                      <a:pt x="108" y="156"/>
                    </a:lnTo>
                    <a:lnTo>
                      <a:pt x="113" y="171"/>
                    </a:lnTo>
                    <a:lnTo>
                      <a:pt x="117" y="186"/>
                    </a:lnTo>
                    <a:lnTo>
                      <a:pt x="121" y="203"/>
                    </a:lnTo>
                    <a:lnTo>
                      <a:pt x="124" y="220"/>
                    </a:lnTo>
                    <a:lnTo>
                      <a:pt x="127" y="238"/>
                    </a:lnTo>
                    <a:lnTo>
                      <a:pt x="129" y="256"/>
                    </a:lnTo>
                    <a:lnTo>
                      <a:pt x="136" y="330"/>
                    </a:lnTo>
                    <a:lnTo>
                      <a:pt x="140" y="404"/>
                    </a:lnTo>
                    <a:lnTo>
                      <a:pt x="143" y="438"/>
                    </a:lnTo>
                    <a:lnTo>
                      <a:pt x="147" y="470"/>
                    </a:lnTo>
                    <a:lnTo>
                      <a:pt x="151" y="484"/>
                    </a:lnTo>
                    <a:lnTo>
                      <a:pt x="153" y="498"/>
                    </a:lnTo>
                    <a:lnTo>
                      <a:pt x="158" y="511"/>
                    </a:lnTo>
                    <a:lnTo>
                      <a:pt x="162" y="522"/>
                    </a:lnTo>
                    <a:lnTo>
                      <a:pt x="165" y="505"/>
                    </a:lnTo>
                    <a:lnTo>
                      <a:pt x="167" y="485"/>
                    </a:lnTo>
                    <a:lnTo>
                      <a:pt x="169" y="464"/>
                    </a:lnTo>
                    <a:lnTo>
                      <a:pt x="173" y="442"/>
                    </a:lnTo>
                    <a:lnTo>
                      <a:pt x="177" y="420"/>
                    </a:lnTo>
                    <a:lnTo>
                      <a:pt x="183" y="399"/>
                    </a:lnTo>
                    <a:lnTo>
                      <a:pt x="188" y="390"/>
                    </a:lnTo>
                    <a:lnTo>
                      <a:pt x="192" y="382"/>
                    </a:lnTo>
                    <a:lnTo>
                      <a:pt x="197" y="374"/>
                    </a:lnTo>
                    <a:lnTo>
                      <a:pt x="203" y="367"/>
                    </a:lnTo>
                    <a:lnTo>
                      <a:pt x="214" y="367"/>
                    </a:lnTo>
                    <a:lnTo>
                      <a:pt x="225" y="369"/>
                    </a:lnTo>
                    <a:lnTo>
                      <a:pt x="235" y="371"/>
                    </a:lnTo>
                    <a:lnTo>
                      <a:pt x="245" y="375"/>
                    </a:lnTo>
                    <a:lnTo>
                      <a:pt x="255" y="378"/>
                    </a:lnTo>
                    <a:lnTo>
                      <a:pt x="265" y="383"/>
                    </a:lnTo>
                    <a:lnTo>
                      <a:pt x="275" y="389"/>
                    </a:lnTo>
                    <a:lnTo>
                      <a:pt x="285" y="396"/>
                    </a:lnTo>
                    <a:lnTo>
                      <a:pt x="304" y="409"/>
                    </a:lnTo>
                    <a:lnTo>
                      <a:pt x="324" y="424"/>
                    </a:lnTo>
                    <a:lnTo>
                      <a:pt x="343" y="440"/>
                    </a:lnTo>
                    <a:lnTo>
                      <a:pt x="364" y="458"/>
                    </a:lnTo>
                    <a:lnTo>
                      <a:pt x="385" y="475"/>
                    </a:lnTo>
                    <a:lnTo>
                      <a:pt x="406" y="491"/>
                    </a:lnTo>
                    <a:lnTo>
                      <a:pt x="428" y="507"/>
                    </a:lnTo>
                    <a:lnTo>
                      <a:pt x="451" y="521"/>
                    </a:lnTo>
                    <a:lnTo>
                      <a:pt x="462" y="527"/>
                    </a:lnTo>
                    <a:lnTo>
                      <a:pt x="475" y="533"/>
                    </a:lnTo>
                    <a:lnTo>
                      <a:pt x="487" y="537"/>
                    </a:lnTo>
                    <a:lnTo>
                      <a:pt x="500" y="542"/>
                    </a:lnTo>
                    <a:lnTo>
                      <a:pt x="513" y="544"/>
                    </a:lnTo>
                    <a:lnTo>
                      <a:pt x="527" y="548"/>
                    </a:lnTo>
                    <a:lnTo>
                      <a:pt x="540" y="549"/>
                    </a:lnTo>
                    <a:lnTo>
                      <a:pt x="555" y="549"/>
                    </a:lnTo>
                    <a:lnTo>
                      <a:pt x="532" y="527"/>
                    </a:lnTo>
                    <a:lnTo>
                      <a:pt x="508" y="506"/>
                    </a:lnTo>
                    <a:lnTo>
                      <a:pt x="483" y="485"/>
                    </a:lnTo>
                    <a:lnTo>
                      <a:pt x="459" y="467"/>
                    </a:lnTo>
                    <a:lnTo>
                      <a:pt x="408" y="429"/>
                    </a:lnTo>
                    <a:lnTo>
                      <a:pt x="358" y="390"/>
                    </a:lnTo>
                    <a:lnTo>
                      <a:pt x="335" y="370"/>
                    </a:lnTo>
                    <a:lnTo>
                      <a:pt x="312" y="349"/>
                    </a:lnTo>
                    <a:lnTo>
                      <a:pt x="290" y="328"/>
                    </a:lnTo>
                    <a:lnTo>
                      <a:pt x="270" y="303"/>
                    </a:lnTo>
                    <a:lnTo>
                      <a:pt x="259" y="291"/>
                    </a:lnTo>
                    <a:lnTo>
                      <a:pt x="250" y="278"/>
                    </a:lnTo>
                    <a:lnTo>
                      <a:pt x="241" y="265"/>
                    </a:lnTo>
                    <a:lnTo>
                      <a:pt x="233" y="252"/>
                    </a:lnTo>
                    <a:lnTo>
                      <a:pt x="225" y="237"/>
                    </a:lnTo>
                    <a:lnTo>
                      <a:pt x="217" y="222"/>
                    </a:lnTo>
                    <a:lnTo>
                      <a:pt x="210" y="207"/>
                    </a:lnTo>
                    <a:lnTo>
                      <a:pt x="203" y="190"/>
                    </a:lnTo>
                    <a:lnTo>
                      <a:pt x="199" y="179"/>
                    </a:lnTo>
                    <a:lnTo>
                      <a:pt x="192" y="158"/>
                    </a:lnTo>
                    <a:lnTo>
                      <a:pt x="183" y="129"/>
                    </a:lnTo>
                    <a:lnTo>
                      <a:pt x="170" y="98"/>
                    </a:lnTo>
                    <a:lnTo>
                      <a:pt x="165" y="82"/>
                    </a:lnTo>
                    <a:lnTo>
                      <a:pt x="158" y="66"/>
                    </a:lnTo>
                    <a:lnTo>
                      <a:pt x="150" y="51"/>
                    </a:lnTo>
                    <a:lnTo>
                      <a:pt x="142" y="37"/>
                    </a:lnTo>
                    <a:lnTo>
                      <a:pt x="134" y="25"/>
                    </a:lnTo>
                    <a:lnTo>
                      <a:pt x="125" y="14"/>
                    </a:lnTo>
                    <a:lnTo>
                      <a:pt x="121" y="10"/>
                    </a:lnTo>
                    <a:lnTo>
                      <a:pt x="117" y="6"/>
                    </a:lnTo>
                    <a:lnTo>
                      <a:pt x="113" y="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04"/>
              <p:cNvSpPr>
                <a:spLocks/>
              </p:cNvSpPr>
              <p:nvPr/>
            </p:nvSpPr>
            <p:spPr bwMode="auto">
              <a:xfrm>
                <a:off x="1467" y="2173"/>
                <a:ext cx="96" cy="261"/>
              </a:xfrm>
              <a:custGeom>
                <a:avLst/>
                <a:gdLst>
                  <a:gd name="T0" fmla="*/ 1 w 191"/>
                  <a:gd name="T1" fmla="*/ 1 h 522"/>
                  <a:gd name="T2" fmla="*/ 1 w 191"/>
                  <a:gd name="T3" fmla="*/ 1 h 522"/>
                  <a:gd name="T4" fmla="*/ 1 w 191"/>
                  <a:gd name="T5" fmla="*/ 1 h 522"/>
                  <a:gd name="T6" fmla="*/ 1 w 191"/>
                  <a:gd name="T7" fmla="*/ 1 h 522"/>
                  <a:gd name="T8" fmla="*/ 1 w 191"/>
                  <a:gd name="T9" fmla="*/ 1 h 522"/>
                  <a:gd name="T10" fmla="*/ 1 w 191"/>
                  <a:gd name="T11" fmla="*/ 1 h 522"/>
                  <a:gd name="T12" fmla="*/ 1 w 191"/>
                  <a:gd name="T13" fmla="*/ 1 h 522"/>
                  <a:gd name="T14" fmla="*/ 1 w 191"/>
                  <a:gd name="T15" fmla="*/ 1 h 522"/>
                  <a:gd name="T16" fmla="*/ 1 w 191"/>
                  <a:gd name="T17" fmla="*/ 1 h 522"/>
                  <a:gd name="T18" fmla="*/ 1 w 191"/>
                  <a:gd name="T19" fmla="*/ 1 h 522"/>
                  <a:gd name="T20" fmla="*/ 1 w 191"/>
                  <a:gd name="T21" fmla="*/ 1 h 522"/>
                  <a:gd name="T22" fmla="*/ 1 w 191"/>
                  <a:gd name="T23" fmla="*/ 1 h 522"/>
                  <a:gd name="T24" fmla="*/ 1 w 191"/>
                  <a:gd name="T25" fmla="*/ 1 h 522"/>
                  <a:gd name="T26" fmla="*/ 1 w 191"/>
                  <a:gd name="T27" fmla="*/ 1 h 522"/>
                  <a:gd name="T28" fmla="*/ 1 w 191"/>
                  <a:gd name="T29" fmla="*/ 1 h 522"/>
                  <a:gd name="T30" fmla="*/ 1 w 191"/>
                  <a:gd name="T31" fmla="*/ 1 h 522"/>
                  <a:gd name="T32" fmla="*/ 1 w 191"/>
                  <a:gd name="T33" fmla="*/ 1 h 522"/>
                  <a:gd name="T34" fmla="*/ 1 w 191"/>
                  <a:gd name="T35" fmla="*/ 1 h 522"/>
                  <a:gd name="T36" fmla="*/ 1 w 191"/>
                  <a:gd name="T37" fmla="*/ 1 h 522"/>
                  <a:gd name="T38" fmla="*/ 1 w 191"/>
                  <a:gd name="T39" fmla="*/ 1 h 522"/>
                  <a:gd name="T40" fmla="*/ 1 w 191"/>
                  <a:gd name="T41" fmla="*/ 1 h 522"/>
                  <a:gd name="T42" fmla="*/ 1 w 191"/>
                  <a:gd name="T43" fmla="*/ 1 h 522"/>
                  <a:gd name="T44" fmla="*/ 1 w 191"/>
                  <a:gd name="T45" fmla="*/ 1 h 522"/>
                  <a:gd name="T46" fmla="*/ 1 w 191"/>
                  <a:gd name="T47" fmla="*/ 1 h 522"/>
                  <a:gd name="T48" fmla="*/ 1 w 191"/>
                  <a:gd name="T49" fmla="*/ 1 h 522"/>
                  <a:gd name="T50" fmla="*/ 1 w 191"/>
                  <a:gd name="T51" fmla="*/ 1 h 522"/>
                  <a:gd name="T52" fmla="*/ 1 w 191"/>
                  <a:gd name="T53" fmla="*/ 1 h 522"/>
                  <a:gd name="T54" fmla="*/ 1 w 191"/>
                  <a:gd name="T55" fmla="*/ 1 h 522"/>
                  <a:gd name="T56" fmla="*/ 0 w 191"/>
                  <a:gd name="T57" fmla="*/ 1 h 522"/>
                  <a:gd name="T58" fmla="*/ 1 w 191"/>
                  <a:gd name="T59" fmla="*/ 1 h 522"/>
                  <a:gd name="T60" fmla="*/ 1 w 191"/>
                  <a:gd name="T61" fmla="*/ 1 h 522"/>
                  <a:gd name="T62" fmla="*/ 1 w 191"/>
                  <a:gd name="T63" fmla="*/ 1 h 522"/>
                  <a:gd name="T64" fmla="*/ 1 w 191"/>
                  <a:gd name="T65" fmla="*/ 1 h 522"/>
                  <a:gd name="T66" fmla="*/ 1 w 191"/>
                  <a:gd name="T67" fmla="*/ 1 h 522"/>
                  <a:gd name="T68" fmla="*/ 1 w 191"/>
                  <a:gd name="T69" fmla="*/ 1 h 522"/>
                  <a:gd name="T70" fmla="*/ 1 w 191"/>
                  <a:gd name="T71" fmla="*/ 1 h 522"/>
                  <a:gd name="T72" fmla="*/ 1 w 191"/>
                  <a:gd name="T73" fmla="*/ 0 h 522"/>
                  <a:gd name="T74" fmla="*/ 1 w 191"/>
                  <a:gd name="T75" fmla="*/ 1 h 522"/>
                  <a:gd name="T76" fmla="*/ 1 w 191"/>
                  <a:gd name="T77" fmla="*/ 1 h 522"/>
                  <a:gd name="T78" fmla="*/ 1 w 191"/>
                  <a:gd name="T79" fmla="*/ 1 h 522"/>
                  <a:gd name="T80" fmla="*/ 1 w 191"/>
                  <a:gd name="T81" fmla="*/ 1 h 522"/>
                  <a:gd name="T82" fmla="*/ 1 w 191"/>
                  <a:gd name="T83" fmla="*/ 1 h 522"/>
                  <a:gd name="T84" fmla="*/ 1 w 191"/>
                  <a:gd name="T85" fmla="*/ 1 h 522"/>
                  <a:gd name="T86" fmla="*/ 1 w 191"/>
                  <a:gd name="T87" fmla="*/ 1 h 522"/>
                  <a:gd name="T88" fmla="*/ 1 w 191"/>
                  <a:gd name="T89" fmla="*/ 1 h 5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1"/>
                  <a:gd name="T136" fmla="*/ 0 h 522"/>
                  <a:gd name="T137" fmla="*/ 191 w 191"/>
                  <a:gd name="T138" fmla="*/ 522 h 5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1" h="522">
                    <a:moveTo>
                      <a:pt x="188" y="144"/>
                    </a:moveTo>
                    <a:lnTo>
                      <a:pt x="188" y="146"/>
                    </a:lnTo>
                    <a:lnTo>
                      <a:pt x="188" y="147"/>
                    </a:lnTo>
                    <a:lnTo>
                      <a:pt x="188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7" y="151"/>
                    </a:lnTo>
                    <a:lnTo>
                      <a:pt x="187" y="152"/>
                    </a:lnTo>
                    <a:lnTo>
                      <a:pt x="191" y="165"/>
                    </a:lnTo>
                    <a:lnTo>
                      <a:pt x="187" y="202"/>
                    </a:lnTo>
                    <a:lnTo>
                      <a:pt x="183" y="239"/>
                    </a:lnTo>
                    <a:lnTo>
                      <a:pt x="180" y="276"/>
                    </a:lnTo>
                    <a:lnTo>
                      <a:pt x="177" y="313"/>
                    </a:lnTo>
                    <a:lnTo>
                      <a:pt x="175" y="351"/>
                    </a:lnTo>
                    <a:lnTo>
                      <a:pt x="172" y="387"/>
                    </a:lnTo>
                    <a:lnTo>
                      <a:pt x="168" y="424"/>
                    </a:lnTo>
                    <a:lnTo>
                      <a:pt x="165" y="462"/>
                    </a:lnTo>
                    <a:lnTo>
                      <a:pt x="165" y="465"/>
                    </a:lnTo>
                    <a:lnTo>
                      <a:pt x="165" y="468"/>
                    </a:lnTo>
                    <a:lnTo>
                      <a:pt x="165" y="472"/>
                    </a:lnTo>
                    <a:lnTo>
                      <a:pt x="166" y="475"/>
                    </a:lnTo>
                    <a:lnTo>
                      <a:pt x="166" y="479"/>
                    </a:lnTo>
                    <a:lnTo>
                      <a:pt x="166" y="482"/>
                    </a:lnTo>
                    <a:lnTo>
                      <a:pt x="166" y="485"/>
                    </a:lnTo>
                    <a:lnTo>
                      <a:pt x="167" y="489"/>
                    </a:lnTo>
                    <a:lnTo>
                      <a:pt x="166" y="493"/>
                    </a:lnTo>
                    <a:lnTo>
                      <a:pt x="166" y="498"/>
                    </a:lnTo>
                    <a:lnTo>
                      <a:pt x="165" y="503"/>
                    </a:lnTo>
                    <a:lnTo>
                      <a:pt x="165" y="506"/>
                    </a:lnTo>
                    <a:lnTo>
                      <a:pt x="164" y="511"/>
                    </a:lnTo>
                    <a:lnTo>
                      <a:pt x="164" y="514"/>
                    </a:lnTo>
                    <a:lnTo>
                      <a:pt x="164" y="519"/>
                    </a:lnTo>
                    <a:lnTo>
                      <a:pt x="162" y="522"/>
                    </a:lnTo>
                    <a:lnTo>
                      <a:pt x="158" y="511"/>
                    </a:lnTo>
                    <a:lnTo>
                      <a:pt x="153" y="498"/>
                    </a:lnTo>
                    <a:lnTo>
                      <a:pt x="151" y="484"/>
                    </a:lnTo>
                    <a:lnTo>
                      <a:pt x="147" y="470"/>
                    </a:lnTo>
                    <a:lnTo>
                      <a:pt x="143" y="438"/>
                    </a:lnTo>
                    <a:lnTo>
                      <a:pt x="140" y="404"/>
                    </a:lnTo>
                    <a:lnTo>
                      <a:pt x="136" y="330"/>
                    </a:lnTo>
                    <a:lnTo>
                      <a:pt x="129" y="256"/>
                    </a:lnTo>
                    <a:lnTo>
                      <a:pt x="127" y="238"/>
                    </a:lnTo>
                    <a:lnTo>
                      <a:pt x="124" y="220"/>
                    </a:lnTo>
                    <a:lnTo>
                      <a:pt x="121" y="203"/>
                    </a:lnTo>
                    <a:lnTo>
                      <a:pt x="117" y="186"/>
                    </a:lnTo>
                    <a:lnTo>
                      <a:pt x="113" y="171"/>
                    </a:lnTo>
                    <a:lnTo>
                      <a:pt x="108" y="156"/>
                    </a:lnTo>
                    <a:lnTo>
                      <a:pt x="101" y="142"/>
                    </a:lnTo>
                    <a:lnTo>
                      <a:pt x="94" y="129"/>
                    </a:lnTo>
                    <a:lnTo>
                      <a:pt x="87" y="117"/>
                    </a:lnTo>
                    <a:lnTo>
                      <a:pt x="78" y="106"/>
                    </a:lnTo>
                    <a:lnTo>
                      <a:pt x="68" y="97"/>
                    </a:lnTo>
                    <a:lnTo>
                      <a:pt x="57" y="90"/>
                    </a:lnTo>
                    <a:lnTo>
                      <a:pt x="45" y="83"/>
                    </a:lnTo>
                    <a:lnTo>
                      <a:pt x="31" y="79"/>
                    </a:lnTo>
                    <a:lnTo>
                      <a:pt x="16" y="76"/>
                    </a:lnTo>
                    <a:lnTo>
                      <a:pt x="0" y="75"/>
                    </a:lnTo>
                    <a:lnTo>
                      <a:pt x="3" y="67"/>
                    </a:lnTo>
                    <a:lnTo>
                      <a:pt x="9" y="58"/>
                    </a:lnTo>
                    <a:lnTo>
                      <a:pt x="16" y="49"/>
                    </a:lnTo>
                    <a:lnTo>
                      <a:pt x="23" y="38"/>
                    </a:lnTo>
                    <a:lnTo>
                      <a:pt x="30" y="29"/>
                    </a:lnTo>
                    <a:lnTo>
                      <a:pt x="36" y="21"/>
                    </a:lnTo>
                    <a:lnTo>
                      <a:pt x="39" y="13"/>
                    </a:lnTo>
                    <a:lnTo>
                      <a:pt x="40" y="7"/>
                    </a:lnTo>
                    <a:lnTo>
                      <a:pt x="48" y="7"/>
                    </a:lnTo>
                    <a:lnTo>
                      <a:pt x="56" y="6"/>
                    </a:lnTo>
                    <a:lnTo>
                      <a:pt x="66" y="5"/>
                    </a:lnTo>
                    <a:lnTo>
                      <a:pt x="74" y="4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99" y="2"/>
                    </a:lnTo>
                    <a:lnTo>
                      <a:pt x="107" y="0"/>
                    </a:lnTo>
                    <a:lnTo>
                      <a:pt x="110" y="3"/>
                    </a:lnTo>
                    <a:lnTo>
                      <a:pt x="113" y="5"/>
                    </a:lnTo>
                    <a:lnTo>
                      <a:pt x="116" y="7"/>
                    </a:lnTo>
                    <a:lnTo>
                      <a:pt x="119" y="10"/>
                    </a:lnTo>
                    <a:lnTo>
                      <a:pt x="121" y="12"/>
                    </a:lnTo>
                    <a:lnTo>
                      <a:pt x="124" y="14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38" y="30"/>
                    </a:lnTo>
                    <a:lnTo>
                      <a:pt x="146" y="45"/>
                    </a:lnTo>
                    <a:lnTo>
                      <a:pt x="154" y="60"/>
                    </a:lnTo>
                    <a:lnTo>
                      <a:pt x="162" y="78"/>
                    </a:lnTo>
                    <a:lnTo>
                      <a:pt x="169" y="95"/>
                    </a:lnTo>
                    <a:lnTo>
                      <a:pt x="176" y="112"/>
                    </a:lnTo>
                    <a:lnTo>
                      <a:pt x="182" y="128"/>
                    </a:lnTo>
                    <a:lnTo>
                      <a:pt x="188" y="144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05"/>
              <p:cNvSpPr>
                <a:spLocks/>
              </p:cNvSpPr>
              <p:nvPr/>
            </p:nvSpPr>
            <p:spPr bwMode="auto">
              <a:xfrm>
                <a:off x="1567" y="2279"/>
                <a:ext cx="178" cy="168"/>
              </a:xfrm>
              <a:custGeom>
                <a:avLst/>
                <a:gdLst>
                  <a:gd name="T0" fmla="*/ 1 w 356"/>
                  <a:gd name="T1" fmla="*/ 1 h 335"/>
                  <a:gd name="T2" fmla="*/ 1 w 356"/>
                  <a:gd name="T3" fmla="*/ 1 h 335"/>
                  <a:gd name="T4" fmla="*/ 1 w 356"/>
                  <a:gd name="T5" fmla="*/ 1 h 335"/>
                  <a:gd name="T6" fmla="*/ 1 w 356"/>
                  <a:gd name="T7" fmla="*/ 1 h 335"/>
                  <a:gd name="T8" fmla="*/ 1 w 356"/>
                  <a:gd name="T9" fmla="*/ 1 h 335"/>
                  <a:gd name="T10" fmla="*/ 1 w 356"/>
                  <a:gd name="T11" fmla="*/ 1 h 335"/>
                  <a:gd name="T12" fmla="*/ 1 w 356"/>
                  <a:gd name="T13" fmla="*/ 1 h 335"/>
                  <a:gd name="T14" fmla="*/ 1 w 356"/>
                  <a:gd name="T15" fmla="*/ 1 h 335"/>
                  <a:gd name="T16" fmla="*/ 1 w 356"/>
                  <a:gd name="T17" fmla="*/ 1 h 335"/>
                  <a:gd name="T18" fmla="*/ 1 w 356"/>
                  <a:gd name="T19" fmla="*/ 1 h 335"/>
                  <a:gd name="T20" fmla="*/ 1 w 356"/>
                  <a:gd name="T21" fmla="*/ 1 h 335"/>
                  <a:gd name="T22" fmla="*/ 1 w 356"/>
                  <a:gd name="T23" fmla="*/ 1 h 335"/>
                  <a:gd name="T24" fmla="*/ 1 w 356"/>
                  <a:gd name="T25" fmla="*/ 1 h 335"/>
                  <a:gd name="T26" fmla="*/ 1 w 356"/>
                  <a:gd name="T27" fmla="*/ 1 h 335"/>
                  <a:gd name="T28" fmla="*/ 1 w 356"/>
                  <a:gd name="T29" fmla="*/ 1 h 335"/>
                  <a:gd name="T30" fmla="*/ 1 w 356"/>
                  <a:gd name="T31" fmla="*/ 1 h 335"/>
                  <a:gd name="T32" fmla="*/ 1 w 356"/>
                  <a:gd name="T33" fmla="*/ 1 h 335"/>
                  <a:gd name="T34" fmla="*/ 1 w 356"/>
                  <a:gd name="T35" fmla="*/ 1 h 335"/>
                  <a:gd name="T36" fmla="*/ 1 w 356"/>
                  <a:gd name="T37" fmla="*/ 1 h 335"/>
                  <a:gd name="T38" fmla="*/ 1 w 356"/>
                  <a:gd name="T39" fmla="*/ 1 h 335"/>
                  <a:gd name="T40" fmla="*/ 1 w 356"/>
                  <a:gd name="T41" fmla="*/ 1 h 335"/>
                  <a:gd name="T42" fmla="*/ 1 w 356"/>
                  <a:gd name="T43" fmla="*/ 1 h 335"/>
                  <a:gd name="T44" fmla="*/ 1 w 356"/>
                  <a:gd name="T45" fmla="*/ 1 h 335"/>
                  <a:gd name="T46" fmla="*/ 0 w 356"/>
                  <a:gd name="T47" fmla="*/ 1 h 335"/>
                  <a:gd name="T48" fmla="*/ 1 w 356"/>
                  <a:gd name="T49" fmla="*/ 1 h 335"/>
                  <a:gd name="T50" fmla="*/ 1 w 356"/>
                  <a:gd name="T51" fmla="*/ 1 h 335"/>
                  <a:gd name="T52" fmla="*/ 1 w 356"/>
                  <a:gd name="T53" fmla="*/ 1 h 335"/>
                  <a:gd name="T54" fmla="*/ 1 w 356"/>
                  <a:gd name="T55" fmla="*/ 1 h 335"/>
                  <a:gd name="T56" fmla="*/ 1 w 356"/>
                  <a:gd name="T57" fmla="*/ 1 h 335"/>
                  <a:gd name="T58" fmla="*/ 1 w 356"/>
                  <a:gd name="T59" fmla="*/ 1 h 335"/>
                  <a:gd name="T60" fmla="*/ 1 w 356"/>
                  <a:gd name="T61" fmla="*/ 1 h 335"/>
                  <a:gd name="T62" fmla="*/ 1 w 356"/>
                  <a:gd name="T63" fmla="*/ 1 h 335"/>
                  <a:gd name="T64" fmla="*/ 1 w 356"/>
                  <a:gd name="T65" fmla="*/ 1 h 335"/>
                  <a:gd name="T66" fmla="*/ 1 w 356"/>
                  <a:gd name="T67" fmla="*/ 1 h 335"/>
                  <a:gd name="T68" fmla="*/ 1 w 356"/>
                  <a:gd name="T69" fmla="*/ 1 h 335"/>
                  <a:gd name="T70" fmla="*/ 1 w 356"/>
                  <a:gd name="T71" fmla="*/ 1 h 335"/>
                  <a:gd name="T72" fmla="*/ 1 w 356"/>
                  <a:gd name="T73" fmla="*/ 1 h 335"/>
                  <a:gd name="T74" fmla="*/ 1 w 356"/>
                  <a:gd name="T75" fmla="*/ 1 h 335"/>
                  <a:gd name="T76" fmla="*/ 1 w 356"/>
                  <a:gd name="T77" fmla="*/ 1 h 335"/>
                  <a:gd name="T78" fmla="*/ 1 w 356"/>
                  <a:gd name="T79" fmla="*/ 1 h 335"/>
                  <a:gd name="T80" fmla="*/ 1 w 356"/>
                  <a:gd name="T81" fmla="*/ 1 h 3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335"/>
                  <a:gd name="T125" fmla="*/ 356 w 356"/>
                  <a:gd name="T126" fmla="*/ 335 h 3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335">
                    <a:moveTo>
                      <a:pt x="256" y="259"/>
                    </a:moveTo>
                    <a:lnTo>
                      <a:pt x="264" y="266"/>
                    </a:lnTo>
                    <a:lnTo>
                      <a:pt x="272" y="273"/>
                    </a:lnTo>
                    <a:lnTo>
                      <a:pt x="282" y="279"/>
                    </a:lnTo>
                    <a:lnTo>
                      <a:pt x="291" y="285"/>
                    </a:lnTo>
                    <a:lnTo>
                      <a:pt x="299" y="291"/>
                    </a:lnTo>
                    <a:lnTo>
                      <a:pt x="308" y="297"/>
                    </a:lnTo>
                    <a:lnTo>
                      <a:pt x="317" y="303"/>
                    </a:lnTo>
                    <a:lnTo>
                      <a:pt x="326" y="307"/>
                    </a:lnTo>
                    <a:lnTo>
                      <a:pt x="330" y="311"/>
                    </a:lnTo>
                    <a:lnTo>
                      <a:pt x="335" y="314"/>
                    </a:lnTo>
                    <a:lnTo>
                      <a:pt x="338" y="318"/>
                    </a:lnTo>
                    <a:lnTo>
                      <a:pt x="341" y="321"/>
                    </a:lnTo>
                    <a:lnTo>
                      <a:pt x="345" y="324"/>
                    </a:lnTo>
                    <a:lnTo>
                      <a:pt x="350" y="328"/>
                    </a:lnTo>
                    <a:lnTo>
                      <a:pt x="353" y="331"/>
                    </a:lnTo>
                    <a:lnTo>
                      <a:pt x="356" y="335"/>
                    </a:lnTo>
                    <a:lnTo>
                      <a:pt x="341" y="335"/>
                    </a:lnTo>
                    <a:lnTo>
                      <a:pt x="328" y="334"/>
                    </a:lnTo>
                    <a:lnTo>
                      <a:pt x="314" y="330"/>
                    </a:lnTo>
                    <a:lnTo>
                      <a:pt x="301" y="328"/>
                    </a:lnTo>
                    <a:lnTo>
                      <a:pt x="288" y="323"/>
                    </a:lnTo>
                    <a:lnTo>
                      <a:pt x="276" y="319"/>
                    </a:lnTo>
                    <a:lnTo>
                      <a:pt x="263" y="313"/>
                    </a:lnTo>
                    <a:lnTo>
                      <a:pt x="252" y="307"/>
                    </a:lnTo>
                    <a:lnTo>
                      <a:pt x="229" y="293"/>
                    </a:lnTo>
                    <a:lnTo>
                      <a:pt x="207" y="277"/>
                    </a:lnTo>
                    <a:lnTo>
                      <a:pt x="186" y="261"/>
                    </a:lnTo>
                    <a:lnTo>
                      <a:pt x="165" y="244"/>
                    </a:lnTo>
                    <a:lnTo>
                      <a:pt x="144" y="226"/>
                    </a:lnTo>
                    <a:lnTo>
                      <a:pt x="125" y="210"/>
                    </a:lnTo>
                    <a:lnTo>
                      <a:pt x="105" y="195"/>
                    </a:lnTo>
                    <a:lnTo>
                      <a:pt x="86" y="182"/>
                    </a:lnTo>
                    <a:lnTo>
                      <a:pt x="76" y="175"/>
                    </a:lnTo>
                    <a:lnTo>
                      <a:pt x="66" y="169"/>
                    </a:lnTo>
                    <a:lnTo>
                      <a:pt x="56" y="164"/>
                    </a:lnTo>
                    <a:lnTo>
                      <a:pt x="46" y="161"/>
                    </a:lnTo>
                    <a:lnTo>
                      <a:pt x="36" y="157"/>
                    </a:lnTo>
                    <a:lnTo>
                      <a:pt x="26" y="155"/>
                    </a:lnTo>
                    <a:lnTo>
                      <a:pt x="15" y="153"/>
                    </a:lnTo>
                    <a:lnTo>
                      <a:pt x="4" y="153"/>
                    </a:lnTo>
                    <a:lnTo>
                      <a:pt x="3" y="154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7"/>
                    </a:lnTo>
                    <a:lnTo>
                      <a:pt x="1" y="138"/>
                    </a:lnTo>
                    <a:lnTo>
                      <a:pt x="3" y="118"/>
                    </a:lnTo>
                    <a:lnTo>
                      <a:pt x="4" y="99"/>
                    </a:lnTo>
                    <a:lnTo>
                      <a:pt x="5" y="79"/>
                    </a:lnTo>
                    <a:lnTo>
                      <a:pt x="6" y="59"/>
                    </a:lnTo>
                    <a:lnTo>
                      <a:pt x="7" y="40"/>
                    </a:lnTo>
                    <a:lnTo>
                      <a:pt x="9" y="19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6" y="23"/>
                    </a:lnTo>
                    <a:lnTo>
                      <a:pt x="33" y="36"/>
                    </a:lnTo>
                    <a:lnTo>
                      <a:pt x="41" y="49"/>
                    </a:lnTo>
                    <a:lnTo>
                      <a:pt x="50" y="62"/>
                    </a:lnTo>
                    <a:lnTo>
                      <a:pt x="67" y="86"/>
                    </a:lnTo>
                    <a:lnTo>
                      <a:pt x="87" y="108"/>
                    </a:lnTo>
                    <a:lnTo>
                      <a:pt x="107" y="130"/>
                    </a:lnTo>
                    <a:lnTo>
                      <a:pt x="128" y="149"/>
                    </a:lnTo>
                    <a:lnTo>
                      <a:pt x="151" y="169"/>
                    </a:lnTo>
                    <a:lnTo>
                      <a:pt x="174" y="187"/>
                    </a:lnTo>
                    <a:lnTo>
                      <a:pt x="184" y="197"/>
                    </a:lnTo>
                    <a:lnTo>
                      <a:pt x="194" y="206"/>
                    </a:lnTo>
                    <a:lnTo>
                      <a:pt x="204" y="215"/>
                    </a:lnTo>
                    <a:lnTo>
                      <a:pt x="215" y="224"/>
                    </a:lnTo>
                    <a:lnTo>
                      <a:pt x="225" y="233"/>
                    </a:lnTo>
                    <a:lnTo>
                      <a:pt x="235" y="241"/>
                    </a:lnTo>
                    <a:lnTo>
                      <a:pt x="246" y="251"/>
                    </a:lnTo>
                    <a:lnTo>
                      <a:pt x="256" y="259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06"/>
              <p:cNvSpPr>
                <a:spLocks/>
              </p:cNvSpPr>
              <p:nvPr/>
            </p:nvSpPr>
            <p:spPr bwMode="auto">
              <a:xfrm>
                <a:off x="1541" y="2697"/>
                <a:ext cx="249" cy="403"/>
              </a:xfrm>
              <a:custGeom>
                <a:avLst/>
                <a:gdLst>
                  <a:gd name="T0" fmla="*/ 1 w 498"/>
                  <a:gd name="T1" fmla="*/ 1 h 804"/>
                  <a:gd name="T2" fmla="*/ 1 w 498"/>
                  <a:gd name="T3" fmla="*/ 1 h 804"/>
                  <a:gd name="T4" fmla="*/ 1 w 498"/>
                  <a:gd name="T5" fmla="*/ 1 h 804"/>
                  <a:gd name="T6" fmla="*/ 1 w 498"/>
                  <a:gd name="T7" fmla="*/ 1 h 804"/>
                  <a:gd name="T8" fmla="*/ 1 w 498"/>
                  <a:gd name="T9" fmla="*/ 1 h 804"/>
                  <a:gd name="T10" fmla="*/ 1 w 498"/>
                  <a:gd name="T11" fmla="*/ 1 h 804"/>
                  <a:gd name="T12" fmla="*/ 1 w 498"/>
                  <a:gd name="T13" fmla="*/ 1 h 804"/>
                  <a:gd name="T14" fmla="*/ 1 w 498"/>
                  <a:gd name="T15" fmla="*/ 1 h 804"/>
                  <a:gd name="T16" fmla="*/ 1 w 498"/>
                  <a:gd name="T17" fmla="*/ 1 h 804"/>
                  <a:gd name="T18" fmla="*/ 1 w 498"/>
                  <a:gd name="T19" fmla="*/ 1 h 804"/>
                  <a:gd name="T20" fmla="*/ 1 w 498"/>
                  <a:gd name="T21" fmla="*/ 1 h 804"/>
                  <a:gd name="T22" fmla="*/ 1 w 498"/>
                  <a:gd name="T23" fmla="*/ 1 h 804"/>
                  <a:gd name="T24" fmla="*/ 1 w 498"/>
                  <a:gd name="T25" fmla="*/ 1 h 804"/>
                  <a:gd name="T26" fmla="*/ 1 w 498"/>
                  <a:gd name="T27" fmla="*/ 1 h 804"/>
                  <a:gd name="T28" fmla="*/ 1 w 498"/>
                  <a:gd name="T29" fmla="*/ 1 h 804"/>
                  <a:gd name="T30" fmla="*/ 1 w 498"/>
                  <a:gd name="T31" fmla="*/ 1 h 804"/>
                  <a:gd name="T32" fmla="*/ 1 w 498"/>
                  <a:gd name="T33" fmla="*/ 1 h 804"/>
                  <a:gd name="T34" fmla="*/ 1 w 498"/>
                  <a:gd name="T35" fmla="*/ 1 h 804"/>
                  <a:gd name="T36" fmla="*/ 1 w 498"/>
                  <a:gd name="T37" fmla="*/ 1 h 804"/>
                  <a:gd name="T38" fmla="*/ 1 w 498"/>
                  <a:gd name="T39" fmla="*/ 1 h 804"/>
                  <a:gd name="T40" fmla="*/ 1 w 498"/>
                  <a:gd name="T41" fmla="*/ 1 h 804"/>
                  <a:gd name="T42" fmla="*/ 1 w 498"/>
                  <a:gd name="T43" fmla="*/ 1 h 804"/>
                  <a:gd name="T44" fmla="*/ 1 w 498"/>
                  <a:gd name="T45" fmla="*/ 1 h 804"/>
                  <a:gd name="T46" fmla="*/ 1 w 498"/>
                  <a:gd name="T47" fmla="*/ 1 h 804"/>
                  <a:gd name="T48" fmla="*/ 1 w 498"/>
                  <a:gd name="T49" fmla="*/ 1 h 804"/>
                  <a:gd name="T50" fmla="*/ 1 w 498"/>
                  <a:gd name="T51" fmla="*/ 1 h 804"/>
                  <a:gd name="T52" fmla="*/ 1 w 498"/>
                  <a:gd name="T53" fmla="*/ 1 h 804"/>
                  <a:gd name="T54" fmla="*/ 1 w 498"/>
                  <a:gd name="T55" fmla="*/ 1 h 804"/>
                  <a:gd name="T56" fmla="*/ 1 w 498"/>
                  <a:gd name="T57" fmla="*/ 1 h 804"/>
                  <a:gd name="T58" fmla="*/ 1 w 498"/>
                  <a:gd name="T59" fmla="*/ 1 h 804"/>
                  <a:gd name="T60" fmla="*/ 1 w 498"/>
                  <a:gd name="T61" fmla="*/ 1 h 804"/>
                  <a:gd name="T62" fmla="*/ 1 w 498"/>
                  <a:gd name="T63" fmla="*/ 1 h 804"/>
                  <a:gd name="T64" fmla="*/ 1 w 498"/>
                  <a:gd name="T65" fmla="*/ 1 h 804"/>
                  <a:gd name="T66" fmla="*/ 1 w 498"/>
                  <a:gd name="T67" fmla="*/ 1 h 804"/>
                  <a:gd name="T68" fmla="*/ 1 w 498"/>
                  <a:gd name="T69" fmla="*/ 1 h 804"/>
                  <a:gd name="T70" fmla="*/ 1 w 498"/>
                  <a:gd name="T71" fmla="*/ 1 h 804"/>
                  <a:gd name="T72" fmla="*/ 1 w 498"/>
                  <a:gd name="T73" fmla="*/ 1 h 804"/>
                  <a:gd name="T74" fmla="*/ 1 w 498"/>
                  <a:gd name="T75" fmla="*/ 1 h 804"/>
                  <a:gd name="T76" fmla="*/ 1 w 498"/>
                  <a:gd name="T77" fmla="*/ 1 h 804"/>
                  <a:gd name="T78" fmla="*/ 1 w 498"/>
                  <a:gd name="T79" fmla="*/ 1 h 804"/>
                  <a:gd name="T80" fmla="*/ 1 w 498"/>
                  <a:gd name="T81" fmla="*/ 1 h 804"/>
                  <a:gd name="T82" fmla="*/ 1 w 498"/>
                  <a:gd name="T83" fmla="*/ 1 h 804"/>
                  <a:gd name="T84" fmla="*/ 1 w 498"/>
                  <a:gd name="T85" fmla="*/ 1 h 804"/>
                  <a:gd name="T86" fmla="*/ 1 w 498"/>
                  <a:gd name="T87" fmla="*/ 1 h 804"/>
                  <a:gd name="T88" fmla="*/ 1 w 498"/>
                  <a:gd name="T89" fmla="*/ 1 h 8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8"/>
                  <a:gd name="T136" fmla="*/ 0 h 804"/>
                  <a:gd name="T137" fmla="*/ 498 w 498"/>
                  <a:gd name="T138" fmla="*/ 804 h 8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8" h="804">
                    <a:moveTo>
                      <a:pt x="494" y="0"/>
                    </a:moveTo>
                    <a:lnTo>
                      <a:pt x="455" y="39"/>
                    </a:lnTo>
                    <a:lnTo>
                      <a:pt x="412" y="77"/>
                    </a:lnTo>
                    <a:lnTo>
                      <a:pt x="390" y="96"/>
                    </a:lnTo>
                    <a:lnTo>
                      <a:pt x="367" y="113"/>
                    </a:lnTo>
                    <a:lnTo>
                      <a:pt x="343" y="130"/>
                    </a:lnTo>
                    <a:lnTo>
                      <a:pt x="319" y="146"/>
                    </a:lnTo>
                    <a:lnTo>
                      <a:pt x="295" y="161"/>
                    </a:lnTo>
                    <a:lnTo>
                      <a:pt x="269" y="175"/>
                    </a:lnTo>
                    <a:lnTo>
                      <a:pt x="244" y="187"/>
                    </a:lnTo>
                    <a:lnTo>
                      <a:pt x="217" y="197"/>
                    </a:lnTo>
                    <a:lnTo>
                      <a:pt x="191" y="206"/>
                    </a:lnTo>
                    <a:lnTo>
                      <a:pt x="163" y="212"/>
                    </a:lnTo>
                    <a:lnTo>
                      <a:pt x="149" y="214"/>
                    </a:lnTo>
                    <a:lnTo>
                      <a:pt x="136" y="215"/>
                    </a:lnTo>
                    <a:lnTo>
                      <a:pt x="122" y="217"/>
                    </a:lnTo>
                    <a:lnTo>
                      <a:pt x="108" y="217"/>
                    </a:lnTo>
                    <a:lnTo>
                      <a:pt x="114" y="222"/>
                    </a:lnTo>
                    <a:lnTo>
                      <a:pt x="119" y="230"/>
                    </a:lnTo>
                    <a:lnTo>
                      <a:pt x="125" y="238"/>
                    </a:lnTo>
                    <a:lnTo>
                      <a:pt x="132" y="248"/>
                    </a:lnTo>
                    <a:lnTo>
                      <a:pt x="138" y="258"/>
                    </a:lnTo>
                    <a:lnTo>
                      <a:pt x="145" y="267"/>
                    </a:lnTo>
                    <a:lnTo>
                      <a:pt x="151" y="276"/>
                    </a:lnTo>
                    <a:lnTo>
                      <a:pt x="155" y="285"/>
                    </a:lnTo>
                    <a:lnTo>
                      <a:pt x="148" y="286"/>
                    </a:lnTo>
                    <a:lnTo>
                      <a:pt x="139" y="287"/>
                    </a:lnTo>
                    <a:lnTo>
                      <a:pt x="131" y="289"/>
                    </a:lnTo>
                    <a:lnTo>
                      <a:pt x="122" y="291"/>
                    </a:lnTo>
                    <a:lnTo>
                      <a:pt x="113" y="294"/>
                    </a:lnTo>
                    <a:lnTo>
                      <a:pt x="104" y="296"/>
                    </a:lnTo>
                    <a:lnTo>
                      <a:pt x="96" y="297"/>
                    </a:lnTo>
                    <a:lnTo>
                      <a:pt x="88" y="298"/>
                    </a:lnTo>
                    <a:lnTo>
                      <a:pt x="99" y="316"/>
                    </a:lnTo>
                    <a:lnTo>
                      <a:pt x="108" y="333"/>
                    </a:lnTo>
                    <a:lnTo>
                      <a:pt x="115" y="352"/>
                    </a:lnTo>
                    <a:lnTo>
                      <a:pt x="121" y="372"/>
                    </a:lnTo>
                    <a:lnTo>
                      <a:pt x="126" y="392"/>
                    </a:lnTo>
                    <a:lnTo>
                      <a:pt x="130" y="412"/>
                    </a:lnTo>
                    <a:lnTo>
                      <a:pt x="132" y="434"/>
                    </a:lnTo>
                    <a:lnTo>
                      <a:pt x="134" y="455"/>
                    </a:lnTo>
                    <a:lnTo>
                      <a:pt x="137" y="499"/>
                    </a:lnTo>
                    <a:lnTo>
                      <a:pt x="137" y="541"/>
                    </a:lnTo>
                    <a:lnTo>
                      <a:pt x="136" y="584"/>
                    </a:lnTo>
                    <a:lnTo>
                      <a:pt x="136" y="623"/>
                    </a:lnTo>
                    <a:lnTo>
                      <a:pt x="140" y="626"/>
                    </a:lnTo>
                    <a:lnTo>
                      <a:pt x="145" y="629"/>
                    </a:lnTo>
                    <a:lnTo>
                      <a:pt x="148" y="632"/>
                    </a:lnTo>
                    <a:lnTo>
                      <a:pt x="151" y="637"/>
                    </a:lnTo>
                    <a:lnTo>
                      <a:pt x="156" y="645"/>
                    </a:lnTo>
                    <a:lnTo>
                      <a:pt x="159" y="655"/>
                    </a:lnTo>
                    <a:lnTo>
                      <a:pt x="161" y="666"/>
                    </a:lnTo>
                    <a:lnTo>
                      <a:pt x="162" y="676"/>
                    </a:lnTo>
                    <a:lnTo>
                      <a:pt x="162" y="687"/>
                    </a:lnTo>
                    <a:lnTo>
                      <a:pt x="162" y="698"/>
                    </a:lnTo>
                    <a:lnTo>
                      <a:pt x="157" y="699"/>
                    </a:lnTo>
                    <a:lnTo>
                      <a:pt x="149" y="704"/>
                    </a:lnTo>
                    <a:lnTo>
                      <a:pt x="140" y="711"/>
                    </a:lnTo>
                    <a:lnTo>
                      <a:pt x="129" y="719"/>
                    </a:lnTo>
                    <a:lnTo>
                      <a:pt x="117" y="727"/>
                    </a:lnTo>
                    <a:lnTo>
                      <a:pt x="107" y="735"/>
                    </a:lnTo>
                    <a:lnTo>
                      <a:pt x="100" y="741"/>
                    </a:lnTo>
                    <a:lnTo>
                      <a:pt x="95" y="745"/>
                    </a:lnTo>
                    <a:lnTo>
                      <a:pt x="80" y="745"/>
                    </a:lnTo>
                    <a:lnTo>
                      <a:pt x="66" y="745"/>
                    </a:lnTo>
                    <a:lnTo>
                      <a:pt x="54" y="746"/>
                    </a:lnTo>
                    <a:lnTo>
                      <a:pt x="42" y="749"/>
                    </a:lnTo>
                    <a:lnTo>
                      <a:pt x="31" y="751"/>
                    </a:lnTo>
                    <a:lnTo>
                      <a:pt x="20" y="757"/>
                    </a:lnTo>
                    <a:lnTo>
                      <a:pt x="10" y="763"/>
                    </a:lnTo>
                    <a:lnTo>
                      <a:pt x="0" y="772"/>
                    </a:lnTo>
                    <a:lnTo>
                      <a:pt x="17" y="773"/>
                    </a:lnTo>
                    <a:lnTo>
                      <a:pt x="33" y="774"/>
                    </a:lnTo>
                    <a:lnTo>
                      <a:pt x="49" y="776"/>
                    </a:lnTo>
                    <a:lnTo>
                      <a:pt x="65" y="779"/>
                    </a:lnTo>
                    <a:lnTo>
                      <a:pt x="96" y="786"/>
                    </a:lnTo>
                    <a:lnTo>
                      <a:pt x="127" y="794"/>
                    </a:lnTo>
                    <a:lnTo>
                      <a:pt x="159" y="799"/>
                    </a:lnTo>
                    <a:lnTo>
                      <a:pt x="190" y="803"/>
                    </a:lnTo>
                    <a:lnTo>
                      <a:pt x="205" y="804"/>
                    </a:lnTo>
                    <a:lnTo>
                      <a:pt x="220" y="804"/>
                    </a:lnTo>
                    <a:lnTo>
                      <a:pt x="235" y="802"/>
                    </a:lnTo>
                    <a:lnTo>
                      <a:pt x="251" y="799"/>
                    </a:lnTo>
                    <a:lnTo>
                      <a:pt x="244" y="670"/>
                    </a:lnTo>
                    <a:lnTo>
                      <a:pt x="234" y="659"/>
                    </a:lnTo>
                    <a:lnTo>
                      <a:pt x="223" y="647"/>
                    </a:lnTo>
                    <a:lnTo>
                      <a:pt x="214" y="635"/>
                    </a:lnTo>
                    <a:lnTo>
                      <a:pt x="206" y="621"/>
                    </a:lnTo>
                    <a:lnTo>
                      <a:pt x="198" y="606"/>
                    </a:lnTo>
                    <a:lnTo>
                      <a:pt x="191" y="592"/>
                    </a:lnTo>
                    <a:lnTo>
                      <a:pt x="185" y="576"/>
                    </a:lnTo>
                    <a:lnTo>
                      <a:pt x="179" y="560"/>
                    </a:lnTo>
                    <a:lnTo>
                      <a:pt x="175" y="544"/>
                    </a:lnTo>
                    <a:lnTo>
                      <a:pt x="170" y="528"/>
                    </a:lnTo>
                    <a:lnTo>
                      <a:pt x="167" y="510"/>
                    </a:lnTo>
                    <a:lnTo>
                      <a:pt x="164" y="493"/>
                    </a:lnTo>
                    <a:lnTo>
                      <a:pt x="162" y="476"/>
                    </a:lnTo>
                    <a:lnTo>
                      <a:pt x="161" y="458"/>
                    </a:lnTo>
                    <a:lnTo>
                      <a:pt x="161" y="441"/>
                    </a:lnTo>
                    <a:lnTo>
                      <a:pt x="161" y="424"/>
                    </a:lnTo>
                    <a:lnTo>
                      <a:pt x="162" y="407"/>
                    </a:lnTo>
                    <a:lnTo>
                      <a:pt x="163" y="389"/>
                    </a:lnTo>
                    <a:lnTo>
                      <a:pt x="166" y="373"/>
                    </a:lnTo>
                    <a:lnTo>
                      <a:pt x="169" y="356"/>
                    </a:lnTo>
                    <a:lnTo>
                      <a:pt x="174" y="340"/>
                    </a:lnTo>
                    <a:lnTo>
                      <a:pt x="178" y="325"/>
                    </a:lnTo>
                    <a:lnTo>
                      <a:pt x="184" y="309"/>
                    </a:lnTo>
                    <a:lnTo>
                      <a:pt x="191" y="295"/>
                    </a:lnTo>
                    <a:lnTo>
                      <a:pt x="198" y="280"/>
                    </a:lnTo>
                    <a:lnTo>
                      <a:pt x="206" y="267"/>
                    </a:lnTo>
                    <a:lnTo>
                      <a:pt x="214" y="255"/>
                    </a:lnTo>
                    <a:lnTo>
                      <a:pt x="224" y="242"/>
                    </a:lnTo>
                    <a:lnTo>
                      <a:pt x="235" y="230"/>
                    </a:lnTo>
                    <a:lnTo>
                      <a:pt x="246" y="221"/>
                    </a:lnTo>
                    <a:lnTo>
                      <a:pt x="258" y="212"/>
                    </a:lnTo>
                    <a:lnTo>
                      <a:pt x="270" y="204"/>
                    </a:lnTo>
                    <a:lnTo>
                      <a:pt x="303" y="185"/>
                    </a:lnTo>
                    <a:lnTo>
                      <a:pt x="341" y="166"/>
                    </a:lnTo>
                    <a:lnTo>
                      <a:pt x="362" y="155"/>
                    </a:lnTo>
                    <a:lnTo>
                      <a:pt x="381" y="145"/>
                    </a:lnTo>
                    <a:lnTo>
                      <a:pt x="402" y="134"/>
                    </a:lnTo>
                    <a:lnTo>
                      <a:pt x="420" y="122"/>
                    </a:lnTo>
                    <a:lnTo>
                      <a:pt x="439" y="109"/>
                    </a:lnTo>
                    <a:lnTo>
                      <a:pt x="455" y="97"/>
                    </a:lnTo>
                    <a:lnTo>
                      <a:pt x="463" y="90"/>
                    </a:lnTo>
                    <a:lnTo>
                      <a:pt x="470" y="83"/>
                    </a:lnTo>
                    <a:lnTo>
                      <a:pt x="476" y="76"/>
                    </a:lnTo>
                    <a:lnTo>
                      <a:pt x="481" y="68"/>
                    </a:lnTo>
                    <a:lnTo>
                      <a:pt x="486" y="61"/>
                    </a:lnTo>
                    <a:lnTo>
                      <a:pt x="491" y="53"/>
                    </a:lnTo>
                    <a:lnTo>
                      <a:pt x="493" y="45"/>
                    </a:lnTo>
                    <a:lnTo>
                      <a:pt x="495" y="36"/>
                    </a:lnTo>
                    <a:lnTo>
                      <a:pt x="496" y="28"/>
                    </a:lnTo>
                    <a:lnTo>
                      <a:pt x="498" y="18"/>
                    </a:lnTo>
                    <a:lnTo>
                      <a:pt x="496" y="9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3" name="Freeform 107"/>
              <p:cNvSpPr>
                <a:spLocks/>
              </p:cNvSpPr>
              <p:nvPr/>
            </p:nvSpPr>
            <p:spPr bwMode="auto">
              <a:xfrm>
                <a:off x="1541" y="3043"/>
                <a:ext cx="126" cy="57"/>
              </a:xfrm>
              <a:custGeom>
                <a:avLst/>
                <a:gdLst>
                  <a:gd name="T0" fmla="*/ 1 w 251"/>
                  <a:gd name="T1" fmla="*/ 1 h 114"/>
                  <a:gd name="T2" fmla="*/ 1 w 251"/>
                  <a:gd name="T3" fmla="*/ 1 h 114"/>
                  <a:gd name="T4" fmla="*/ 1 w 251"/>
                  <a:gd name="T5" fmla="*/ 1 h 114"/>
                  <a:gd name="T6" fmla="*/ 1 w 251"/>
                  <a:gd name="T7" fmla="*/ 1 h 114"/>
                  <a:gd name="T8" fmla="*/ 1 w 251"/>
                  <a:gd name="T9" fmla="*/ 1 h 114"/>
                  <a:gd name="T10" fmla="*/ 1 w 251"/>
                  <a:gd name="T11" fmla="*/ 1 h 114"/>
                  <a:gd name="T12" fmla="*/ 1 w 251"/>
                  <a:gd name="T13" fmla="*/ 1 h 114"/>
                  <a:gd name="T14" fmla="*/ 1 w 251"/>
                  <a:gd name="T15" fmla="*/ 1 h 114"/>
                  <a:gd name="T16" fmla="*/ 1 w 251"/>
                  <a:gd name="T17" fmla="*/ 0 h 114"/>
                  <a:gd name="T18" fmla="*/ 1 w 251"/>
                  <a:gd name="T19" fmla="*/ 1 h 114"/>
                  <a:gd name="T20" fmla="*/ 1 w 251"/>
                  <a:gd name="T21" fmla="*/ 1 h 114"/>
                  <a:gd name="T22" fmla="*/ 1 w 251"/>
                  <a:gd name="T23" fmla="*/ 1 h 114"/>
                  <a:gd name="T24" fmla="*/ 1 w 251"/>
                  <a:gd name="T25" fmla="*/ 1 h 114"/>
                  <a:gd name="T26" fmla="*/ 1 w 251"/>
                  <a:gd name="T27" fmla="*/ 1 h 114"/>
                  <a:gd name="T28" fmla="*/ 1 w 251"/>
                  <a:gd name="T29" fmla="*/ 1 h 114"/>
                  <a:gd name="T30" fmla="*/ 1 w 251"/>
                  <a:gd name="T31" fmla="*/ 1 h 114"/>
                  <a:gd name="T32" fmla="*/ 1 w 251"/>
                  <a:gd name="T33" fmla="*/ 1 h 114"/>
                  <a:gd name="T34" fmla="*/ 1 w 251"/>
                  <a:gd name="T35" fmla="*/ 1 h 114"/>
                  <a:gd name="T36" fmla="*/ 1 w 251"/>
                  <a:gd name="T37" fmla="*/ 1 h 114"/>
                  <a:gd name="T38" fmla="*/ 1 w 251"/>
                  <a:gd name="T39" fmla="*/ 1 h 114"/>
                  <a:gd name="T40" fmla="*/ 1 w 251"/>
                  <a:gd name="T41" fmla="*/ 1 h 114"/>
                  <a:gd name="T42" fmla="*/ 1 w 251"/>
                  <a:gd name="T43" fmla="*/ 1 h 114"/>
                  <a:gd name="T44" fmla="*/ 1 w 251"/>
                  <a:gd name="T45" fmla="*/ 1 h 114"/>
                  <a:gd name="T46" fmla="*/ 1 w 251"/>
                  <a:gd name="T47" fmla="*/ 1 h 114"/>
                  <a:gd name="T48" fmla="*/ 1 w 251"/>
                  <a:gd name="T49" fmla="*/ 1 h 114"/>
                  <a:gd name="T50" fmla="*/ 1 w 251"/>
                  <a:gd name="T51" fmla="*/ 1 h 114"/>
                  <a:gd name="T52" fmla="*/ 1 w 251"/>
                  <a:gd name="T53" fmla="*/ 1 h 114"/>
                  <a:gd name="T54" fmla="*/ 1 w 251"/>
                  <a:gd name="T55" fmla="*/ 1 h 114"/>
                  <a:gd name="T56" fmla="*/ 1 w 251"/>
                  <a:gd name="T57" fmla="*/ 1 h 114"/>
                  <a:gd name="T58" fmla="*/ 1 w 251"/>
                  <a:gd name="T59" fmla="*/ 1 h 114"/>
                  <a:gd name="T60" fmla="*/ 1 w 251"/>
                  <a:gd name="T61" fmla="*/ 1 h 114"/>
                  <a:gd name="T62" fmla="*/ 1 w 251"/>
                  <a:gd name="T63" fmla="*/ 1 h 114"/>
                  <a:gd name="T64" fmla="*/ 0 w 251"/>
                  <a:gd name="T65" fmla="*/ 1 h 114"/>
                  <a:gd name="T66" fmla="*/ 1 w 251"/>
                  <a:gd name="T67" fmla="*/ 1 h 114"/>
                  <a:gd name="T68" fmla="*/ 1 w 251"/>
                  <a:gd name="T69" fmla="*/ 1 h 114"/>
                  <a:gd name="T70" fmla="*/ 1 w 251"/>
                  <a:gd name="T71" fmla="*/ 1 h 114"/>
                  <a:gd name="T72" fmla="*/ 1 w 251"/>
                  <a:gd name="T73" fmla="*/ 1 h 114"/>
                  <a:gd name="T74" fmla="*/ 1 w 251"/>
                  <a:gd name="T75" fmla="*/ 1 h 114"/>
                  <a:gd name="T76" fmla="*/ 1 w 251"/>
                  <a:gd name="T77" fmla="*/ 1 h 114"/>
                  <a:gd name="T78" fmla="*/ 1 w 251"/>
                  <a:gd name="T79" fmla="*/ 1 h 114"/>
                  <a:gd name="T80" fmla="*/ 1 w 251"/>
                  <a:gd name="T81" fmla="*/ 1 h 114"/>
                  <a:gd name="T82" fmla="*/ 1 w 251"/>
                  <a:gd name="T83" fmla="*/ 1 h 114"/>
                  <a:gd name="T84" fmla="*/ 1 w 251"/>
                  <a:gd name="T85" fmla="*/ 1 h 114"/>
                  <a:gd name="T86" fmla="*/ 1 w 251"/>
                  <a:gd name="T87" fmla="*/ 1 h 114"/>
                  <a:gd name="T88" fmla="*/ 1 w 251"/>
                  <a:gd name="T89" fmla="*/ 1 h 114"/>
                  <a:gd name="T90" fmla="*/ 1 w 251"/>
                  <a:gd name="T91" fmla="*/ 1 h 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1"/>
                  <a:gd name="T139" fmla="*/ 0 h 114"/>
                  <a:gd name="T140" fmla="*/ 251 w 251"/>
                  <a:gd name="T141" fmla="*/ 114 h 1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1" h="114">
                    <a:moveTo>
                      <a:pt x="245" y="8"/>
                    </a:moveTo>
                    <a:lnTo>
                      <a:pt x="235" y="7"/>
                    </a:lnTo>
                    <a:lnTo>
                      <a:pt x="225" y="6"/>
                    </a:lnTo>
                    <a:lnTo>
                      <a:pt x="215" y="5"/>
                    </a:lnTo>
                    <a:lnTo>
                      <a:pt x="205" y="3"/>
                    </a:lnTo>
                    <a:lnTo>
                      <a:pt x="194" y="2"/>
                    </a:lnTo>
                    <a:lnTo>
                      <a:pt x="184" y="1"/>
                    </a:lnTo>
                    <a:lnTo>
                      <a:pt x="174" y="1"/>
                    </a:lnTo>
                    <a:lnTo>
                      <a:pt x="162" y="0"/>
                    </a:lnTo>
                    <a:lnTo>
                      <a:pt x="162" y="1"/>
                    </a:lnTo>
                    <a:lnTo>
                      <a:pt x="162" y="2"/>
                    </a:lnTo>
                    <a:lnTo>
                      <a:pt x="162" y="3"/>
                    </a:lnTo>
                    <a:lnTo>
                      <a:pt x="162" y="5"/>
                    </a:lnTo>
                    <a:lnTo>
                      <a:pt x="162" y="6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57" y="9"/>
                    </a:lnTo>
                    <a:lnTo>
                      <a:pt x="149" y="14"/>
                    </a:lnTo>
                    <a:lnTo>
                      <a:pt x="140" y="21"/>
                    </a:lnTo>
                    <a:lnTo>
                      <a:pt x="129" y="29"/>
                    </a:lnTo>
                    <a:lnTo>
                      <a:pt x="117" y="37"/>
                    </a:lnTo>
                    <a:lnTo>
                      <a:pt x="107" y="45"/>
                    </a:lnTo>
                    <a:lnTo>
                      <a:pt x="100" y="51"/>
                    </a:lnTo>
                    <a:lnTo>
                      <a:pt x="95" y="55"/>
                    </a:lnTo>
                    <a:lnTo>
                      <a:pt x="80" y="55"/>
                    </a:lnTo>
                    <a:lnTo>
                      <a:pt x="66" y="55"/>
                    </a:lnTo>
                    <a:lnTo>
                      <a:pt x="54" y="56"/>
                    </a:lnTo>
                    <a:lnTo>
                      <a:pt x="42" y="59"/>
                    </a:lnTo>
                    <a:lnTo>
                      <a:pt x="31" y="61"/>
                    </a:lnTo>
                    <a:lnTo>
                      <a:pt x="20" y="67"/>
                    </a:lnTo>
                    <a:lnTo>
                      <a:pt x="10" y="73"/>
                    </a:lnTo>
                    <a:lnTo>
                      <a:pt x="0" y="82"/>
                    </a:lnTo>
                    <a:lnTo>
                      <a:pt x="17" y="83"/>
                    </a:lnTo>
                    <a:lnTo>
                      <a:pt x="33" y="84"/>
                    </a:lnTo>
                    <a:lnTo>
                      <a:pt x="49" y="86"/>
                    </a:lnTo>
                    <a:lnTo>
                      <a:pt x="65" y="89"/>
                    </a:lnTo>
                    <a:lnTo>
                      <a:pt x="96" y="96"/>
                    </a:lnTo>
                    <a:lnTo>
                      <a:pt x="127" y="104"/>
                    </a:lnTo>
                    <a:lnTo>
                      <a:pt x="159" y="109"/>
                    </a:lnTo>
                    <a:lnTo>
                      <a:pt x="190" y="113"/>
                    </a:lnTo>
                    <a:lnTo>
                      <a:pt x="205" y="114"/>
                    </a:lnTo>
                    <a:lnTo>
                      <a:pt x="220" y="114"/>
                    </a:lnTo>
                    <a:lnTo>
                      <a:pt x="235" y="112"/>
                    </a:lnTo>
                    <a:lnTo>
                      <a:pt x="251" y="109"/>
                    </a:lnTo>
                    <a:lnTo>
                      <a:pt x="245" y="8"/>
                    </a:lnTo>
                    <a:close/>
                  </a:path>
                </a:pathLst>
              </a:custGeom>
              <a:solidFill>
                <a:srgbClr val="7B7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4" name="Freeform 108"/>
              <p:cNvSpPr>
                <a:spLocks/>
              </p:cNvSpPr>
              <p:nvPr/>
            </p:nvSpPr>
            <p:spPr bwMode="auto">
              <a:xfrm>
                <a:off x="1541" y="3063"/>
                <a:ext cx="126" cy="37"/>
              </a:xfrm>
              <a:custGeom>
                <a:avLst/>
                <a:gdLst>
                  <a:gd name="T0" fmla="*/ 1 w 251"/>
                  <a:gd name="T1" fmla="*/ 0 h 74"/>
                  <a:gd name="T2" fmla="*/ 1 w 251"/>
                  <a:gd name="T3" fmla="*/ 1 h 74"/>
                  <a:gd name="T4" fmla="*/ 1 w 251"/>
                  <a:gd name="T5" fmla="*/ 1 h 74"/>
                  <a:gd name="T6" fmla="*/ 1 w 251"/>
                  <a:gd name="T7" fmla="*/ 1 h 74"/>
                  <a:gd name="T8" fmla="*/ 1 w 251"/>
                  <a:gd name="T9" fmla="*/ 1 h 74"/>
                  <a:gd name="T10" fmla="*/ 1 w 251"/>
                  <a:gd name="T11" fmla="*/ 1 h 74"/>
                  <a:gd name="T12" fmla="*/ 1 w 251"/>
                  <a:gd name="T13" fmla="*/ 1 h 74"/>
                  <a:gd name="T14" fmla="*/ 1 w 251"/>
                  <a:gd name="T15" fmla="*/ 1 h 74"/>
                  <a:gd name="T16" fmla="*/ 1 w 251"/>
                  <a:gd name="T17" fmla="*/ 1 h 74"/>
                  <a:gd name="T18" fmla="*/ 1 w 251"/>
                  <a:gd name="T19" fmla="*/ 1 h 74"/>
                  <a:gd name="T20" fmla="*/ 1 w 251"/>
                  <a:gd name="T21" fmla="*/ 1 h 74"/>
                  <a:gd name="T22" fmla="*/ 1 w 251"/>
                  <a:gd name="T23" fmla="*/ 1 h 74"/>
                  <a:gd name="T24" fmla="*/ 1 w 251"/>
                  <a:gd name="T25" fmla="*/ 1 h 74"/>
                  <a:gd name="T26" fmla="*/ 1 w 251"/>
                  <a:gd name="T27" fmla="*/ 1 h 74"/>
                  <a:gd name="T28" fmla="*/ 1 w 251"/>
                  <a:gd name="T29" fmla="*/ 1 h 74"/>
                  <a:gd name="T30" fmla="*/ 1 w 251"/>
                  <a:gd name="T31" fmla="*/ 1 h 74"/>
                  <a:gd name="T32" fmla="*/ 0 w 251"/>
                  <a:gd name="T33" fmla="*/ 1 h 74"/>
                  <a:gd name="T34" fmla="*/ 1 w 251"/>
                  <a:gd name="T35" fmla="*/ 1 h 74"/>
                  <a:gd name="T36" fmla="*/ 1 w 251"/>
                  <a:gd name="T37" fmla="*/ 1 h 74"/>
                  <a:gd name="T38" fmla="*/ 1 w 251"/>
                  <a:gd name="T39" fmla="*/ 1 h 74"/>
                  <a:gd name="T40" fmla="*/ 1 w 251"/>
                  <a:gd name="T41" fmla="*/ 1 h 74"/>
                  <a:gd name="T42" fmla="*/ 1 w 251"/>
                  <a:gd name="T43" fmla="*/ 1 h 74"/>
                  <a:gd name="T44" fmla="*/ 1 w 251"/>
                  <a:gd name="T45" fmla="*/ 1 h 74"/>
                  <a:gd name="T46" fmla="*/ 1 w 251"/>
                  <a:gd name="T47" fmla="*/ 1 h 74"/>
                  <a:gd name="T48" fmla="*/ 1 w 251"/>
                  <a:gd name="T49" fmla="*/ 1 h 74"/>
                  <a:gd name="T50" fmla="*/ 1 w 251"/>
                  <a:gd name="T51" fmla="*/ 1 h 74"/>
                  <a:gd name="T52" fmla="*/ 1 w 251"/>
                  <a:gd name="T53" fmla="*/ 1 h 74"/>
                  <a:gd name="T54" fmla="*/ 1 w 251"/>
                  <a:gd name="T55" fmla="*/ 1 h 74"/>
                  <a:gd name="T56" fmla="*/ 1 w 251"/>
                  <a:gd name="T57" fmla="*/ 1 h 74"/>
                  <a:gd name="T58" fmla="*/ 1 w 251"/>
                  <a:gd name="T59" fmla="*/ 0 h 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1"/>
                  <a:gd name="T91" fmla="*/ 0 h 74"/>
                  <a:gd name="T92" fmla="*/ 251 w 251"/>
                  <a:gd name="T93" fmla="*/ 74 h 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1" h="74">
                    <a:moveTo>
                      <a:pt x="247" y="0"/>
                    </a:moveTo>
                    <a:lnTo>
                      <a:pt x="216" y="3"/>
                    </a:lnTo>
                    <a:lnTo>
                      <a:pt x="186" y="5"/>
                    </a:lnTo>
                    <a:lnTo>
                      <a:pt x="156" y="8"/>
                    </a:lnTo>
                    <a:lnTo>
                      <a:pt x="127" y="12"/>
                    </a:lnTo>
                    <a:lnTo>
                      <a:pt x="99" y="15"/>
                    </a:lnTo>
                    <a:lnTo>
                      <a:pt x="71" y="19"/>
                    </a:lnTo>
                    <a:lnTo>
                      <a:pt x="44" y="23"/>
                    </a:lnTo>
                    <a:lnTo>
                      <a:pt x="18" y="28"/>
                    </a:lnTo>
                    <a:lnTo>
                      <a:pt x="16" y="29"/>
                    </a:lnTo>
                    <a:lnTo>
                      <a:pt x="13" y="30"/>
                    </a:lnTo>
                    <a:lnTo>
                      <a:pt x="11" y="33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37"/>
                    </a:lnTo>
                    <a:lnTo>
                      <a:pt x="2" y="40"/>
                    </a:lnTo>
                    <a:lnTo>
                      <a:pt x="0" y="42"/>
                    </a:lnTo>
                    <a:lnTo>
                      <a:pt x="17" y="43"/>
                    </a:lnTo>
                    <a:lnTo>
                      <a:pt x="33" y="44"/>
                    </a:lnTo>
                    <a:lnTo>
                      <a:pt x="49" y="46"/>
                    </a:lnTo>
                    <a:lnTo>
                      <a:pt x="65" y="49"/>
                    </a:lnTo>
                    <a:lnTo>
                      <a:pt x="96" y="56"/>
                    </a:lnTo>
                    <a:lnTo>
                      <a:pt x="127" y="64"/>
                    </a:lnTo>
                    <a:lnTo>
                      <a:pt x="159" y="69"/>
                    </a:lnTo>
                    <a:lnTo>
                      <a:pt x="190" y="73"/>
                    </a:lnTo>
                    <a:lnTo>
                      <a:pt x="205" y="74"/>
                    </a:lnTo>
                    <a:lnTo>
                      <a:pt x="220" y="74"/>
                    </a:lnTo>
                    <a:lnTo>
                      <a:pt x="235" y="72"/>
                    </a:lnTo>
                    <a:lnTo>
                      <a:pt x="251" y="69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645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5" name="Freeform 109"/>
              <p:cNvSpPr>
                <a:spLocks/>
              </p:cNvSpPr>
              <p:nvPr/>
            </p:nvSpPr>
            <p:spPr bwMode="auto">
              <a:xfrm>
                <a:off x="1541" y="3051"/>
                <a:ext cx="126" cy="49"/>
              </a:xfrm>
              <a:custGeom>
                <a:avLst/>
                <a:gdLst>
                  <a:gd name="T0" fmla="*/ 1 w 251"/>
                  <a:gd name="T1" fmla="*/ 0 h 97"/>
                  <a:gd name="T2" fmla="*/ 1 w 251"/>
                  <a:gd name="T3" fmla="*/ 1 h 97"/>
                  <a:gd name="T4" fmla="*/ 1 w 251"/>
                  <a:gd name="T5" fmla="*/ 1 h 97"/>
                  <a:gd name="T6" fmla="*/ 1 w 251"/>
                  <a:gd name="T7" fmla="*/ 1 h 97"/>
                  <a:gd name="T8" fmla="*/ 1 w 251"/>
                  <a:gd name="T9" fmla="*/ 1 h 97"/>
                  <a:gd name="T10" fmla="*/ 1 w 251"/>
                  <a:gd name="T11" fmla="*/ 1 h 97"/>
                  <a:gd name="T12" fmla="*/ 1 w 251"/>
                  <a:gd name="T13" fmla="*/ 1 h 97"/>
                  <a:gd name="T14" fmla="*/ 1 w 251"/>
                  <a:gd name="T15" fmla="*/ 1 h 97"/>
                  <a:gd name="T16" fmla="*/ 1 w 251"/>
                  <a:gd name="T17" fmla="*/ 1 h 97"/>
                  <a:gd name="T18" fmla="*/ 1 w 251"/>
                  <a:gd name="T19" fmla="*/ 1 h 97"/>
                  <a:gd name="T20" fmla="*/ 1 w 251"/>
                  <a:gd name="T21" fmla="*/ 1 h 97"/>
                  <a:gd name="T22" fmla="*/ 1 w 251"/>
                  <a:gd name="T23" fmla="*/ 1 h 97"/>
                  <a:gd name="T24" fmla="*/ 1 w 251"/>
                  <a:gd name="T25" fmla="*/ 1 h 97"/>
                  <a:gd name="T26" fmla="*/ 1 w 251"/>
                  <a:gd name="T27" fmla="*/ 1 h 97"/>
                  <a:gd name="T28" fmla="*/ 0 w 251"/>
                  <a:gd name="T29" fmla="*/ 1 h 97"/>
                  <a:gd name="T30" fmla="*/ 1 w 251"/>
                  <a:gd name="T31" fmla="*/ 1 h 97"/>
                  <a:gd name="T32" fmla="*/ 1 w 251"/>
                  <a:gd name="T33" fmla="*/ 1 h 97"/>
                  <a:gd name="T34" fmla="*/ 1 w 251"/>
                  <a:gd name="T35" fmla="*/ 1 h 97"/>
                  <a:gd name="T36" fmla="*/ 1 w 251"/>
                  <a:gd name="T37" fmla="*/ 1 h 97"/>
                  <a:gd name="T38" fmla="*/ 1 w 251"/>
                  <a:gd name="T39" fmla="*/ 1 h 97"/>
                  <a:gd name="T40" fmla="*/ 1 w 251"/>
                  <a:gd name="T41" fmla="*/ 1 h 97"/>
                  <a:gd name="T42" fmla="*/ 1 w 251"/>
                  <a:gd name="T43" fmla="*/ 1 h 97"/>
                  <a:gd name="T44" fmla="*/ 1 w 251"/>
                  <a:gd name="T45" fmla="*/ 1 h 97"/>
                  <a:gd name="T46" fmla="*/ 1 w 251"/>
                  <a:gd name="T47" fmla="*/ 1 h 97"/>
                  <a:gd name="T48" fmla="*/ 1 w 251"/>
                  <a:gd name="T49" fmla="*/ 1 h 97"/>
                  <a:gd name="T50" fmla="*/ 1 w 251"/>
                  <a:gd name="T51" fmla="*/ 1 h 97"/>
                  <a:gd name="T52" fmla="*/ 1 w 251"/>
                  <a:gd name="T53" fmla="*/ 1 h 97"/>
                  <a:gd name="T54" fmla="*/ 1 w 251"/>
                  <a:gd name="T55" fmla="*/ 1 h 97"/>
                  <a:gd name="T56" fmla="*/ 1 w 251"/>
                  <a:gd name="T57" fmla="*/ 1 h 97"/>
                  <a:gd name="T58" fmla="*/ 1 w 251"/>
                  <a:gd name="T59" fmla="*/ 1 h 97"/>
                  <a:gd name="T60" fmla="*/ 1 w 251"/>
                  <a:gd name="T61" fmla="*/ 0 h 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51"/>
                  <a:gd name="T94" fmla="*/ 0 h 97"/>
                  <a:gd name="T95" fmla="*/ 251 w 251"/>
                  <a:gd name="T96" fmla="*/ 97 h 9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51" h="97">
                    <a:moveTo>
                      <a:pt x="144" y="0"/>
                    </a:moveTo>
                    <a:lnTo>
                      <a:pt x="246" y="3"/>
                    </a:lnTo>
                    <a:lnTo>
                      <a:pt x="251" y="92"/>
                    </a:lnTo>
                    <a:lnTo>
                      <a:pt x="235" y="95"/>
                    </a:lnTo>
                    <a:lnTo>
                      <a:pt x="220" y="97"/>
                    </a:lnTo>
                    <a:lnTo>
                      <a:pt x="205" y="97"/>
                    </a:lnTo>
                    <a:lnTo>
                      <a:pt x="190" y="96"/>
                    </a:lnTo>
                    <a:lnTo>
                      <a:pt x="159" y="92"/>
                    </a:lnTo>
                    <a:lnTo>
                      <a:pt x="127" y="87"/>
                    </a:lnTo>
                    <a:lnTo>
                      <a:pt x="96" y="79"/>
                    </a:lnTo>
                    <a:lnTo>
                      <a:pt x="65" y="72"/>
                    </a:lnTo>
                    <a:lnTo>
                      <a:pt x="49" y="69"/>
                    </a:lnTo>
                    <a:lnTo>
                      <a:pt x="33" y="67"/>
                    </a:lnTo>
                    <a:lnTo>
                      <a:pt x="17" y="66"/>
                    </a:lnTo>
                    <a:lnTo>
                      <a:pt x="0" y="65"/>
                    </a:lnTo>
                    <a:lnTo>
                      <a:pt x="10" y="56"/>
                    </a:lnTo>
                    <a:lnTo>
                      <a:pt x="20" y="50"/>
                    </a:lnTo>
                    <a:lnTo>
                      <a:pt x="31" y="44"/>
                    </a:lnTo>
                    <a:lnTo>
                      <a:pt x="42" y="42"/>
                    </a:lnTo>
                    <a:lnTo>
                      <a:pt x="54" y="39"/>
                    </a:lnTo>
                    <a:lnTo>
                      <a:pt x="66" y="38"/>
                    </a:lnTo>
                    <a:lnTo>
                      <a:pt x="80" y="38"/>
                    </a:lnTo>
                    <a:lnTo>
                      <a:pt x="95" y="38"/>
                    </a:lnTo>
                    <a:lnTo>
                      <a:pt x="98" y="36"/>
                    </a:lnTo>
                    <a:lnTo>
                      <a:pt x="102" y="31"/>
                    </a:lnTo>
                    <a:lnTo>
                      <a:pt x="108" y="28"/>
                    </a:lnTo>
                    <a:lnTo>
                      <a:pt x="114" y="22"/>
                    </a:lnTo>
                    <a:lnTo>
                      <a:pt x="122" y="16"/>
                    </a:lnTo>
                    <a:lnTo>
                      <a:pt x="130" y="11"/>
                    </a:lnTo>
                    <a:lnTo>
                      <a:pt x="137" y="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483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6" name="Freeform 110"/>
              <p:cNvSpPr>
                <a:spLocks/>
              </p:cNvSpPr>
              <p:nvPr/>
            </p:nvSpPr>
            <p:spPr bwMode="auto">
              <a:xfrm>
                <a:off x="1541" y="2697"/>
                <a:ext cx="249" cy="403"/>
              </a:xfrm>
              <a:custGeom>
                <a:avLst/>
                <a:gdLst>
                  <a:gd name="T0" fmla="*/ 1 w 498"/>
                  <a:gd name="T1" fmla="*/ 1 h 804"/>
                  <a:gd name="T2" fmla="*/ 1 w 498"/>
                  <a:gd name="T3" fmla="*/ 1 h 804"/>
                  <a:gd name="T4" fmla="*/ 1 w 498"/>
                  <a:gd name="T5" fmla="*/ 1 h 804"/>
                  <a:gd name="T6" fmla="*/ 1 w 498"/>
                  <a:gd name="T7" fmla="*/ 1 h 804"/>
                  <a:gd name="T8" fmla="*/ 1 w 498"/>
                  <a:gd name="T9" fmla="*/ 1 h 804"/>
                  <a:gd name="T10" fmla="*/ 1 w 498"/>
                  <a:gd name="T11" fmla="*/ 1 h 804"/>
                  <a:gd name="T12" fmla="*/ 1 w 498"/>
                  <a:gd name="T13" fmla="*/ 1 h 804"/>
                  <a:gd name="T14" fmla="*/ 1 w 498"/>
                  <a:gd name="T15" fmla="*/ 1 h 804"/>
                  <a:gd name="T16" fmla="*/ 1 w 498"/>
                  <a:gd name="T17" fmla="*/ 1 h 804"/>
                  <a:gd name="T18" fmla="*/ 1 w 498"/>
                  <a:gd name="T19" fmla="*/ 1 h 804"/>
                  <a:gd name="T20" fmla="*/ 1 w 498"/>
                  <a:gd name="T21" fmla="*/ 1 h 804"/>
                  <a:gd name="T22" fmla="*/ 1 w 498"/>
                  <a:gd name="T23" fmla="*/ 1 h 804"/>
                  <a:gd name="T24" fmla="*/ 1 w 498"/>
                  <a:gd name="T25" fmla="*/ 1 h 804"/>
                  <a:gd name="T26" fmla="*/ 1 w 498"/>
                  <a:gd name="T27" fmla="*/ 1 h 804"/>
                  <a:gd name="T28" fmla="*/ 1 w 498"/>
                  <a:gd name="T29" fmla="*/ 1 h 804"/>
                  <a:gd name="T30" fmla="*/ 1 w 498"/>
                  <a:gd name="T31" fmla="*/ 1 h 804"/>
                  <a:gd name="T32" fmla="*/ 1 w 498"/>
                  <a:gd name="T33" fmla="*/ 1 h 804"/>
                  <a:gd name="T34" fmla="*/ 1 w 498"/>
                  <a:gd name="T35" fmla="*/ 1 h 804"/>
                  <a:gd name="T36" fmla="*/ 1 w 498"/>
                  <a:gd name="T37" fmla="*/ 1 h 804"/>
                  <a:gd name="T38" fmla="*/ 1 w 498"/>
                  <a:gd name="T39" fmla="*/ 1 h 804"/>
                  <a:gd name="T40" fmla="*/ 1 w 498"/>
                  <a:gd name="T41" fmla="*/ 1 h 804"/>
                  <a:gd name="T42" fmla="*/ 1 w 498"/>
                  <a:gd name="T43" fmla="*/ 1 h 804"/>
                  <a:gd name="T44" fmla="*/ 1 w 498"/>
                  <a:gd name="T45" fmla="*/ 1 h 804"/>
                  <a:gd name="T46" fmla="*/ 1 w 498"/>
                  <a:gd name="T47" fmla="*/ 1 h 804"/>
                  <a:gd name="T48" fmla="*/ 1 w 498"/>
                  <a:gd name="T49" fmla="*/ 1 h 804"/>
                  <a:gd name="T50" fmla="*/ 1 w 498"/>
                  <a:gd name="T51" fmla="*/ 1 h 804"/>
                  <a:gd name="T52" fmla="*/ 1 w 498"/>
                  <a:gd name="T53" fmla="*/ 1 h 804"/>
                  <a:gd name="T54" fmla="*/ 1 w 498"/>
                  <a:gd name="T55" fmla="*/ 1 h 804"/>
                  <a:gd name="T56" fmla="*/ 1 w 498"/>
                  <a:gd name="T57" fmla="*/ 1 h 804"/>
                  <a:gd name="T58" fmla="*/ 1 w 498"/>
                  <a:gd name="T59" fmla="*/ 1 h 804"/>
                  <a:gd name="T60" fmla="*/ 1 w 498"/>
                  <a:gd name="T61" fmla="*/ 1 h 804"/>
                  <a:gd name="T62" fmla="*/ 1 w 498"/>
                  <a:gd name="T63" fmla="*/ 1 h 804"/>
                  <a:gd name="T64" fmla="*/ 1 w 498"/>
                  <a:gd name="T65" fmla="*/ 1 h 804"/>
                  <a:gd name="T66" fmla="*/ 1 w 498"/>
                  <a:gd name="T67" fmla="*/ 1 h 804"/>
                  <a:gd name="T68" fmla="*/ 1 w 498"/>
                  <a:gd name="T69" fmla="*/ 1 h 804"/>
                  <a:gd name="T70" fmla="*/ 1 w 498"/>
                  <a:gd name="T71" fmla="*/ 1 h 804"/>
                  <a:gd name="T72" fmla="*/ 1 w 498"/>
                  <a:gd name="T73" fmla="*/ 1 h 804"/>
                  <a:gd name="T74" fmla="*/ 1 w 498"/>
                  <a:gd name="T75" fmla="*/ 1 h 804"/>
                  <a:gd name="T76" fmla="*/ 1 w 498"/>
                  <a:gd name="T77" fmla="*/ 1 h 804"/>
                  <a:gd name="T78" fmla="*/ 1 w 498"/>
                  <a:gd name="T79" fmla="*/ 1 h 804"/>
                  <a:gd name="T80" fmla="*/ 1 w 498"/>
                  <a:gd name="T81" fmla="*/ 1 h 804"/>
                  <a:gd name="T82" fmla="*/ 1 w 498"/>
                  <a:gd name="T83" fmla="*/ 1 h 804"/>
                  <a:gd name="T84" fmla="*/ 1 w 498"/>
                  <a:gd name="T85" fmla="*/ 1 h 804"/>
                  <a:gd name="T86" fmla="*/ 1 w 498"/>
                  <a:gd name="T87" fmla="*/ 1 h 804"/>
                  <a:gd name="T88" fmla="*/ 1 w 498"/>
                  <a:gd name="T89" fmla="*/ 1 h 8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8"/>
                  <a:gd name="T136" fmla="*/ 0 h 804"/>
                  <a:gd name="T137" fmla="*/ 498 w 498"/>
                  <a:gd name="T138" fmla="*/ 804 h 8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8" h="804">
                    <a:moveTo>
                      <a:pt x="494" y="0"/>
                    </a:moveTo>
                    <a:lnTo>
                      <a:pt x="455" y="39"/>
                    </a:lnTo>
                    <a:lnTo>
                      <a:pt x="412" y="77"/>
                    </a:lnTo>
                    <a:lnTo>
                      <a:pt x="390" y="96"/>
                    </a:lnTo>
                    <a:lnTo>
                      <a:pt x="367" y="113"/>
                    </a:lnTo>
                    <a:lnTo>
                      <a:pt x="343" y="130"/>
                    </a:lnTo>
                    <a:lnTo>
                      <a:pt x="319" y="146"/>
                    </a:lnTo>
                    <a:lnTo>
                      <a:pt x="295" y="161"/>
                    </a:lnTo>
                    <a:lnTo>
                      <a:pt x="269" y="175"/>
                    </a:lnTo>
                    <a:lnTo>
                      <a:pt x="244" y="187"/>
                    </a:lnTo>
                    <a:lnTo>
                      <a:pt x="217" y="197"/>
                    </a:lnTo>
                    <a:lnTo>
                      <a:pt x="191" y="206"/>
                    </a:lnTo>
                    <a:lnTo>
                      <a:pt x="163" y="212"/>
                    </a:lnTo>
                    <a:lnTo>
                      <a:pt x="149" y="214"/>
                    </a:lnTo>
                    <a:lnTo>
                      <a:pt x="136" y="215"/>
                    </a:lnTo>
                    <a:lnTo>
                      <a:pt x="122" y="217"/>
                    </a:lnTo>
                    <a:lnTo>
                      <a:pt x="108" y="217"/>
                    </a:lnTo>
                    <a:lnTo>
                      <a:pt x="114" y="222"/>
                    </a:lnTo>
                    <a:lnTo>
                      <a:pt x="119" y="230"/>
                    </a:lnTo>
                    <a:lnTo>
                      <a:pt x="125" y="238"/>
                    </a:lnTo>
                    <a:lnTo>
                      <a:pt x="132" y="248"/>
                    </a:lnTo>
                    <a:lnTo>
                      <a:pt x="138" y="258"/>
                    </a:lnTo>
                    <a:lnTo>
                      <a:pt x="145" y="267"/>
                    </a:lnTo>
                    <a:lnTo>
                      <a:pt x="151" y="276"/>
                    </a:lnTo>
                    <a:lnTo>
                      <a:pt x="155" y="285"/>
                    </a:lnTo>
                    <a:lnTo>
                      <a:pt x="148" y="286"/>
                    </a:lnTo>
                    <a:lnTo>
                      <a:pt x="139" y="287"/>
                    </a:lnTo>
                    <a:lnTo>
                      <a:pt x="131" y="289"/>
                    </a:lnTo>
                    <a:lnTo>
                      <a:pt x="122" y="291"/>
                    </a:lnTo>
                    <a:lnTo>
                      <a:pt x="113" y="294"/>
                    </a:lnTo>
                    <a:lnTo>
                      <a:pt x="104" y="296"/>
                    </a:lnTo>
                    <a:lnTo>
                      <a:pt x="96" y="297"/>
                    </a:lnTo>
                    <a:lnTo>
                      <a:pt x="88" y="298"/>
                    </a:lnTo>
                    <a:lnTo>
                      <a:pt x="99" y="316"/>
                    </a:lnTo>
                    <a:lnTo>
                      <a:pt x="108" y="333"/>
                    </a:lnTo>
                    <a:lnTo>
                      <a:pt x="115" y="352"/>
                    </a:lnTo>
                    <a:lnTo>
                      <a:pt x="121" y="372"/>
                    </a:lnTo>
                    <a:lnTo>
                      <a:pt x="126" y="392"/>
                    </a:lnTo>
                    <a:lnTo>
                      <a:pt x="130" y="412"/>
                    </a:lnTo>
                    <a:lnTo>
                      <a:pt x="132" y="434"/>
                    </a:lnTo>
                    <a:lnTo>
                      <a:pt x="134" y="455"/>
                    </a:lnTo>
                    <a:lnTo>
                      <a:pt x="137" y="499"/>
                    </a:lnTo>
                    <a:lnTo>
                      <a:pt x="137" y="541"/>
                    </a:lnTo>
                    <a:lnTo>
                      <a:pt x="136" y="584"/>
                    </a:lnTo>
                    <a:lnTo>
                      <a:pt x="136" y="623"/>
                    </a:lnTo>
                    <a:lnTo>
                      <a:pt x="140" y="626"/>
                    </a:lnTo>
                    <a:lnTo>
                      <a:pt x="145" y="629"/>
                    </a:lnTo>
                    <a:lnTo>
                      <a:pt x="148" y="632"/>
                    </a:lnTo>
                    <a:lnTo>
                      <a:pt x="151" y="637"/>
                    </a:lnTo>
                    <a:lnTo>
                      <a:pt x="156" y="645"/>
                    </a:lnTo>
                    <a:lnTo>
                      <a:pt x="159" y="655"/>
                    </a:lnTo>
                    <a:lnTo>
                      <a:pt x="161" y="666"/>
                    </a:lnTo>
                    <a:lnTo>
                      <a:pt x="162" y="676"/>
                    </a:lnTo>
                    <a:lnTo>
                      <a:pt x="162" y="687"/>
                    </a:lnTo>
                    <a:lnTo>
                      <a:pt x="162" y="698"/>
                    </a:lnTo>
                    <a:lnTo>
                      <a:pt x="157" y="699"/>
                    </a:lnTo>
                    <a:lnTo>
                      <a:pt x="149" y="704"/>
                    </a:lnTo>
                    <a:lnTo>
                      <a:pt x="140" y="711"/>
                    </a:lnTo>
                    <a:lnTo>
                      <a:pt x="129" y="719"/>
                    </a:lnTo>
                    <a:lnTo>
                      <a:pt x="117" y="727"/>
                    </a:lnTo>
                    <a:lnTo>
                      <a:pt x="107" y="735"/>
                    </a:lnTo>
                    <a:lnTo>
                      <a:pt x="100" y="741"/>
                    </a:lnTo>
                    <a:lnTo>
                      <a:pt x="95" y="745"/>
                    </a:lnTo>
                    <a:lnTo>
                      <a:pt x="80" y="745"/>
                    </a:lnTo>
                    <a:lnTo>
                      <a:pt x="66" y="745"/>
                    </a:lnTo>
                    <a:lnTo>
                      <a:pt x="54" y="746"/>
                    </a:lnTo>
                    <a:lnTo>
                      <a:pt x="42" y="749"/>
                    </a:lnTo>
                    <a:lnTo>
                      <a:pt x="31" y="751"/>
                    </a:lnTo>
                    <a:lnTo>
                      <a:pt x="20" y="757"/>
                    </a:lnTo>
                    <a:lnTo>
                      <a:pt x="10" y="763"/>
                    </a:lnTo>
                    <a:lnTo>
                      <a:pt x="0" y="772"/>
                    </a:lnTo>
                    <a:lnTo>
                      <a:pt x="17" y="773"/>
                    </a:lnTo>
                    <a:lnTo>
                      <a:pt x="33" y="774"/>
                    </a:lnTo>
                    <a:lnTo>
                      <a:pt x="49" y="776"/>
                    </a:lnTo>
                    <a:lnTo>
                      <a:pt x="65" y="779"/>
                    </a:lnTo>
                    <a:lnTo>
                      <a:pt x="96" y="786"/>
                    </a:lnTo>
                    <a:lnTo>
                      <a:pt x="127" y="794"/>
                    </a:lnTo>
                    <a:lnTo>
                      <a:pt x="159" y="799"/>
                    </a:lnTo>
                    <a:lnTo>
                      <a:pt x="190" y="803"/>
                    </a:lnTo>
                    <a:lnTo>
                      <a:pt x="205" y="804"/>
                    </a:lnTo>
                    <a:lnTo>
                      <a:pt x="220" y="804"/>
                    </a:lnTo>
                    <a:lnTo>
                      <a:pt x="235" y="802"/>
                    </a:lnTo>
                    <a:lnTo>
                      <a:pt x="251" y="799"/>
                    </a:lnTo>
                    <a:lnTo>
                      <a:pt x="244" y="670"/>
                    </a:lnTo>
                    <a:lnTo>
                      <a:pt x="234" y="659"/>
                    </a:lnTo>
                    <a:lnTo>
                      <a:pt x="223" y="647"/>
                    </a:lnTo>
                    <a:lnTo>
                      <a:pt x="214" y="635"/>
                    </a:lnTo>
                    <a:lnTo>
                      <a:pt x="206" y="621"/>
                    </a:lnTo>
                    <a:lnTo>
                      <a:pt x="198" y="606"/>
                    </a:lnTo>
                    <a:lnTo>
                      <a:pt x="191" y="592"/>
                    </a:lnTo>
                    <a:lnTo>
                      <a:pt x="185" y="576"/>
                    </a:lnTo>
                    <a:lnTo>
                      <a:pt x="179" y="560"/>
                    </a:lnTo>
                    <a:lnTo>
                      <a:pt x="175" y="544"/>
                    </a:lnTo>
                    <a:lnTo>
                      <a:pt x="170" y="528"/>
                    </a:lnTo>
                    <a:lnTo>
                      <a:pt x="167" y="510"/>
                    </a:lnTo>
                    <a:lnTo>
                      <a:pt x="164" y="493"/>
                    </a:lnTo>
                    <a:lnTo>
                      <a:pt x="162" y="476"/>
                    </a:lnTo>
                    <a:lnTo>
                      <a:pt x="161" y="458"/>
                    </a:lnTo>
                    <a:lnTo>
                      <a:pt x="161" y="441"/>
                    </a:lnTo>
                    <a:lnTo>
                      <a:pt x="161" y="424"/>
                    </a:lnTo>
                    <a:lnTo>
                      <a:pt x="162" y="407"/>
                    </a:lnTo>
                    <a:lnTo>
                      <a:pt x="163" y="389"/>
                    </a:lnTo>
                    <a:lnTo>
                      <a:pt x="166" y="373"/>
                    </a:lnTo>
                    <a:lnTo>
                      <a:pt x="169" y="356"/>
                    </a:lnTo>
                    <a:lnTo>
                      <a:pt x="174" y="340"/>
                    </a:lnTo>
                    <a:lnTo>
                      <a:pt x="178" y="325"/>
                    </a:lnTo>
                    <a:lnTo>
                      <a:pt x="184" y="309"/>
                    </a:lnTo>
                    <a:lnTo>
                      <a:pt x="191" y="295"/>
                    </a:lnTo>
                    <a:lnTo>
                      <a:pt x="198" y="280"/>
                    </a:lnTo>
                    <a:lnTo>
                      <a:pt x="206" y="267"/>
                    </a:lnTo>
                    <a:lnTo>
                      <a:pt x="214" y="255"/>
                    </a:lnTo>
                    <a:lnTo>
                      <a:pt x="224" y="242"/>
                    </a:lnTo>
                    <a:lnTo>
                      <a:pt x="235" y="230"/>
                    </a:lnTo>
                    <a:lnTo>
                      <a:pt x="246" y="221"/>
                    </a:lnTo>
                    <a:lnTo>
                      <a:pt x="258" y="212"/>
                    </a:lnTo>
                    <a:lnTo>
                      <a:pt x="270" y="204"/>
                    </a:lnTo>
                    <a:lnTo>
                      <a:pt x="303" y="185"/>
                    </a:lnTo>
                    <a:lnTo>
                      <a:pt x="341" y="166"/>
                    </a:lnTo>
                    <a:lnTo>
                      <a:pt x="362" y="155"/>
                    </a:lnTo>
                    <a:lnTo>
                      <a:pt x="381" y="145"/>
                    </a:lnTo>
                    <a:lnTo>
                      <a:pt x="402" y="134"/>
                    </a:lnTo>
                    <a:lnTo>
                      <a:pt x="420" y="122"/>
                    </a:lnTo>
                    <a:lnTo>
                      <a:pt x="439" y="109"/>
                    </a:lnTo>
                    <a:lnTo>
                      <a:pt x="455" y="97"/>
                    </a:lnTo>
                    <a:lnTo>
                      <a:pt x="463" y="90"/>
                    </a:lnTo>
                    <a:lnTo>
                      <a:pt x="470" y="83"/>
                    </a:lnTo>
                    <a:lnTo>
                      <a:pt x="476" y="76"/>
                    </a:lnTo>
                    <a:lnTo>
                      <a:pt x="481" y="68"/>
                    </a:lnTo>
                    <a:lnTo>
                      <a:pt x="486" y="61"/>
                    </a:lnTo>
                    <a:lnTo>
                      <a:pt x="491" y="53"/>
                    </a:lnTo>
                    <a:lnTo>
                      <a:pt x="493" y="45"/>
                    </a:lnTo>
                    <a:lnTo>
                      <a:pt x="495" y="36"/>
                    </a:lnTo>
                    <a:lnTo>
                      <a:pt x="496" y="28"/>
                    </a:lnTo>
                    <a:lnTo>
                      <a:pt x="498" y="18"/>
                    </a:lnTo>
                    <a:lnTo>
                      <a:pt x="496" y="9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7" name="Freeform 111"/>
              <p:cNvSpPr>
                <a:spLocks noEditPoints="1"/>
              </p:cNvSpPr>
              <p:nvPr/>
            </p:nvSpPr>
            <p:spPr bwMode="auto">
              <a:xfrm>
                <a:off x="1586" y="2697"/>
                <a:ext cx="204" cy="366"/>
              </a:xfrm>
              <a:custGeom>
                <a:avLst/>
                <a:gdLst>
                  <a:gd name="T0" fmla="*/ 0 w 410"/>
                  <a:gd name="T1" fmla="*/ 1 h 730"/>
                  <a:gd name="T2" fmla="*/ 0 w 410"/>
                  <a:gd name="T3" fmla="*/ 1 h 730"/>
                  <a:gd name="T4" fmla="*/ 0 w 410"/>
                  <a:gd name="T5" fmla="*/ 1 h 730"/>
                  <a:gd name="T6" fmla="*/ 0 w 410"/>
                  <a:gd name="T7" fmla="*/ 1 h 730"/>
                  <a:gd name="T8" fmla="*/ 0 w 410"/>
                  <a:gd name="T9" fmla="*/ 1 h 730"/>
                  <a:gd name="T10" fmla="*/ 0 w 410"/>
                  <a:gd name="T11" fmla="*/ 1 h 730"/>
                  <a:gd name="T12" fmla="*/ 0 w 410"/>
                  <a:gd name="T13" fmla="*/ 1 h 730"/>
                  <a:gd name="T14" fmla="*/ 0 w 410"/>
                  <a:gd name="T15" fmla="*/ 1 h 730"/>
                  <a:gd name="T16" fmla="*/ 0 w 410"/>
                  <a:gd name="T17" fmla="*/ 1 h 730"/>
                  <a:gd name="T18" fmla="*/ 0 w 410"/>
                  <a:gd name="T19" fmla="*/ 1 h 730"/>
                  <a:gd name="T20" fmla="*/ 0 w 410"/>
                  <a:gd name="T21" fmla="*/ 1 h 730"/>
                  <a:gd name="T22" fmla="*/ 0 w 410"/>
                  <a:gd name="T23" fmla="*/ 1 h 730"/>
                  <a:gd name="T24" fmla="*/ 0 w 410"/>
                  <a:gd name="T25" fmla="*/ 1 h 730"/>
                  <a:gd name="T26" fmla="*/ 0 w 410"/>
                  <a:gd name="T27" fmla="*/ 1 h 730"/>
                  <a:gd name="T28" fmla="*/ 0 w 410"/>
                  <a:gd name="T29" fmla="*/ 1 h 730"/>
                  <a:gd name="T30" fmla="*/ 0 w 410"/>
                  <a:gd name="T31" fmla="*/ 1 h 730"/>
                  <a:gd name="T32" fmla="*/ 0 w 410"/>
                  <a:gd name="T33" fmla="*/ 1 h 730"/>
                  <a:gd name="T34" fmla="*/ 0 w 410"/>
                  <a:gd name="T35" fmla="*/ 1 h 730"/>
                  <a:gd name="T36" fmla="*/ 0 w 410"/>
                  <a:gd name="T37" fmla="*/ 1 h 730"/>
                  <a:gd name="T38" fmla="*/ 0 w 410"/>
                  <a:gd name="T39" fmla="*/ 1 h 730"/>
                  <a:gd name="T40" fmla="*/ 0 w 410"/>
                  <a:gd name="T41" fmla="*/ 1 h 730"/>
                  <a:gd name="T42" fmla="*/ 0 w 410"/>
                  <a:gd name="T43" fmla="*/ 1 h 730"/>
                  <a:gd name="T44" fmla="*/ 0 w 410"/>
                  <a:gd name="T45" fmla="*/ 1 h 730"/>
                  <a:gd name="T46" fmla="*/ 0 w 410"/>
                  <a:gd name="T47" fmla="*/ 1 h 730"/>
                  <a:gd name="T48" fmla="*/ 0 w 410"/>
                  <a:gd name="T49" fmla="*/ 1 h 730"/>
                  <a:gd name="T50" fmla="*/ 0 w 410"/>
                  <a:gd name="T51" fmla="*/ 1 h 730"/>
                  <a:gd name="T52" fmla="*/ 0 w 410"/>
                  <a:gd name="T53" fmla="*/ 1 h 730"/>
                  <a:gd name="T54" fmla="*/ 0 w 410"/>
                  <a:gd name="T55" fmla="*/ 1 h 730"/>
                  <a:gd name="T56" fmla="*/ 0 w 410"/>
                  <a:gd name="T57" fmla="*/ 1 h 730"/>
                  <a:gd name="T58" fmla="*/ 0 w 410"/>
                  <a:gd name="T59" fmla="*/ 1 h 730"/>
                  <a:gd name="T60" fmla="*/ 0 w 410"/>
                  <a:gd name="T61" fmla="*/ 1 h 730"/>
                  <a:gd name="T62" fmla="*/ 0 w 410"/>
                  <a:gd name="T63" fmla="*/ 1 h 730"/>
                  <a:gd name="T64" fmla="*/ 0 w 410"/>
                  <a:gd name="T65" fmla="*/ 1 h 730"/>
                  <a:gd name="T66" fmla="*/ 0 w 410"/>
                  <a:gd name="T67" fmla="*/ 1 h 730"/>
                  <a:gd name="T68" fmla="*/ 0 w 410"/>
                  <a:gd name="T69" fmla="*/ 1 h 730"/>
                  <a:gd name="T70" fmla="*/ 0 w 410"/>
                  <a:gd name="T71" fmla="*/ 1 h 730"/>
                  <a:gd name="T72" fmla="*/ 0 w 410"/>
                  <a:gd name="T73" fmla="*/ 1 h 730"/>
                  <a:gd name="T74" fmla="*/ 0 w 410"/>
                  <a:gd name="T75" fmla="*/ 1 h 730"/>
                  <a:gd name="T76" fmla="*/ 0 w 410"/>
                  <a:gd name="T77" fmla="*/ 1 h 730"/>
                  <a:gd name="T78" fmla="*/ 0 w 410"/>
                  <a:gd name="T79" fmla="*/ 1 h 730"/>
                  <a:gd name="T80" fmla="*/ 0 w 410"/>
                  <a:gd name="T81" fmla="*/ 1 h 730"/>
                  <a:gd name="T82" fmla="*/ 0 w 410"/>
                  <a:gd name="T83" fmla="*/ 1 h 730"/>
                  <a:gd name="T84" fmla="*/ 0 w 410"/>
                  <a:gd name="T85" fmla="*/ 1 h 730"/>
                  <a:gd name="T86" fmla="*/ 0 w 410"/>
                  <a:gd name="T87" fmla="*/ 1 h 730"/>
                  <a:gd name="T88" fmla="*/ 0 w 410"/>
                  <a:gd name="T89" fmla="*/ 1 h 730"/>
                  <a:gd name="T90" fmla="*/ 0 w 410"/>
                  <a:gd name="T91" fmla="*/ 1 h 730"/>
                  <a:gd name="T92" fmla="*/ 0 w 410"/>
                  <a:gd name="T93" fmla="*/ 1 h 730"/>
                  <a:gd name="T94" fmla="*/ 0 w 410"/>
                  <a:gd name="T95" fmla="*/ 1 h 7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0"/>
                  <a:gd name="T145" fmla="*/ 0 h 730"/>
                  <a:gd name="T146" fmla="*/ 410 w 410"/>
                  <a:gd name="T147" fmla="*/ 730 h 7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0" h="730">
                    <a:moveTo>
                      <a:pt x="406" y="43"/>
                    </a:moveTo>
                    <a:lnTo>
                      <a:pt x="383" y="64"/>
                    </a:lnTo>
                    <a:lnTo>
                      <a:pt x="360" y="84"/>
                    </a:lnTo>
                    <a:lnTo>
                      <a:pt x="335" y="101"/>
                    </a:lnTo>
                    <a:lnTo>
                      <a:pt x="309" y="119"/>
                    </a:lnTo>
                    <a:lnTo>
                      <a:pt x="284" y="136"/>
                    </a:lnTo>
                    <a:lnTo>
                      <a:pt x="259" y="153"/>
                    </a:lnTo>
                    <a:lnTo>
                      <a:pt x="233" y="170"/>
                    </a:lnTo>
                    <a:lnTo>
                      <a:pt x="208" y="189"/>
                    </a:lnTo>
                    <a:lnTo>
                      <a:pt x="204" y="191"/>
                    </a:lnTo>
                    <a:lnTo>
                      <a:pt x="201" y="192"/>
                    </a:lnTo>
                    <a:lnTo>
                      <a:pt x="199" y="195"/>
                    </a:lnTo>
                    <a:lnTo>
                      <a:pt x="195" y="196"/>
                    </a:lnTo>
                    <a:lnTo>
                      <a:pt x="192" y="198"/>
                    </a:lnTo>
                    <a:lnTo>
                      <a:pt x="188" y="199"/>
                    </a:lnTo>
                    <a:lnTo>
                      <a:pt x="186" y="202"/>
                    </a:lnTo>
                    <a:lnTo>
                      <a:pt x="182" y="204"/>
                    </a:lnTo>
                    <a:lnTo>
                      <a:pt x="174" y="208"/>
                    </a:lnTo>
                    <a:lnTo>
                      <a:pt x="165" y="215"/>
                    </a:lnTo>
                    <a:lnTo>
                      <a:pt x="157" y="221"/>
                    </a:lnTo>
                    <a:lnTo>
                      <a:pt x="149" y="228"/>
                    </a:lnTo>
                    <a:lnTo>
                      <a:pt x="142" y="236"/>
                    </a:lnTo>
                    <a:lnTo>
                      <a:pt x="135" y="244"/>
                    </a:lnTo>
                    <a:lnTo>
                      <a:pt x="128" y="252"/>
                    </a:lnTo>
                    <a:lnTo>
                      <a:pt x="121" y="260"/>
                    </a:lnTo>
                    <a:lnTo>
                      <a:pt x="113" y="255"/>
                    </a:lnTo>
                    <a:lnTo>
                      <a:pt x="105" y="249"/>
                    </a:lnTo>
                    <a:lnTo>
                      <a:pt x="98" y="243"/>
                    </a:lnTo>
                    <a:lnTo>
                      <a:pt x="90" y="237"/>
                    </a:lnTo>
                    <a:lnTo>
                      <a:pt x="82" y="232"/>
                    </a:lnTo>
                    <a:lnTo>
                      <a:pt x="74" y="225"/>
                    </a:lnTo>
                    <a:lnTo>
                      <a:pt x="66" y="220"/>
                    </a:lnTo>
                    <a:lnTo>
                      <a:pt x="58" y="214"/>
                    </a:lnTo>
                    <a:lnTo>
                      <a:pt x="83" y="210"/>
                    </a:lnTo>
                    <a:lnTo>
                      <a:pt x="108" y="204"/>
                    </a:lnTo>
                    <a:lnTo>
                      <a:pt x="133" y="196"/>
                    </a:lnTo>
                    <a:lnTo>
                      <a:pt x="156" y="187"/>
                    </a:lnTo>
                    <a:lnTo>
                      <a:pt x="180" y="176"/>
                    </a:lnTo>
                    <a:lnTo>
                      <a:pt x="203" y="164"/>
                    </a:lnTo>
                    <a:lnTo>
                      <a:pt x="225" y="150"/>
                    </a:lnTo>
                    <a:lnTo>
                      <a:pt x="248" y="136"/>
                    </a:lnTo>
                    <a:lnTo>
                      <a:pt x="270" y="120"/>
                    </a:lnTo>
                    <a:lnTo>
                      <a:pt x="291" y="105"/>
                    </a:lnTo>
                    <a:lnTo>
                      <a:pt x="312" y="88"/>
                    </a:lnTo>
                    <a:lnTo>
                      <a:pt x="331" y="70"/>
                    </a:lnTo>
                    <a:lnTo>
                      <a:pt x="370" y="36"/>
                    </a:lnTo>
                    <a:lnTo>
                      <a:pt x="406" y="0"/>
                    </a:lnTo>
                    <a:lnTo>
                      <a:pt x="407" y="6"/>
                    </a:lnTo>
                    <a:lnTo>
                      <a:pt x="408" y="11"/>
                    </a:lnTo>
                    <a:lnTo>
                      <a:pt x="410" y="17"/>
                    </a:lnTo>
                    <a:lnTo>
                      <a:pt x="410" y="23"/>
                    </a:lnTo>
                    <a:lnTo>
                      <a:pt x="408" y="28"/>
                    </a:lnTo>
                    <a:lnTo>
                      <a:pt x="408" y="33"/>
                    </a:lnTo>
                    <a:lnTo>
                      <a:pt x="407" y="38"/>
                    </a:lnTo>
                    <a:lnTo>
                      <a:pt x="406" y="43"/>
                    </a:lnTo>
                    <a:close/>
                    <a:moveTo>
                      <a:pt x="26" y="217"/>
                    </a:moveTo>
                    <a:lnTo>
                      <a:pt x="29" y="222"/>
                    </a:lnTo>
                    <a:lnTo>
                      <a:pt x="34" y="228"/>
                    </a:lnTo>
                    <a:lnTo>
                      <a:pt x="38" y="233"/>
                    </a:lnTo>
                    <a:lnTo>
                      <a:pt x="43" y="237"/>
                    </a:lnTo>
                    <a:lnTo>
                      <a:pt x="54" y="244"/>
                    </a:lnTo>
                    <a:lnTo>
                      <a:pt x="66" y="250"/>
                    </a:lnTo>
                    <a:lnTo>
                      <a:pt x="78" y="257"/>
                    </a:lnTo>
                    <a:lnTo>
                      <a:pt x="89" y="263"/>
                    </a:lnTo>
                    <a:lnTo>
                      <a:pt x="101" y="271"/>
                    </a:lnTo>
                    <a:lnTo>
                      <a:pt x="110" y="279"/>
                    </a:lnTo>
                    <a:lnTo>
                      <a:pt x="110" y="281"/>
                    </a:lnTo>
                    <a:lnTo>
                      <a:pt x="109" y="282"/>
                    </a:lnTo>
                    <a:lnTo>
                      <a:pt x="108" y="285"/>
                    </a:lnTo>
                    <a:lnTo>
                      <a:pt x="106" y="286"/>
                    </a:lnTo>
                    <a:lnTo>
                      <a:pt x="105" y="288"/>
                    </a:lnTo>
                    <a:lnTo>
                      <a:pt x="105" y="289"/>
                    </a:lnTo>
                    <a:lnTo>
                      <a:pt x="104" y="291"/>
                    </a:lnTo>
                    <a:lnTo>
                      <a:pt x="103" y="293"/>
                    </a:lnTo>
                    <a:lnTo>
                      <a:pt x="97" y="289"/>
                    </a:lnTo>
                    <a:lnTo>
                      <a:pt x="91" y="287"/>
                    </a:lnTo>
                    <a:lnTo>
                      <a:pt x="86" y="283"/>
                    </a:lnTo>
                    <a:lnTo>
                      <a:pt x="80" y="280"/>
                    </a:lnTo>
                    <a:lnTo>
                      <a:pt x="75" y="276"/>
                    </a:lnTo>
                    <a:lnTo>
                      <a:pt x="69" y="274"/>
                    </a:lnTo>
                    <a:lnTo>
                      <a:pt x="64" y="272"/>
                    </a:lnTo>
                    <a:lnTo>
                      <a:pt x="57" y="268"/>
                    </a:lnTo>
                    <a:lnTo>
                      <a:pt x="52" y="261"/>
                    </a:lnTo>
                    <a:lnTo>
                      <a:pt x="48" y="255"/>
                    </a:lnTo>
                    <a:lnTo>
                      <a:pt x="43" y="246"/>
                    </a:lnTo>
                    <a:lnTo>
                      <a:pt x="38" y="240"/>
                    </a:lnTo>
                    <a:lnTo>
                      <a:pt x="34" y="233"/>
                    </a:lnTo>
                    <a:lnTo>
                      <a:pt x="29" y="227"/>
                    </a:lnTo>
                    <a:lnTo>
                      <a:pt x="25" y="221"/>
                    </a:lnTo>
                    <a:lnTo>
                      <a:pt x="20" y="217"/>
                    </a:lnTo>
                    <a:lnTo>
                      <a:pt x="21" y="217"/>
                    </a:lnTo>
                    <a:lnTo>
                      <a:pt x="22" y="217"/>
                    </a:lnTo>
                    <a:lnTo>
                      <a:pt x="23" y="217"/>
                    </a:lnTo>
                    <a:lnTo>
                      <a:pt x="25" y="217"/>
                    </a:lnTo>
                    <a:lnTo>
                      <a:pt x="26" y="217"/>
                    </a:lnTo>
                    <a:close/>
                    <a:moveTo>
                      <a:pt x="36" y="290"/>
                    </a:moveTo>
                    <a:lnTo>
                      <a:pt x="39" y="291"/>
                    </a:lnTo>
                    <a:lnTo>
                      <a:pt x="42" y="293"/>
                    </a:lnTo>
                    <a:lnTo>
                      <a:pt x="45" y="293"/>
                    </a:lnTo>
                    <a:lnTo>
                      <a:pt x="48" y="294"/>
                    </a:lnTo>
                    <a:lnTo>
                      <a:pt x="50" y="295"/>
                    </a:lnTo>
                    <a:lnTo>
                      <a:pt x="53" y="297"/>
                    </a:lnTo>
                    <a:lnTo>
                      <a:pt x="56" y="298"/>
                    </a:lnTo>
                    <a:lnTo>
                      <a:pt x="58" y="301"/>
                    </a:lnTo>
                    <a:lnTo>
                      <a:pt x="61" y="301"/>
                    </a:lnTo>
                    <a:lnTo>
                      <a:pt x="65" y="301"/>
                    </a:lnTo>
                    <a:lnTo>
                      <a:pt x="69" y="301"/>
                    </a:lnTo>
                    <a:lnTo>
                      <a:pt x="72" y="302"/>
                    </a:lnTo>
                    <a:lnTo>
                      <a:pt x="75" y="304"/>
                    </a:lnTo>
                    <a:lnTo>
                      <a:pt x="79" y="305"/>
                    </a:lnTo>
                    <a:lnTo>
                      <a:pt x="81" y="308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6" y="316"/>
                    </a:lnTo>
                    <a:lnTo>
                      <a:pt x="86" y="318"/>
                    </a:lnTo>
                    <a:lnTo>
                      <a:pt x="87" y="321"/>
                    </a:lnTo>
                    <a:lnTo>
                      <a:pt x="87" y="324"/>
                    </a:lnTo>
                    <a:lnTo>
                      <a:pt x="87" y="326"/>
                    </a:lnTo>
                    <a:lnTo>
                      <a:pt x="88" y="329"/>
                    </a:lnTo>
                    <a:lnTo>
                      <a:pt x="88" y="332"/>
                    </a:lnTo>
                    <a:lnTo>
                      <a:pt x="82" y="354"/>
                    </a:lnTo>
                    <a:lnTo>
                      <a:pt x="78" y="376"/>
                    </a:lnTo>
                    <a:lnTo>
                      <a:pt x="74" y="399"/>
                    </a:lnTo>
                    <a:lnTo>
                      <a:pt x="73" y="422"/>
                    </a:lnTo>
                    <a:lnTo>
                      <a:pt x="73" y="446"/>
                    </a:lnTo>
                    <a:lnTo>
                      <a:pt x="74" y="469"/>
                    </a:lnTo>
                    <a:lnTo>
                      <a:pt x="76" y="492"/>
                    </a:lnTo>
                    <a:lnTo>
                      <a:pt x="80" y="515"/>
                    </a:lnTo>
                    <a:lnTo>
                      <a:pt x="84" y="537"/>
                    </a:lnTo>
                    <a:lnTo>
                      <a:pt x="91" y="560"/>
                    </a:lnTo>
                    <a:lnTo>
                      <a:pt x="98" y="581"/>
                    </a:lnTo>
                    <a:lnTo>
                      <a:pt x="108" y="601"/>
                    </a:lnTo>
                    <a:lnTo>
                      <a:pt x="118" y="620"/>
                    </a:lnTo>
                    <a:lnTo>
                      <a:pt x="129" y="638"/>
                    </a:lnTo>
                    <a:lnTo>
                      <a:pt x="142" y="655"/>
                    </a:lnTo>
                    <a:lnTo>
                      <a:pt x="156" y="670"/>
                    </a:lnTo>
                    <a:lnTo>
                      <a:pt x="157" y="698"/>
                    </a:lnTo>
                    <a:lnTo>
                      <a:pt x="156" y="698"/>
                    </a:lnTo>
                    <a:lnTo>
                      <a:pt x="155" y="699"/>
                    </a:lnTo>
                    <a:lnTo>
                      <a:pt x="152" y="699"/>
                    </a:lnTo>
                    <a:lnTo>
                      <a:pt x="151" y="699"/>
                    </a:lnTo>
                    <a:lnTo>
                      <a:pt x="150" y="699"/>
                    </a:lnTo>
                    <a:lnTo>
                      <a:pt x="149" y="699"/>
                    </a:lnTo>
                    <a:lnTo>
                      <a:pt x="147" y="700"/>
                    </a:lnTo>
                    <a:lnTo>
                      <a:pt x="146" y="700"/>
                    </a:lnTo>
                    <a:lnTo>
                      <a:pt x="132" y="707"/>
                    </a:lnTo>
                    <a:lnTo>
                      <a:pt x="118" y="713"/>
                    </a:lnTo>
                    <a:lnTo>
                      <a:pt x="103" y="718"/>
                    </a:lnTo>
                    <a:lnTo>
                      <a:pt x="88" y="722"/>
                    </a:lnTo>
                    <a:lnTo>
                      <a:pt x="73" y="726"/>
                    </a:lnTo>
                    <a:lnTo>
                      <a:pt x="57" y="728"/>
                    </a:lnTo>
                    <a:lnTo>
                      <a:pt x="41" y="729"/>
                    </a:lnTo>
                    <a:lnTo>
                      <a:pt x="26" y="730"/>
                    </a:lnTo>
                    <a:lnTo>
                      <a:pt x="33" y="725"/>
                    </a:lnTo>
                    <a:lnTo>
                      <a:pt x="41" y="719"/>
                    </a:lnTo>
                    <a:lnTo>
                      <a:pt x="48" y="713"/>
                    </a:lnTo>
                    <a:lnTo>
                      <a:pt x="56" y="708"/>
                    </a:lnTo>
                    <a:lnTo>
                      <a:pt x="61" y="704"/>
                    </a:lnTo>
                    <a:lnTo>
                      <a:pt x="67" y="700"/>
                    </a:lnTo>
                    <a:lnTo>
                      <a:pt x="72" y="698"/>
                    </a:lnTo>
                    <a:lnTo>
                      <a:pt x="74" y="698"/>
                    </a:lnTo>
                    <a:lnTo>
                      <a:pt x="74" y="687"/>
                    </a:lnTo>
                    <a:lnTo>
                      <a:pt x="74" y="676"/>
                    </a:lnTo>
                    <a:lnTo>
                      <a:pt x="73" y="666"/>
                    </a:lnTo>
                    <a:lnTo>
                      <a:pt x="71" y="655"/>
                    </a:lnTo>
                    <a:lnTo>
                      <a:pt x="68" y="645"/>
                    </a:lnTo>
                    <a:lnTo>
                      <a:pt x="63" y="637"/>
                    </a:lnTo>
                    <a:lnTo>
                      <a:pt x="60" y="632"/>
                    </a:lnTo>
                    <a:lnTo>
                      <a:pt x="57" y="629"/>
                    </a:lnTo>
                    <a:lnTo>
                      <a:pt x="52" y="626"/>
                    </a:lnTo>
                    <a:lnTo>
                      <a:pt x="48" y="623"/>
                    </a:lnTo>
                    <a:lnTo>
                      <a:pt x="48" y="584"/>
                    </a:lnTo>
                    <a:lnTo>
                      <a:pt x="49" y="541"/>
                    </a:lnTo>
                    <a:lnTo>
                      <a:pt x="49" y="499"/>
                    </a:lnTo>
                    <a:lnTo>
                      <a:pt x="46" y="455"/>
                    </a:lnTo>
                    <a:lnTo>
                      <a:pt x="44" y="434"/>
                    </a:lnTo>
                    <a:lnTo>
                      <a:pt x="42" y="412"/>
                    </a:lnTo>
                    <a:lnTo>
                      <a:pt x="38" y="392"/>
                    </a:lnTo>
                    <a:lnTo>
                      <a:pt x="33" y="372"/>
                    </a:lnTo>
                    <a:lnTo>
                      <a:pt x="27" y="352"/>
                    </a:lnTo>
                    <a:lnTo>
                      <a:pt x="20" y="333"/>
                    </a:lnTo>
                    <a:lnTo>
                      <a:pt x="11" y="316"/>
                    </a:lnTo>
                    <a:lnTo>
                      <a:pt x="0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3" y="297"/>
                    </a:lnTo>
                    <a:lnTo>
                      <a:pt x="18" y="296"/>
                    </a:lnTo>
                    <a:lnTo>
                      <a:pt x="22" y="295"/>
                    </a:lnTo>
                    <a:lnTo>
                      <a:pt x="27" y="294"/>
                    </a:lnTo>
                    <a:lnTo>
                      <a:pt x="31" y="293"/>
                    </a:lnTo>
                    <a:lnTo>
                      <a:pt x="36" y="290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8" name="Freeform 112"/>
              <p:cNvSpPr>
                <a:spLocks/>
              </p:cNvSpPr>
              <p:nvPr/>
            </p:nvSpPr>
            <p:spPr bwMode="auto">
              <a:xfrm>
                <a:off x="1541" y="3063"/>
                <a:ext cx="126" cy="37"/>
              </a:xfrm>
              <a:custGeom>
                <a:avLst/>
                <a:gdLst>
                  <a:gd name="T0" fmla="*/ 1 w 251"/>
                  <a:gd name="T1" fmla="*/ 1 h 74"/>
                  <a:gd name="T2" fmla="*/ 1 w 251"/>
                  <a:gd name="T3" fmla="*/ 1 h 74"/>
                  <a:gd name="T4" fmla="*/ 1 w 251"/>
                  <a:gd name="T5" fmla="*/ 1 h 74"/>
                  <a:gd name="T6" fmla="*/ 1 w 251"/>
                  <a:gd name="T7" fmla="*/ 1 h 74"/>
                  <a:gd name="T8" fmla="*/ 1 w 251"/>
                  <a:gd name="T9" fmla="*/ 1 h 74"/>
                  <a:gd name="T10" fmla="*/ 1 w 251"/>
                  <a:gd name="T11" fmla="*/ 1 h 74"/>
                  <a:gd name="T12" fmla="*/ 1 w 251"/>
                  <a:gd name="T13" fmla="*/ 1 h 74"/>
                  <a:gd name="T14" fmla="*/ 1 w 251"/>
                  <a:gd name="T15" fmla="*/ 1 h 74"/>
                  <a:gd name="T16" fmla="*/ 1 w 251"/>
                  <a:gd name="T17" fmla="*/ 1 h 74"/>
                  <a:gd name="T18" fmla="*/ 1 w 251"/>
                  <a:gd name="T19" fmla="*/ 1 h 74"/>
                  <a:gd name="T20" fmla="*/ 1 w 251"/>
                  <a:gd name="T21" fmla="*/ 1 h 74"/>
                  <a:gd name="T22" fmla="*/ 1 w 251"/>
                  <a:gd name="T23" fmla="*/ 1 h 74"/>
                  <a:gd name="T24" fmla="*/ 1 w 251"/>
                  <a:gd name="T25" fmla="*/ 1 h 74"/>
                  <a:gd name="T26" fmla="*/ 1 w 251"/>
                  <a:gd name="T27" fmla="*/ 1 h 74"/>
                  <a:gd name="T28" fmla="*/ 1 w 251"/>
                  <a:gd name="T29" fmla="*/ 1 h 74"/>
                  <a:gd name="T30" fmla="*/ 1 w 251"/>
                  <a:gd name="T31" fmla="*/ 1 h 74"/>
                  <a:gd name="T32" fmla="*/ 1 w 251"/>
                  <a:gd name="T33" fmla="*/ 1 h 74"/>
                  <a:gd name="T34" fmla="*/ 1 w 251"/>
                  <a:gd name="T35" fmla="*/ 1 h 74"/>
                  <a:gd name="T36" fmla="*/ 1 w 251"/>
                  <a:gd name="T37" fmla="*/ 1 h 74"/>
                  <a:gd name="T38" fmla="*/ 1 w 251"/>
                  <a:gd name="T39" fmla="*/ 1 h 74"/>
                  <a:gd name="T40" fmla="*/ 1 w 251"/>
                  <a:gd name="T41" fmla="*/ 0 h 74"/>
                  <a:gd name="T42" fmla="*/ 1 w 251"/>
                  <a:gd name="T43" fmla="*/ 0 h 74"/>
                  <a:gd name="T44" fmla="*/ 1 w 251"/>
                  <a:gd name="T45" fmla="*/ 1 h 74"/>
                  <a:gd name="T46" fmla="*/ 1 w 251"/>
                  <a:gd name="T47" fmla="*/ 1 h 74"/>
                  <a:gd name="T48" fmla="*/ 1 w 251"/>
                  <a:gd name="T49" fmla="*/ 1 h 74"/>
                  <a:gd name="T50" fmla="*/ 1 w 251"/>
                  <a:gd name="T51" fmla="*/ 1 h 74"/>
                  <a:gd name="T52" fmla="*/ 1 w 251"/>
                  <a:gd name="T53" fmla="*/ 1 h 74"/>
                  <a:gd name="T54" fmla="*/ 1 w 251"/>
                  <a:gd name="T55" fmla="*/ 1 h 74"/>
                  <a:gd name="T56" fmla="*/ 1 w 251"/>
                  <a:gd name="T57" fmla="*/ 1 h 74"/>
                  <a:gd name="T58" fmla="*/ 1 w 251"/>
                  <a:gd name="T59" fmla="*/ 1 h 74"/>
                  <a:gd name="T60" fmla="*/ 1 w 251"/>
                  <a:gd name="T61" fmla="*/ 1 h 74"/>
                  <a:gd name="T62" fmla="*/ 1 w 251"/>
                  <a:gd name="T63" fmla="*/ 1 h 74"/>
                  <a:gd name="T64" fmla="*/ 1 w 251"/>
                  <a:gd name="T65" fmla="*/ 1 h 74"/>
                  <a:gd name="T66" fmla="*/ 1 w 251"/>
                  <a:gd name="T67" fmla="*/ 1 h 74"/>
                  <a:gd name="T68" fmla="*/ 1 w 251"/>
                  <a:gd name="T69" fmla="*/ 1 h 74"/>
                  <a:gd name="T70" fmla="*/ 1 w 251"/>
                  <a:gd name="T71" fmla="*/ 1 h 74"/>
                  <a:gd name="T72" fmla="*/ 1 w 251"/>
                  <a:gd name="T73" fmla="*/ 1 h 74"/>
                  <a:gd name="T74" fmla="*/ 1 w 251"/>
                  <a:gd name="T75" fmla="*/ 1 h 74"/>
                  <a:gd name="T76" fmla="*/ 1 w 251"/>
                  <a:gd name="T77" fmla="*/ 1 h 74"/>
                  <a:gd name="T78" fmla="*/ 1 w 251"/>
                  <a:gd name="T79" fmla="*/ 1 h 74"/>
                  <a:gd name="T80" fmla="*/ 1 w 251"/>
                  <a:gd name="T81" fmla="*/ 1 h 74"/>
                  <a:gd name="T82" fmla="*/ 1 w 251"/>
                  <a:gd name="T83" fmla="*/ 1 h 74"/>
                  <a:gd name="T84" fmla="*/ 1 w 251"/>
                  <a:gd name="T85" fmla="*/ 1 h 74"/>
                  <a:gd name="T86" fmla="*/ 0 w 251"/>
                  <a:gd name="T87" fmla="*/ 1 h 74"/>
                  <a:gd name="T88" fmla="*/ 1 w 251"/>
                  <a:gd name="T89" fmla="*/ 1 h 74"/>
                  <a:gd name="T90" fmla="*/ 1 w 251"/>
                  <a:gd name="T91" fmla="*/ 1 h 74"/>
                  <a:gd name="T92" fmla="*/ 1 w 251"/>
                  <a:gd name="T93" fmla="*/ 1 h 74"/>
                  <a:gd name="T94" fmla="*/ 1 w 251"/>
                  <a:gd name="T95" fmla="*/ 1 h 74"/>
                  <a:gd name="T96" fmla="*/ 1 w 251"/>
                  <a:gd name="T97" fmla="*/ 1 h 74"/>
                  <a:gd name="T98" fmla="*/ 1 w 251"/>
                  <a:gd name="T99" fmla="*/ 1 h 74"/>
                  <a:gd name="T100" fmla="*/ 1 w 251"/>
                  <a:gd name="T101" fmla="*/ 1 h 74"/>
                  <a:gd name="T102" fmla="*/ 1 w 251"/>
                  <a:gd name="T103" fmla="*/ 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1"/>
                  <a:gd name="T157" fmla="*/ 0 h 74"/>
                  <a:gd name="T158" fmla="*/ 251 w 251"/>
                  <a:gd name="T159" fmla="*/ 74 h 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1" h="74">
                    <a:moveTo>
                      <a:pt x="13" y="31"/>
                    </a:moveTo>
                    <a:lnTo>
                      <a:pt x="16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110" y="34"/>
                    </a:lnTo>
                    <a:lnTo>
                      <a:pt x="117" y="28"/>
                    </a:lnTo>
                    <a:lnTo>
                      <a:pt x="125" y="28"/>
                    </a:lnTo>
                    <a:lnTo>
                      <a:pt x="133" y="27"/>
                    </a:lnTo>
                    <a:lnTo>
                      <a:pt x="141" y="26"/>
                    </a:lnTo>
                    <a:lnTo>
                      <a:pt x="148" y="25"/>
                    </a:lnTo>
                    <a:lnTo>
                      <a:pt x="163" y="19"/>
                    </a:lnTo>
                    <a:lnTo>
                      <a:pt x="177" y="13"/>
                    </a:lnTo>
                    <a:lnTo>
                      <a:pt x="191" y="7"/>
                    </a:lnTo>
                    <a:lnTo>
                      <a:pt x="206" y="3"/>
                    </a:lnTo>
                    <a:lnTo>
                      <a:pt x="213" y="2"/>
                    </a:lnTo>
                    <a:lnTo>
                      <a:pt x="221" y="0"/>
                    </a:lnTo>
                    <a:lnTo>
                      <a:pt x="229" y="0"/>
                    </a:lnTo>
                    <a:lnTo>
                      <a:pt x="238" y="2"/>
                    </a:lnTo>
                    <a:lnTo>
                      <a:pt x="239" y="3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3" y="6"/>
                    </a:lnTo>
                    <a:lnTo>
                      <a:pt x="244" y="7"/>
                    </a:lnTo>
                    <a:lnTo>
                      <a:pt x="245" y="10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51" y="69"/>
                    </a:lnTo>
                    <a:lnTo>
                      <a:pt x="235" y="72"/>
                    </a:lnTo>
                    <a:lnTo>
                      <a:pt x="220" y="74"/>
                    </a:lnTo>
                    <a:lnTo>
                      <a:pt x="205" y="74"/>
                    </a:lnTo>
                    <a:lnTo>
                      <a:pt x="190" y="73"/>
                    </a:lnTo>
                    <a:lnTo>
                      <a:pt x="159" y="69"/>
                    </a:lnTo>
                    <a:lnTo>
                      <a:pt x="127" y="64"/>
                    </a:lnTo>
                    <a:lnTo>
                      <a:pt x="96" y="56"/>
                    </a:lnTo>
                    <a:lnTo>
                      <a:pt x="65" y="49"/>
                    </a:lnTo>
                    <a:lnTo>
                      <a:pt x="49" y="46"/>
                    </a:lnTo>
                    <a:lnTo>
                      <a:pt x="33" y="44"/>
                    </a:lnTo>
                    <a:lnTo>
                      <a:pt x="17" y="43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5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8A6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9" name="Freeform 113"/>
              <p:cNvSpPr>
                <a:spLocks/>
              </p:cNvSpPr>
              <p:nvPr/>
            </p:nvSpPr>
            <p:spPr bwMode="auto">
              <a:xfrm>
                <a:off x="1170" y="2106"/>
                <a:ext cx="92" cy="60"/>
              </a:xfrm>
              <a:custGeom>
                <a:avLst/>
                <a:gdLst>
                  <a:gd name="T0" fmla="*/ 0 w 185"/>
                  <a:gd name="T1" fmla="*/ 1 h 119"/>
                  <a:gd name="T2" fmla="*/ 0 w 185"/>
                  <a:gd name="T3" fmla="*/ 1 h 119"/>
                  <a:gd name="T4" fmla="*/ 0 w 185"/>
                  <a:gd name="T5" fmla="*/ 0 h 119"/>
                  <a:gd name="T6" fmla="*/ 0 w 185"/>
                  <a:gd name="T7" fmla="*/ 0 h 119"/>
                  <a:gd name="T8" fmla="*/ 0 w 185"/>
                  <a:gd name="T9" fmla="*/ 0 h 119"/>
                  <a:gd name="T10" fmla="*/ 0 w 185"/>
                  <a:gd name="T11" fmla="*/ 1 h 119"/>
                  <a:gd name="T12" fmla="*/ 0 w 185"/>
                  <a:gd name="T13" fmla="*/ 1 h 119"/>
                  <a:gd name="T14" fmla="*/ 0 w 185"/>
                  <a:gd name="T15" fmla="*/ 1 h 119"/>
                  <a:gd name="T16" fmla="*/ 0 w 185"/>
                  <a:gd name="T17" fmla="*/ 1 h 119"/>
                  <a:gd name="T18" fmla="*/ 0 w 185"/>
                  <a:gd name="T19" fmla="*/ 1 h 119"/>
                  <a:gd name="T20" fmla="*/ 0 w 185"/>
                  <a:gd name="T21" fmla="*/ 1 h 119"/>
                  <a:gd name="T22" fmla="*/ 0 w 185"/>
                  <a:gd name="T23" fmla="*/ 1 h 119"/>
                  <a:gd name="T24" fmla="*/ 0 w 185"/>
                  <a:gd name="T25" fmla="*/ 1 h 119"/>
                  <a:gd name="T26" fmla="*/ 0 w 185"/>
                  <a:gd name="T27" fmla="*/ 1 h 119"/>
                  <a:gd name="T28" fmla="*/ 0 w 185"/>
                  <a:gd name="T29" fmla="*/ 1 h 119"/>
                  <a:gd name="T30" fmla="*/ 0 w 185"/>
                  <a:gd name="T31" fmla="*/ 1 h 119"/>
                  <a:gd name="T32" fmla="*/ 0 w 185"/>
                  <a:gd name="T33" fmla="*/ 1 h 119"/>
                  <a:gd name="T34" fmla="*/ 0 w 185"/>
                  <a:gd name="T35" fmla="*/ 1 h 119"/>
                  <a:gd name="T36" fmla="*/ 0 w 185"/>
                  <a:gd name="T37" fmla="*/ 1 h 119"/>
                  <a:gd name="T38" fmla="*/ 0 w 185"/>
                  <a:gd name="T39" fmla="*/ 1 h 119"/>
                  <a:gd name="T40" fmla="*/ 0 w 185"/>
                  <a:gd name="T41" fmla="*/ 1 h 119"/>
                  <a:gd name="T42" fmla="*/ 0 w 185"/>
                  <a:gd name="T43" fmla="*/ 1 h 119"/>
                  <a:gd name="T44" fmla="*/ 0 w 185"/>
                  <a:gd name="T45" fmla="*/ 1 h 119"/>
                  <a:gd name="T46" fmla="*/ 0 w 185"/>
                  <a:gd name="T47" fmla="*/ 1 h 119"/>
                  <a:gd name="T48" fmla="*/ 0 w 185"/>
                  <a:gd name="T49" fmla="*/ 1 h 119"/>
                  <a:gd name="T50" fmla="*/ 0 w 185"/>
                  <a:gd name="T51" fmla="*/ 1 h 119"/>
                  <a:gd name="T52" fmla="*/ 0 w 185"/>
                  <a:gd name="T53" fmla="*/ 1 h 119"/>
                  <a:gd name="T54" fmla="*/ 0 w 185"/>
                  <a:gd name="T55" fmla="*/ 1 h 119"/>
                  <a:gd name="T56" fmla="*/ 0 w 185"/>
                  <a:gd name="T57" fmla="*/ 1 h 119"/>
                  <a:gd name="T58" fmla="*/ 0 w 185"/>
                  <a:gd name="T59" fmla="*/ 1 h 119"/>
                  <a:gd name="T60" fmla="*/ 0 w 185"/>
                  <a:gd name="T61" fmla="*/ 1 h 119"/>
                  <a:gd name="T62" fmla="*/ 0 w 185"/>
                  <a:gd name="T63" fmla="*/ 1 h 119"/>
                  <a:gd name="T64" fmla="*/ 0 w 185"/>
                  <a:gd name="T65" fmla="*/ 1 h 119"/>
                  <a:gd name="T66" fmla="*/ 0 w 185"/>
                  <a:gd name="T67" fmla="*/ 1 h 119"/>
                  <a:gd name="T68" fmla="*/ 0 w 185"/>
                  <a:gd name="T69" fmla="*/ 1 h 119"/>
                  <a:gd name="T70" fmla="*/ 0 w 185"/>
                  <a:gd name="T71" fmla="*/ 1 h 119"/>
                  <a:gd name="T72" fmla="*/ 0 w 185"/>
                  <a:gd name="T73" fmla="*/ 1 h 119"/>
                  <a:gd name="T74" fmla="*/ 0 w 185"/>
                  <a:gd name="T75" fmla="*/ 1 h 119"/>
                  <a:gd name="T76" fmla="*/ 0 w 185"/>
                  <a:gd name="T77" fmla="*/ 1 h 119"/>
                  <a:gd name="T78" fmla="*/ 0 w 185"/>
                  <a:gd name="T79" fmla="*/ 1 h 119"/>
                  <a:gd name="T80" fmla="*/ 0 w 185"/>
                  <a:gd name="T81" fmla="*/ 1 h 119"/>
                  <a:gd name="T82" fmla="*/ 0 w 185"/>
                  <a:gd name="T83" fmla="*/ 1 h 119"/>
                  <a:gd name="T84" fmla="*/ 0 w 185"/>
                  <a:gd name="T85" fmla="*/ 1 h 119"/>
                  <a:gd name="T86" fmla="*/ 0 w 185"/>
                  <a:gd name="T87" fmla="*/ 1 h 119"/>
                  <a:gd name="T88" fmla="*/ 0 w 185"/>
                  <a:gd name="T89" fmla="*/ 1 h 119"/>
                  <a:gd name="T90" fmla="*/ 0 w 185"/>
                  <a:gd name="T91" fmla="*/ 1 h 119"/>
                  <a:gd name="T92" fmla="*/ 0 w 185"/>
                  <a:gd name="T93" fmla="*/ 1 h 119"/>
                  <a:gd name="T94" fmla="*/ 0 w 185"/>
                  <a:gd name="T95" fmla="*/ 1 h 119"/>
                  <a:gd name="T96" fmla="*/ 0 w 185"/>
                  <a:gd name="T97" fmla="*/ 1 h 1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"/>
                  <a:gd name="T148" fmla="*/ 0 h 119"/>
                  <a:gd name="T149" fmla="*/ 185 w 185"/>
                  <a:gd name="T150" fmla="*/ 119 h 11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" h="119">
                    <a:moveTo>
                      <a:pt x="92" y="5"/>
                    </a:moveTo>
                    <a:lnTo>
                      <a:pt x="111" y="2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51" y="0"/>
                    </a:lnTo>
                    <a:lnTo>
                      <a:pt x="160" y="1"/>
                    </a:lnTo>
                    <a:lnTo>
                      <a:pt x="168" y="3"/>
                    </a:lnTo>
                    <a:lnTo>
                      <a:pt x="174" y="6"/>
                    </a:lnTo>
                    <a:lnTo>
                      <a:pt x="179" y="9"/>
                    </a:lnTo>
                    <a:lnTo>
                      <a:pt x="182" y="13"/>
                    </a:lnTo>
                    <a:lnTo>
                      <a:pt x="183" y="17"/>
                    </a:lnTo>
                    <a:lnTo>
                      <a:pt x="185" y="23"/>
                    </a:lnTo>
                    <a:lnTo>
                      <a:pt x="183" y="29"/>
                    </a:lnTo>
                    <a:lnTo>
                      <a:pt x="180" y="43"/>
                    </a:lnTo>
                    <a:lnTo>
                      <a:pt x="174" y="59"/>
                    </a:lnTo>
                    <a:lnTo>
                      <a:pt x="167" y="72"/>
                    </a:lnTo>
                    <a:lnTo>
                      <a:pt x="160" y="84"/>
                    </a:lnTo>
                    <a:lnTo>
                      <a:pt x="152" y="92"/>
                    </a:lnTo>
                    <a:lnTo>
                      <a:pt x="144" y="98"/>
                    </a:lnTo>
                    <a:lnTo>
                      <a:pt x="135" y="102"/>
                    </a:lnTo>
                    <a:lnTo>
                      <a:pt x="123" y="106"/>
                    </a:lnTo>
                    <a:lnTo>
                      <a:pt x="110" y="108"/>
                    </a:lnTo>
                    <a:lnTo>
                      <a:pt x="92" y="113"/>
                    </a:lnTo>
                    <a:lnTo>
                      <a:pt x="75" y="116"/>
                    </a:lnTo>
                    <a:lnTo>
                      <a:pt x="58" y="119"/>
                    </a:lnTo>
                    <a:lnTo>
                      <a:pt x="42" y="119"/>
                    </a:lnTo>
                    <a:lnTo>
                      <a:pt x="28" y="117"/>
                    </a:lnTo>
                    <a:lnTo>
                      <a:pt x="22" y="115"/>
                    </a:lnTo>
                    <a:lnTo>
                      <a:pt x="16" y="113"/>
                    </a:lnTo>
                    <a:lnTo>
                      <a:pt x="12" y="111"/>
                    </a:lnTo>
                    <a:lnTo>
                      <a:pt x="7" y="107"/>
                    </a:lnTo>
                    <a:lnTo>
                      <a:pt x="5" y="104"/>
                    </a:lnTo>
                    <a:lnTo>
                      <a:pt x="1" y="99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0" y="75"/>
                    </a:lnTo>
                    <a:lnTo>
                      <a:pt x="0" y="63"/>
                    </a:lnTo>
                    <a:lnTo>
                      <a:pt x="1" y="56"/>
                    </a:lnTo>
                    <a:lnTo>
                      <a:pt x="2" y="51"/>
                    </a:lnTo>
                    <a:lnTo>
                      <a:pt x="5" y="45"/>
                    </a:lnTo>
                    <a:lnTo>
                      <a:pt x="8" y="39"/>
                    </a:lnTo>
                    <a:lnTo>
                      <a:pt x="13" y="34"/>
                    </a:lnTo>
                    <a:lnTo>
                      <a:pt x="19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6" y="15"/>
                    </a:lnTo>
                    <a:lnTo>
                      <a:pt x="59" y="11"/>
                    </a:lnTo>
                    <a:lnTo>
                      <a:pt x="75" y="8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0" name="Freeform 114"/>
              <p:cNvSpPr>
                <a:spLocks/>
              </p:cNvSpPr>
              <p:nvPr/>
            </p:nvSpPr>
            <p:spPr bwMode="auto">
              <a:xfrm>
                <a:off x="1173" y="2108"/>
                <a:ext cx="86" cy="55"/>
              </a:xfrm>
              <a:custGeom>
                <a:avLst/>
                <a:gdLst>
                  <a:gd name="T0" fmla="*/ 1 w 172"/>
                  <a:gd name="T1" fmla="*/ 0 h 111"/>
                  <a:gd name="T2" fmla="*/ 1 w 172"/>
                  <a:gd name="T3" fmla="*/ 0 h 111"/>
                  <a:gd name="T4" fmla="*/ 1 w 172"/>
                  <a:gd name="T5" fmla="*/ 0 h 111"/>
                  <a:gd name="T6" fmla="*/ 1 w 172"/>
                  <a:gd name="T7" fmla="*/ 0 h 111"/>
                  <a:gd name="T8" fmla="*/ 1 w 172"/>
                  <a:gd name="T9" fmla="*/ 0 h 111"/>
                  <a:gd name="T10" fmla="*/ 1 w 172"/>
                  <a:gd name="T11" fmla="*/ 0 h 111"/>
                  <a:gd name="T12" fmla="*/ 1 w 172"/>
                  <a:gd name="T13" fmla="*/ 0 h 111"/>
                  <a:gd name="T14" fmla="*/ 1 w 172"/>
                  <a:gd name="T15" fmla="*/ 0 h 111"/>
                  <a:gd name="T16" fmla="*/ 1 w 172"/>
                  <a:gd name="T17" fmla="*/ 0 h 111"/>
                  <a:gd name="T18" fmla="*/ 1 w 172"/>
                  <a:gd name="T19" fmla="*/ 0 h 111"/>
                  <a:gd name="T20" fmla="*/ 1 w 172"/>
                  <a:gd name="T21" fmla="*/ 0 h 111"/>
                  <a:gd name="T22" fmla="*/ 1 w 172"/>
                  <a:gd name="T23" fmla="*/ 0 h 111"/>
                  <a:gd name="T24" fmla="*/ 1 w 172"/>
                  <a:gd name="T25" fmla="*/ 0 h 111"/>
                  <a:gd name="T26" fmla="*/ 1 w 172"/>
                  <a:gd name="T27" fmla="*/ 0 h 111"/>
                  <a:gd name="T28" fmla="*/ 1 w 172"/>
                  <a:gd name="T29" fmla="*/ 0 h 111"/>
                  <a:gd name="T30" fmla="*/ 1 w 172"/>
                  <a:gd name="T31" fmla="*/ 0 h 111"/>
                  <a:gd name="T32" fmla="*/ 1 w 172"/>
                  <a:gd name="T33" fmla="*/ 0 h 111"/>
                  <a:gd name="T34" fmla="*/ 1 w 172"/>
                  <a:gd name="T35" fmla="*/ 0 h 111"/>
                  <a:gd name="T36" fmla="*/ 1 w 172"/>
                  <a:gd name="T37" fmla="*/ 0 h 111"/>
                  <a:gd name="T38" fmla="*/ 1 w 172"/>
                  <a:gd name="T39" fmla="*/ 0 h 111"/>
                  <a:gd name="T40" fmla="*/ 1 w 172"/>
                  <a:gd name="T41" fmla="*/ 0 h 111"/>
                  <a:gd name="T42" fmla="*/ 1 w 172"/>
                  <a:gd name="T43" fmla="*/ 0 h 111"/>
                  <a:gd name="T44" fmla="*/ 1 w 172"/>
                  <a:gd name="T45" fmla="*/ 0 h 111"/>
                  <a:gd name="T46" fmla="*/ 1 w 172"/>
                  <a:gd name="T47" fmla="*/ 0 h 111"/>
                  <a:gd name="T48" fmla="*/ 1 w 172"/>
                  <a:gd name="T49" fmla="*/ 0 h 111"/>
                  <a:gd name="T50" fmla="*/ 1 w 172"/>
                  <a:gd name="T51" fmla="*/ 0 h 111"/>
                  <a:gd name="T52" fmla="*/ 1 w 172"/>
                  <a:gd name="T53" fmla="*/ 0 h 111"/>
                  <a:gd name="T54" fmla="*/ 1 w 172"/>
                  <a:gd name="T55" fmla="*/ 0 h 111"/>
                  <a:gd name="T56" fmla="*/ 1 w 172"/>
                  <a:gd name="T57" fmla="*/ 0 h 111"/>
                  <a:gd name="T58" fmla="*/ 1 w 172"/>
                  <a:gd name="T59" fmla="*/ 0 h 111"/>
                  <a:gd name="T60" fmla="*/ 1 w 172"/>
                  <a:gd name="T61" fmla="*/ 0 h 111"/>
                  <a:gd name="T62" fmla="*/ 1 w 172"/>
                  <a:gd name="T63" fmla="*/ 0 h 111"/>
                  <a:gd name="T64" fmla="*/ 1 w 172"/>
                  <a:gd name="T65" fmla="*/ 0 h 111"/>
                  <a:gd name="T66" fmla="*/ 1 w 172"/>
                  <a:gd name="T67" fmla="*/ 0 h 111"/>
                  <a:gd name="T68" fmla="*/ 0 w 172"/>
                  <a:gd name="T69" fmla="*/ 0 h 111"/>
                  <a:gd name="T70" fmla="*/ 0 w 172"/>
                  <a:gd name="T71" fmla="*/ 0 h 111"/>
                  <a:gd name="T72" fmla="*/ 0 w 172"/>
                  <a:gd name="T73" fmla="*/ 0 h 111"/>
                  <a:gd name="T74" fmla="*/ 1 w 172"/>
                  <a:gd name="T75" fmla="*/ 0 h 111"/>
                  <a:gd name="T76" fmla="*/ 1 w 172"/>
                  <a:gd name="T77" fmla="*/ 0 h 111"/>
                  <a:gd name="T78" fmla="*/ 1 w 172"/>
                  <a:gd name="T79" fmla="*/ 0 h 111"/>
                  <a:gd name="T80" fmla="*/ 1 w 172"/>
                  <a:gd name="T81" fmla="*/ 0 h 111"/>
                  <a:gd name="T82" fmla="*/ 1 w 172"/>
                  <a:gd name="T83" fmla="*/ 0 h 111"/>
                  <a:gd name="T84" fmla="*/ 1 w 172"/>
                  <a:gd name="T85" fmla="*/ 0 h 111"/>
                  <a:gd name="T86" fmla="*/ 1 w 172"/>
                  <a:gd name="T87" fmla="*/ 0 h 111"/>
                  <a:gd name="T88" fmla="*/ 1 w 172"/>
                  <a:gd name="T89" fmla="*/ 0 h 111"/>
                  <a:gd name="T90" fmla="*/ 1 w 172"/>
                  <a:gd name="T91" fmla="*/ 0 h 111"/>
                  <a:gd name="T92" fmla="*/ 1 w 172"/>
                  <a:gd name="T93" fmla="*/ 0 h 111"/>
                  <a:gd name="T94" fmla="*/ 1 w 172"/>
                  <a:gd name="T95" fmla="*/ 0 h 111"/>
                  <a:gd name="T96" fmla="*/ 1 w 172"/>
                  <a:gd name="T97" fmla="*/ 0 h 1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2"/>
                  <a:gd name="T148" fmla="*/ 0 h 111"/>
                  <a:gd name="T149" fmla="*/ 172 w 172"/>
                  <a:gd name="T150" fmla="*/ 111 h 1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2" h="111">
                    <a:moveTo>
                      <a:pt x="86" y="5"/>
                    </a:moveTo>
                    <a:lnTo>
                      <a:pt x="104" y="3"/>
                    </a:lnTo>
                    <a:lnTo>
                      <a:pt x="117" y="2"/>
                    </a:lnTo>
                    <a:lnTo>
                      <a:pt x="130" y="0"/>
                    </a:lnTo>
                    <a:lnTo>
                      <a:pt x="142" y="0"/>
                    </a:lnTo>
                    <a:lnTo>
                      <a:pt x="150" y="2"/>
                    </a:lnTo>
                    <a:lnTo>
                      <a:pt x="158" y="4"/>
                    </a:lnTo>
                    <a:lnTo>
                      <a:pt x="162" y="6"/>
                    </a:lnTo>
                    <a:lnTo>
                      <a:pt x="167" y="10"/>
                    </a:lnTo>
                    <a:lnTo>
                      <a:pt x="169" y="13"/>
                    </a:lnTo>
                    <a:lnTo>
                      <a:pt x="172" y="18"/>
                    </a:lnTo>
                    <a:lnTo>
                      <a:pt x="172" y="22"/>
                    </a:lnTo>
                    <a:lnTo>
                      <a:pt x="172" y="28"/>
                    </a:lnTo>
                    <a:lnTo>
                      <a:pt x="168" y="41"/>
                    </a:lnTo>
                    <a:lnTo>
                      <a:pt x="162" y="56"/>
                    </a:lnTo>
                    <a:lnTo>
                      <a:pt x="156" y="68"/>
                    </a:lnTo>
                    <a:lnTo>
                      <a:pt x="150" y="79"/>
                    </a:lnTo>
                    <a:lnTo>
                      <a:pt x="143" y="87"/>
                    </a:lnTo>
                    <a:lnTo>
                      <a:pt x="135" y="91"/>
                    </a:lnTo>
                    <a:lnTo>
                      <a:pt x="126" y="96"/>
                    </a:lnTo>
                    <a:lnTo>
                      <a:pt x="115" y="99"/>
                    </a:lnTo>
                    <a:lnTo>
                      <a:pt x="102" y="102"/>
                    </a:lnTo>
                    <a:lnTo>
                      <a:pt x="86" y="105"/>
                    </a:lnTo>
                    <a:lnTo>
                      <a:pt x="70" y="109"/>
                    </a:lnTo>
                    <a:lnTo>
                      <a:pt x="54" y="111"/>
                    </a:lnTo>
                    <a:lnTo>
                      <a:pt x="39" y="111"/>
                    </a:lnTo>
                    <a:lnTo>
                      <a:pt x="26" y="110"/>
                    </a:lnTo>
                    <a:lnTo>
                      <a:pt x="21" y="109"/>
                    </a:lnTo>
                    <a:lnTo>
                      <a:pt x="16" y="106"/>
                    </a:lnTo>
                    <a:lnTo>
                      <a:pt x="11" y="104"/>
                    </a:lnTo>
                    <a:lnTo>
                      <a:pt x="7" y="101"/>
                    </a:lnTo>
                    <a:lnTo>
                      <a:pt x="4" y="97"/>
                    </a:lnTo>
                    <a:lnTo>
                      <a:pt x="2" y="93"/>
                    </a:lnTo>
                    <a:lnTo>
                      <a:pt x="1" y="88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8" y="37"/>
                    </a:lnTo>
                    <a:lnTo>
                      <a:pt x="11" y="33"/>
                    </a:lnTo>
                    <a:lnTo>
                      <a:pt x="17" y="28"/>
                    </a:lnTo>
                    <a:lnTo>
                      <a:pt x="24" y="23"/>
                    </a:lnTo>
                    <a:lnTo>
                      <a:pt x="33" y="19"/>
                    </a:lnTo>
                    <a:lnTo>
                      <a:pt x="44" y="15"/>
                    </a:lnTo>
                    <a:lnTo>
                      <a:pt x="55" y="11"/>
                    </a:lnTo>
                    <a:lnTo>
                      <a:pt x="70" y="7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FFC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1" name="Freeform 115"/>
              <p:cNvSpPr>
                <a:spLocks/>
              </p:cNvSpPr>
              <p:nvPr/>
            </p:nvSpPr>
            <p:spPr bwMode="auto">
              <a:xfrm>
                <a:off x="1176" y="2110"/>
                <a:ext cx="80" cy="52"/>
              </a:xfrm>
              <a:custGeom>
                <a:avLst/>
                <a:gdLst>
                  <a:gd name="T0" fmla="*/ 1 w 159"/>
                  <a:gd name="T1" fmla="*/ 1 h 103"/>
                  <a:gd name="T2" fmla="*/ 1 w 159"/>
                  <a:gd name="T3" fmla="*/ 1 h 103"/>
                  <a:gd name="T4" fmla="*/ 1 w 159"/>
                  <a:gd name="T5" fmla="*/ 0 h 103"/>
                  <a:gd name="T6" fmla="*/ 1 w 159"/>
                  <a:gd name="T7" fmla="*/ 0 h 103"/>
                  <a:gd name="T8" fmla="*/ 1 w 159"/>
                  <a:gd name="T9" fmla="*/ 0 h 103"/>
                  <a:gd name="T10" fmla="*/ 1 w 159"/>
                  <a:gd name="T11" fmla="*/ 1 h 103"/>
                  <a:gd name="T12" fmla="*/ 1 w 159"/>
                  <a:gd name="T13" fmla="*/ 1 h 103"/>
                  <a:gd name="T14" fmla="*/ 1 w 159"/>
                  <a:gd name="T15" fmla="*/ 1 h 103"/>
                  <a:gd name="T16" fmla="*/ 1 w 159"/>
                  <a:gd name="T17" fmla="*/ 1 h 103"/>
                  <a:gd name="T18" fmla="*/ 1 w 159"/>
                  <a:gd name="T19" fmla="*/ 1 h 103"/>
                  <a:gd name="T20" fmla="*/ 1 w 159"/>
                  <a:gd name="T21" fmla="*/ 1 h 103"/>
                  <a:gd name="T22" fmla="*/ 1 w 159"/>
                  <a:gd name="T23" fmla="*/ 1 h 103"/>
                  <a:gd name="T24" fmla="*/ 1 w 159"/>
                  <a:gd name="T25" fmla="*/ 1 h 103"/>
                  <a:gd name="T26" fmla="*/ 1 w 159"/>
                  <a:gd name="T27" fmla="*/ 1 h 103"/>
                  <a:gd name="T28" fmla="*/ 1 w 159"/>
                  <a:gd name="T29" fmla="*/ 1 h 103"/>
                  <a:gd name="T30" fmla="*/ 1 w 159"/>
                  <a:gd name="T31" fmla="*/ 1 h 103"/>
                  <a:gd name="T32" fmla="*/ 1 w 159"/>
                  <a:gd name="T33" fmla="*/ 1 h 103"/>
                  <a:gd name="T34" fmla="*/ 1 w 159"/>
                  <a:gd name="T35" fmla="*/ 1 h 103"/>
                  <a:gd name="T36" fmla="*/ 1 w 159"/>
                  <a:gd name="T37" fmla="*/ 1 h 103"/>
                  <a:gd name="T38" fmla="*/ 1 w 159"/>
                  <a:gd name="T39" fmla="*/ 1 h 103"/>
                  <a:gd name="T40" fmla="*/ 1 w 159"/>
                  <a:gd name="T41" fmla="*/ 1 h 103"/>
                  <a:gd name="T42" fmla="*/ 1 w 159"/>
                  <a:gd name="T43" fmla="*/ 1 h 103"/>
                  <a:gd name="T44" fmla="*/ 1 w 159"/>
                  <a:gd name="T45" fmla="*/ 1 h 103"/>
                  <a:gd name="T46" fmla="*/ 1 w 159"/>
                  <a:gd name="T47" fmla="*/ 1 h 103"/>
                  <a:gd name="T48" fmla="*/ 1 w 159"/>
                  <a:gd name="T49" fmla="*/ 1 h 103"/>
                  <a:gd name="T50" fmla="*/ 1 w 159"/>
                  <a:gd name="T51" fmla="*/ 1 h 103"/>
                  <a:gd name="T52" fmla="*/ 1 w 159"/>
                  <a:gd name="T53" fmla="*/ 1 h 103"/>
                  <a:gd name="T54" fmla="*/ 1 w 159"/>
                  <a:gd name="T55" fmla="*/ 1 h 103"/>
                  <a:gd name="T56" fmla="*/ 1 w 159"/>
                  <a:gd name="T57" fmla="*/ 1 h 103"/>
                  <a:gd name="T58" fmla="*/ 1 w 159"/>
                  <a:gd name="T59" fmla="*/ 1 h 103"/>
                  <a:gd name="T60" fmla="*/ 1 w 159"/>
                  <a:gd name="T61" fmla="*/ 1 h 103"/>
                  <a:gd name="T62" fmla="*/ 1 w 159"/>
                  <a:gd name="T63" fmla="*/ 1 h 103"/>
                  <a:gd name="T64" fmla="*/ 1 w 159"/>
                  <a:gd name="T65" fmla="*/ 1 h 103"/>
                  <a:gd name="T66" fmla="*/ 0 w 159"/>
                  <a:gd name="T67" fmla="*/ 1 h 103"/>
                  <a:gd name="T68" fmla="*/ 0 w 159"/>
                  <a:gd name="T69" fmla="*/ 1 h 103"/>
                  <a:gd name="T70" fmla="*/ 0 w 159"/>
                  <a:gd name="T71" fmla="*/ 1 h 103"/>
                  <a:gd name="T72" fmla="*/ 0 w 159"/>
                  <a:gd name="T73" fmla="*/ 1 h 103"/>
                  <a:gd name="T74" fmla="*/ 0 w 159"/>
                  <a:gd name="T75" fmla="*/ 1 h 103"/>
                  <a:gd name="T76" fmla="*/ 1 w 159"/>
                  <a:gd name="T77" fmla="*/ 1 h 103"/>
                  <a:gd name="T78" fmla="*/ 1 w 159"/>
                  <a:gd name="T79" fmla="*/ 1 h 103"/>
                  <a:gd name="T80" fmla="*/ 1 w 159"/>
                  <a:gd name="T81" fmla="*/ 1 h 103"/>
                  <a:gd name="T82" fmla="*/ 1 w 159"/>
                  <a:gd name="T83" fmla="*/ 1 h 103"/>
                  <a:gd name="T84" fmla="*/ 1 w 159"/>
                  <a:gd name="T85" fmla="*/ 1 h 103"/>
                  <a:gd name="T86" fmla="*/ 1 w 159"/>
                  <a:gd name="T87" fmla="*/ 1 h 103"/>
                  <a:gd name="T88" fmla="*/ 1 w 159"/>
                  <a:gd name="T89" fmla="*/ 1 h 103"/>
                  <a:gd name="T90" fmla="*/ 1 w 159"/>
                  <a:gd name="T91" fmla="*/ 1 h 103"/>
                  <a:gd name="T92" fmla="*/ 1 w 159"/>
                  <a:gd name="T93" fmla="*/ 1 h 103"/>
                  <a:gd name="T94" fmla="*/ 1 w 159"/>
                  <a:gd name="T95" fmla="*/ 1 h 103"/>
                  <a:gd name="T96" fmla="*/ 1 w 159"/>
                  <a:gd name="T97" fmla="*/ 1 h 1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9"/>
                  <a:gd name="T148" fmla="*/ 0 h 103"/>
                  <a:gd name="T149" fmla="*/ 159 w 159"/>
                  <a:gd name="T150" fmla="*/ 103 h 1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9" h="103">
                    <a:moveTo>
                      <a:pt x="79" y="3"/>
                    </a:moveTo>
                    <a:lnTo>
                      <a:pt x="95" y="1"/>
                    </a:lnTo>
                    <a:lnTo>
                      <a:pt x="108" y="0"/>
                    </a:lnTo>
                    <a:lnTo>
                      <a:pt x="121" y="0"/>
                    </a:lnTo>
                    <a:lnTo>
                      <a:pt x="130" y="0"/>
                    </a:lnTo>
                    <a:lnTo>
                      <a:pt x="138" y="1"/>
                    </a:lnTo>
                    <a:lnTo>
                      <a:pt x="145" y="2"/>
                    </a:lnTo>
                    <a:lnTo>
                      <a:pt x="151" y="5"/>
                    </a:lnTo>
                    <a:lnTo>
                      <a:pt x="154" y="7"/>
                    </a:lnTo>
                    <a:lnTo>
                      <a:pt x="157" y="11"/>
                    </a:lnTo>
                    <a:lnTo>
                      <a:pt x="158" y="15"/>
                    </a:lnTo>
                    <a:lnTo>
                      <a:pt x="159" y="20"/>
                    </a:lnTo>
                    <a:lnTo>
                      <a:pt x="158" y="25"/>
                    </a:lnTo>
                    <a:lnTo>
                      <a:pt x="155" y="37"/>
                    </a:lnTo>
                    <a:lnTo>
                      <a:pt x="150" y="51"/>
                    </a:lnTo>
                    <a:lnTo>
                      <a:pt x="144" y="62"/>
                    </a:lnTo>
                    <a:lnTo>
                      <a:pt x="138" y="73"/>
                    </a:lnTo>
                    <a:lnTo>
                      <a:pt x="131" y="79"/>
                    </a:lnTo>
                    <a:lnTo>
                      <a:pt x="124" y="84"/>
                    </a:lnTo>
                    <a:lnTo>
                      <a:pt x="116" y="88"/>
                    </a:lnTo>
                    <a:lnTo>
                      <a:pt x="106" y="91"/>
                    </a:lnTo>
                    <a:lnTo>
                      <a:pt x="94" y="93"/>
                    </a:lnTo>
                    <a:lnTo>
                      <a:pt x="79" y="97"/>
                    </a:lnTo>
                    <a:lnTo>
                      <a:pt x="64" y="100"/>
                    </a:lnTo>
                    <a:lnTo>
                      <a:pt x="49" y="101"/>
                    </a:lnTo>
                    <a:lnTo>
                      <a:pt x="36" y="103"/>
                    </a:lnTo>
                    <a:lnTo>
                      <a:pt x="24" y="100"/>
                    </a:lnTo>
                    <a:lnTo>
                      <a:pt x="18" y="99"/>
                    </a:lnTo>
                    <a:lnTo>
                      <a:pt x="14" y="98"/>
                    </a:lnTo>
                    <a:lnTo>
                      <a:pt x="10" y="96"/>
                    </a:lnTo>
                    <a:lnTo>
                      <a:pt x="7" y="92"/>
                    </a:lnTo>
                    <a:lnTo>
                      <a:pt x="3" y="89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5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3" y="38"/>
                    </a:lnTo>
                    <a:lnTo>
                      <a:pt x="7" y="33"/>
                    </a:lnTo>
                    <a:lnTo>
                      <a:pt x="10" y="29"/>
                    </a:lnTo>
                    <a:lnTo>
                      <a:pt x="16" y="24"/>
                    </a:lnTo>
                    <a:lnTo>
                      <a:pt x="22" y="21"/>
                    </a:lnTo>
                    <a:lnTo>
                      <a:pt x="30" y="16"/>
                    </a:lnTo>
                    <a:lnTo>
                      <a:pt x="39" y="13"/>
                    </a:lnTo>
                    <a:lnTo>
                      <a:pt x="51" y="9"/>
                    </a:lnTo>
                    <a:lnTo>
                      <a:pt x="64" y="6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FD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2" name="Freeform 116"/>
              <p:cNvSpPr>
                <a:spLocks/>
              </p:cNvSpPr>
              <p:nvPr/>
            </p:nvSpPr>
            <p:spPr bwMode="auto">
              <a:xfrm>
                <a:off x="1179" y="2112"/>
                <a:ext cx="73" cy="47"/>
              </a:xfrm>
              <a:custGeom>
                <a:avLst/>
                <a:gdLst>
                  <a:gd name="T0" fmla="*/ 1 w 146"/>
                  <a:gd name="T1" fmla="*/ 0 h 95"/>
                  <a:gd name="T2" fmla="*/ 1 w 146"/>
                  <a:gd name="T3" fmla="*/ 0 h 95"/>
                  <a:gd name="T4" fmla="*/ 1 w 146"/>
                  <a:gd name="T5" fmla="*/ 0 h 95"/>
                  <a:gd name="T6" fmla="*/ 1 w 146"/>
                  <a:gd name="T7" fmla="*/ 0 h 95"/>
                  <a:gd name="T8" fmla="*/ 1 w 146"/>
                  <a:gd name="T9" fmla="*/ 0 h 95"/>
                  <a:gd name="T10" fmla="*/ 1 w 146"/>
                  <a:gd name="T11" fmla="*/ 0 h 95"/>
                  <a:gd name="T12" fmla="*/ 1 w 146"/>
                  <a:gd name="T13" fmla="*/ 0 h 95"/>
                  <a:gd name="T14" fmla="*/ 1 w 146"/>
                  <a:gd name="T15" fmla="*/ 0 h 95"/>
                  <a:gd name="T16" fmla="*/ 1 w 146"/>
                  <a:gd name="T17" fmla="*/ 0 h 95"/>
                  <a:gd name="T18" fmla="*/ 1 w 146"/>
                  <a:gd name="T19" fmla="*/ 0 h 95"/>
                  <a:gd name="T20" fmla="*/ 1 w 146"/>
                  <a:gd name="T21" fmla="*/ 0 h 95"/>
                  <a:gd name="T22" fmla="*/ 1 w 146"/>
                  <a:gd name="T23" fmla="*/ 0 h 95"/>
                  <a:gd name="T24" fmla="*/ 1 w 146"/>
                  <a:gd name="T25" fmla="*/ 0 h 95"/>
                  <a:gd name="T26" fmla="*/ 1 w 146"/>
                  <a:gd name="T27" fmla="*/ 0 h 95"/>
                  <a:gd name="T28" fmla="*/ 1 w 146"/>
                  <a:gd name="T29" fmla="*/ 0 h 95"/>
                  <a:gd name="T30" fmla="*/ 1 w 146"/>
                  <a:gd name="T31" fmla="*/ 0 h 95"/>
                  <a:gd name="T32" fmla="*/ 1 w 146"/>
                  <a:gd name="T33" fmla="*/ 0 h 95"/>
                  <a:gd name="T34" fmla="*/ 1 w 146"/>
                  <a:gd name="T35" fmla="*/ 0 h 95"/>
                  <a:gd name="T36" fmla="*/ 1 w 146"/>
                  <a:gd name="T37" fmla="*/ 0 h 95"/>
                  <a:gd name="T38" fmla="*/ 1 w 146"/>
                  <a:gd name="T39" fmla="*/ 0 h 95"/>
                  <a:gd name="T40" fmla="*/ 1 w 146"/>
                  <a:gd name="T41" fmla="*/ 0 h 95"/>
                  <a:gd name="T42" fmla="*/ 1 w 146"/>
                  <a:gd name="T43" fmla="*/ 0 h 95"/>
                  <a:gd name="T44" fmla="*/ 1 w 146"/>
                  <a:gd name="T45" fmla="*/ 0 h 95"/>
                  <a:gd name="T46" fmla="*/ 1 w 146"/>
                  <a:gd name="T47" fmla="*/ 0 h 95"/>
                  <a:gd name="T48" fmla="*/ 1 w 146"/>
                  <a:gd name="T49" fmla="*/ 0 h 95"/>
                  <a:gd name="T50" fmla="*/ 1 w 146"/>
                  <a:gd name="T51" fmla="*/ 0 h 95"/>
                  <a:gd name="T52" fmla="*/ 1 w 146"/>
                  <a:gd name="T53" fmla="*/ 0 h 95"/>
                  <a:gd name="T54" fmla="*/ 1 w 146"/>
                  <a:gd name="T55" fmla="*/ 0 h 95"/>
                  <a:gd name="T56" fmla="*/ 1 w 146"/>
                  <a:gd name="T57" fmla="*/ 0 h 95"/>
                  <a:gd name="T58" fmla="*/ 1 w 146"/>
                  <a:gd name="T59" fmla="*/ 0 h 95"/>
                  <a:gd name="T60" fmla="*/ 1 w 146"/>
                  <a:gd name="T61" fmla="*/ 0 h 95"/>
                  <a:gd name="T62" fmla="*/ 1 w 146"/>
                  <a:gd name="T63" fmla="*/ 0 h 95"/>
                  <a:gd name="T64" fmla="*/ 1 w 146"/>
                  <a:gd name="T65" fmla="*/ 0 h 95"/>
                  <a:gd name="T66" fmla="*/ 1 w 146"/>
                  <a:gd name="T67" fmla="*/ 0 h 95"/>
                  <a:gd name="T68" fmla="*/ 0 w 146"/>
                  <a:gd name="T69" fmla="*/ 0 h 95"/>
                  <a:gd name="T70" fmla="*/ 0 w 146"/>
                  <a:gd name="T71" fmla="*/ 0 h 95"/>
                  <a:gd name="T72" fmla="*/ 0 w 146"/>
                  <a:gd name="T73" fmla="*/ 0 h 95"/>
                  <a:gd name="T74" fmla="*/ 1 w 146"/>
                  <a:gd name="T75" fmla="*/ 0 h 95"/>
                  <a:gd name="T76" fmla="*/ 1 w 146"/>
                  <a:gd name="T77" fmla="*/ 0 h 95"/>
                  <a:gd name="T78" fmla="*/ 1 w 146"/>
                  <a:gd name="T79" fmla="*/ 0 h 95"/>
                  <a:gd name="T80" fmla="*/ 1 w 146"/>
                  <a:gd name="T81" fmla="*/ 0 h 95"/>
                  <a:gd name="T82" fmla="*/ 1 w 146"/>
                  <a:gd name="T83" fmla="*/ 0 h 95"/>
                  <a:gd name="T84" fmla="*/ 1 w 146"/>
                  <a:gd name="T85" fmla="*/ 0 h 95"/>
                  <a:gd name="T86" fmla="*/ 1 w 146"/>
                  <a:gd name="T87" fmla="*/ 0 h 95"/>
                  <a:gd name="T88" fmla="*/ 1 w 146"/>
                  <a:gd name="T89" fmla="*/ 0 h 95"/>
                  <a:gd name="T90" fmla="*/ 1 w 146"/>
                  <a:gd name="T91" fmla="*/ 0 h 95"/>
                  <a:gd name="T92" fmla="*/ 1 w 146"/>
                  <a:gd name="T93" fmla="*/ 0 h 95"/>
                  <a:gd name="T94" fmla="*/ 1 w 146"/>
                  <a:gd name="T95" fmla="*/ 0 h 95"/>
                  <a:gd name="T96" fmla="*/ 1 w 146"/>
                  <a:gd name="T97" fmla="*/ 0 h 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6"/>
                  <a:gd name="T148" fmla="*/ 0 h 95"/>
                  <a:gd name="T149" fmla="*/ 146 w 146"/>
                  <a:gd name="T150" fmla="*/ 95 h 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6" h="95">
                    <a:moveTo>
                      <a:pt x="73" y="4"/>
                    </a:moveTo>
                    <a:lnTo>
                      <a:pt x="88" y="2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21" y="0"/>
                    </a:lnTo>
                    <a:lnTo>
                      <a:pt x="128" y="2"/>
                    </a:lnTo>
                    <a:lnTo>
                      <a:pt x="133" y="3"/>
                    </a:lnTo>
                    <a:lnTo>
                      <a:pt x="139" y="5"/>
                    </a:lnTo>
                    <a:lnTo>
                      <a:pt x="143" y="7"/>
                    </a:lnTo>
                    <a:lnTo>
                      <a:pt x="145" y="11"/>
                    </a:lnTo>
                    <a:lnTo>
                      <a:pt x="146" y="14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4" y="35"/>
                    </a:lnTo>
                    <a:lnTo>
                      <a:pt x="138" y="47"/>
                    </a:lnTo>
                    <a:lnTo>
                      <a:pt x="132" y="58"/>
                    </a:lnTo>
                    <a:lnTo>
                      <a:pt x="128" y="67"/>
                    </a:lnTo>
                    <a:lnTo>
                      <a:pt x="122" y="74"/>
                    </a:lnTo>
                    <a:lnTo>
                      <a:pt x="115" y="79"/>
                    </a:lnTo>
                    <a:lnTo>
                      <a:pt x="107" y="81"/>
                    </a:lnTo>
                    <a:lnTo>
                      <a:pt x="98" y="85"/>
                    </a:lnTo>
                    <a:lnTo>
                      <a:pt x="87" y="87"/>
                    </a:lnTo>
                    <a:lnTo>
                      <a:pt x="73" y="90"/>
                    </a:lnTo>
                    <a:lnTo>
                      <a:pt x="60" y="93"/>
                    </a:lnTo>
                    <a:lnTo>
                      <a:pt x="46" y="95"/>
                    </a:lnTo>
                    <a:lnTo>
                      <a:pt x="33" y="95"/>
                    </a:lnTo>
                    <a:lnTo>
                      <a:pt x="23" y="94"/>
                    </a:lnTo>
                    <a:lnTo>
                      <a:pt x="17" y="93"/>
                    </a:lnTo>
                    <a:lnTo>
                      <a:pt x="13" y="90"/>
                    </a:lnTo>
                    <a:lnTo>
                      <a:pt x="9" y="88"/>
                    </a:lnTo>
                    <a:lnTo>
                      <a:pt x="6" y="86"/>
                    </a:lnTo>
                    <a:lnTo>
                      <a:pt x="3" y="82"/>
                    </a:lnTo>
                    <a:lnTo>
                      <a:pt x="2" y="79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0" y="50"/>
                    </a:lnTo>
                    <a:lnTo>
                      <a:pt x="1" y="45"/>
                    </a:lnTo>
                    <a:lnTo>
                      <a:pt x="2" y="41"/>
                    </a:lnTo>
                    <a:lnTo>
                      <a:pt x="4" y="36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5" y="23"/>
                    </a:lnTo>
                    <a:lnTo>
                      <a:pt x="20" y="20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7" y="10"/>
                    </a:lnTo>
                    <a:lnTo>
                      <a:pt x="60" y="6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FD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3" name="Freeform 117"/>
              <p:cNvSpPr>
                <a:spLocks/>
              </p:cNvSpPr>
              <p:nvPr/>
            </p:nvSpPr>
            <p:spPr bwMode="auto">
              <a:xfrm>
                <a:off x="1183" y="2114"/>
                <a:ext cx="67" cy="43"/>
              </a:xfrm>
              <a:custGeom>
                <a:avLst/>
                <a:gdLst>
                  <a:gd name="T0" fmla="*/ 1 w 134"/>
                  <a:gd name="T1" fmla="*/ 1 h 86"/>
                  <a:gd name="T2" fmla="*/ 1 w 134"/>
                  <a:gd name="T3" fmla="*/ 1 h 86"/>
                  <a:gd name="T4" fmla="*/ 1 w 134"/>
                  <a:gd name="T5" fmla="*/ 0 h 86"/>
                  <a:gd name="T6" fmla="*/ 1 w 134"/>
                  <a:gd name="T7" fmla="*/ 1 h 86"/>
                  <a:gd name="T8" fmla="*/ 1 w 134"/>
                  <a:gd name="T9" fmla="*/ 1 h 86"/>
                  <a:gd name="T10" fmla="*/ 1 w 134"/>
                  <a:gd name="T11" fmla="*/ 1 h 86"/>
                  <a:gd name="T12" fmla="*/ 1 w 134"/>
                  <a:gd name="T13" fmla="*/ 1 h 86"/>
                  <a:gd name="T14" fmla="*/ 1 w 134"/>
                  <a:gd name="T15" fmla="*/ 1 h 86"/>
                  <a:gd name="T16" fmla="*/ 1 w 134"/>
                  <a:gd name="T17" fmla="*/ 1 h 86"/>
                  <a:gd name="T18" fmla="*/ 1 w 134"/>
                  <a:gd name="T19" fmla="*/ 1 h 86"/>
                  <a:gd name="T20" fmla="*/ 1 w 134"/>
                  <a:gd name="T21" fmla="*/ 1 h 86"/>
                  <a:gd name="T22" fmla="*/ 1 w 134"/>
                  <a:gd name="T23" fmla="*/ 1 h 86"/>
                  <a:gd name="T24" fmla="*/ 1 w 134"/>
                  <a:gd name="T25" fmla="*/ 1 h 86"/>
                  <a:gd name="T26" fmla="*/ 1 w 134"/>
                  <a:gd name="T27" fmla="*/ 1 h 86"/>
                  <a:gd name="T28" fmla="*/ 1 w 134"/>
                  <a:gd name="T29" fmla="*/ 1 h 86"/>
                  <a:gd name="T30" fmla="*/ 1 w 134"/>
                  <a:gd name="T31" fmla="*/ 1 h 86"/>
                  <a:gd name="T32" fmla="*/ 1 w 134"/>
                  <a:gd name="T33" fmla="*/ 1 h 86"/>
                  <a:gd name="T34" fmla="*/ 1 w 134"/>
                  <a:gd name="T35" fmla="*/ 1 h 86"/>
                  <a:gd name="T36" fmla="*/ 1 w 134"/>
                  <a:gd name="T37" fmla="*/ 1 h 86"/>
                  <a:gd name="T38" fmla="*/ 1 w 134"/>
                  <a:gd name="T39" fmla="*/ 1 h 86"/>
                  <a:gd name="T40" fmla="*/ 1 w 134"/>
                  <a:gd name="T41" fmla="*/ 1 h 86"/>
                  <a:gd name="T42" fmla="*/ 1 w 134"/>
                  <a:gd name="T43" fmla="*/ 1 h 86"/>
                  <a:gd name="T44" fmla="*/ 1 w 134"/>
                  <a:gd name="T45" fmla="*/ 1 h 86"/>
                  <a:gd name="T46" fmla="*/ 1 w 134"/>
                  <a:gd name="T47" fmla="*/ 1 h 86"/>
                  <a:gd name="T48" fmla="*/ 1 w 134"/>
                  <a:gd name="T49" fmla="*/ 1 h 86"/>
                  <a:gd name="T50" fmla="*/ 1 w 134"/>
                  <a:gd name="T51" fmla="*/ 1 h 86"/>
                  <a:gd name="T52" fmla="*/ 1 w 134"/>
                  <a:gd name="T53" fmla="*/ 1 h 86"/>
                  <a:gd name="T54" fmla="*/ 1 w 134"/>
                  <a:gd name="T55" fmla="*/ 1 h 86"/>
                  <a:gd name="T56" fmla="*/ 1 w 134"/>
                  <a:gd name="T57" fmla="*/ 1 h 86"/>
                  <a:gd name="T58" fmla="*/ 1 w 134"/>
                  <a:gd name="T59" fmla="*/ 1 h 86"/>
                  <a:gd name="T60" fmla="*/ 1 w 134"/>
                  <a:gd name="T61" fmla="*/ 1 h 86"/>
                  <a:gd name="T62" fmla="*/ 0 w 134"/>
                  <a:gd name="T63" fmla="*/ 1 h 86"/>
                  <a:gd name="T64" fmla="*/ 0 w 134"/>
                  <a:gd name="T65" fmla="*/ 1 h 86"/>
                  <a:gd name="T66" fmla="*/ 0 w 134"/>
                  <a:gd name="T67" fmla="*/ 1 h 86"/>
                  <a:gd name="T68" fmla="*/ 0 w 134"/>
                  <a:gd name="T69" fmla="*/ 1 h 86"/>
                  <a:gd name="T70" fmla="*/ 0 w 134"/>
                  <a:gd name="T71" fmla="*/ 1 h 86"/>
                  <a:gd name="T72" fmla="*/ 1 w 134"/>
                  <a:gd name="T73" fmla="*/ 1 h 86"/>
                  <a:gd name="T74" fmla="*/ 1 w 134"/>
                  <a:gd name="T75" fmla="*/ 1 h 86"/>
                  <a:gd name="T76" fmla="*/ 1 w 134"/>
                  <a:gd name="T77" fmla="*/ 1 h 86"/>
                  <a:gd name="T78" fmla="*/ 1 w 134"/>
                  <a:gd name="T79" fmla="*/ 1 h 86"/>
                  <a:gd name="T80" fmla="*/ 1 w 134"/>
                  <a:gd name="T81" fmla="*/ 1 h 86"/>
                  <a:gd name="T82" fmla="*/ 1 w 134"/>
                  <a:gd name="T83" fmla="*/ 1 h 86"/>
                  <a:gd name="T84" fmla="*/ 1 w 134"/>
                  <a:gd name="T85" fmla="*/ 1 h 86"/>
                  <a:gd name="T86" fmla="*/ 1 w 134"/>
                  <a:gd name="T87" fmla="*/ 1 h 86"/>
                  <a:gd name="T88" fmla="*/ 1 w 134"/>
                  <a:gd name="T89" fmla="*/ 1 h 86"/>
                  <a:gd name="T90" fmla="*/ 1 w 134"/>
                  <a:gd name="T91" fmla="*/ 1 h 86"/>
                  <a:gd name="T92" fmla="*/ 1 w 134"/>
                  <a:gd name="T93" fmla="*/ 1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86"/>
                  <a:gd name="T143" fmla="*/ 134 w 134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86">
                    <a:moveTo>
                      <a:pt x="67" y="3"/>
                    </a:moveTo>
                    <a:lnTo>
                      <a:pt x="92" y="1"/>
                    </a:lnTo>
                    <a:lnTo>
                      <a:pt x="110" y="0"/>
                    </a:lnTo>
                    <a:lnTo>
                      <a:pt x="117" y="1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1" y="7"/>
                    </a:lnTo>
                    <a:lnTo>
                      <a:pt x="132" y="10"/>
                    </a:lnTo>
                    <a:lnTo>
                      <a:pt x="134" y="14"/>
                    </a:lnTo>
                    <a:lnTo>
                      <a:pt x="134" y="17"/>
                    </a:lnTo>
                    <a:lnTo>
                      <a:pt x="134" y="22"/>
                    </a:lnTo>
                    <a:lnTo>
                      <a:pt x="131" y="31"/>
                    </a:lnTo>
                    <a:lnTo>
                      <a:pt x="126" y="43"/>
                    </a:lnTo>
                    <a:lnTo>
                      <a:pt x="122" y="53"/>
                    </a:lnTo>
                    <a:lnTo>
                      <a:pt x="117" y="61"/>
                    </a:lnTo>
                    <a:lnTo>
                      <a:pt x="111" y="67"/>
                    </a:lnTo>
                    <a:lnTo>
                      <a:pt x="105" y="71"/>
                    </a:lnTo>
                    <a:lnTo>
                      <a:pt x="98" y="75"/>
                    </a:lnTo>
                    <a:lnTo>
                      <a:pt x="90" y="77"/>
                    </a:lnTo>
                    <a:lnTo>
                      <a:pt x="80" y="79"/>
                    </a:lnTo>
                    <a:lnTo>
                      <a:pt x="67" y="82"/>
                    </a:lnTo>
                    <a:lnTo>
                      <a:pt x="55" y="85"/>
                    </a:lnTo>
                    <a:lnTo>
                      <a:pt x="42" y="86"/>
                    </a:lnTo>
                    <a:lnTo>
                      <a:pt x="30" y="86"/>
                    </a:lnTo>
                    <a:lnTo>
                      <a:pt x="21" y="85"/>
                    </a:lnTo>
                    <a:lnTo>
                      <a:pt x="17" y="84"/>
                    </a:lnTo>
                    <a:lnTo>
                      <a:pt x="12" y="83"/>
                    </a:lnTo>
                    <a:lnTo>
                      <a:pt x="9" y="81"/>
                    </a:lnTo>
                    <a:lnTo>
                      <a:pt x="6" y="78"/>
                    </a:lnTo>
                    <a:lnTo>
                      <a:pt x="4" y="76"/>
                    </a:lnTo>
                    <a:lnTo>
                      <a:pt x="2" y="72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4" y="33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3" y="22"/>
                    </a:lnTo>
                    <a:lnTo>
                      <a:pt x="19" y="18"/>
                    </a:lnTo>
                    <a:lnTo>
                      <a:pt x="26" y="15"/>
                    </a:lnTo>
                    <a:lnTo>
                      <a:pt x="34" y="11"/>
                    </a:lnTo>
                    <a:lnTo>
                      <a:pt x="43" y="8"/>
                    </a:lnTo>
                    <a:lnTo>
                      <a:pt x="55" y="6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FFD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4" name="Freeform 118"/>
              <p:cNvSpPr>
                <a:spLocks/>
              </p:cNvSpPr>
              <p:nvPr/>
            </p:nvSpPr>
            <p:spPr bwMode="auto">
              <a:xfrm>
                <a:off x="1186" y="2116"/>
                <a:ext cx="60" cy="39"/>
              </a:xfrm>
              <a:custGeom>
                <a:avLst/>
                <a:gdLst>
                  <a:gd name="T0" fmla="*/ 0 w 121"/>
                  <a:gd name="T1" fmla="*/ 1 h 78"/>
                  <a:gd name="T2" fmla="*/ 0 w 121"/>
                  <a:gd name="T3" fmla="*/ 0 h 78"/>
                  <a:gd name="T4" fmla="*/ 0 w 121"/>
                  <a:gd name="T5" fmla="*/ 0 h 78"/>
                  <a:gd name="T6" fmla="*/ 0 w 121"/>
                  <a:gd name="T7" fmla="*/ 0 h 78"/>
                  <a:gd name="T8" fmla="*/ 0 w 121"/>
                  <a:gd name="T9" fmla="*/ 1 h 78"/>
                  <a:gd name="T10" fmla="*/ 0 w 121"/>
                  <a:gd name="T11" fmla="*/ 1 h 78"/>
                  <a:gd name="T12" fmla="*/ 0 w 121"/>
                  <a:gd name="T13" fmla="*/ 1 h 78"/>
                  <a:gd name="T14" fmla="*/ 0 w 121"/>
                  <a:gd name="T15" fmla="*/ 1 h 78"/>
                  <a:gd name="T16" fmla="*/ 0 w 121"/>
                  <a:gd name="T17" fmla="*/ 1 h 78"/>
                  <a:gd name="T18" fmla="*/ 0 w 121"/>
                  <a:gd name="T19" fmla="*/ 1 h 78"/>
                  <a:gd name="T20" fmla="*/ 0 w 121"/>
                  <a:gd name="T21" fmla="*/ 1 h 78"/>
                  <a:gd name="T22" fmla="*/ 0 w 121"/>
                  <a:gd name="T23" fmla="*/ 1 h 78"/>
                  <a:gd name="T24" fmla="*/ 0 w 121"/>
                  <a:gd name="T25" fmla="*/ 1 h 78"/>
                  <a:gd name="T26" fmla="*/ 0 w 121"/>
                  <a:gd name="T27" fmla="*/ 1 h 78"/>
                  <a:gd name="T28" fmla="*/ 0 w 121"/>
                  <a:gd name="T29" fmla="*/ 1 h 78"/>
                  <a:gd name="T30" fmla="*/ 0 w 121"/>
                  <a:gd name="T31" fmla="*/ 1 h 78"/>
                  <a:gd name="T32" fmla="*/ 0 w 121"/>
                  <a:gd name="T33" fmla="*/ 1 h 78"/>
                  <a:gd name="T34" fmla="*/ 0 w 121"/>
                  <a:gd name="T35" fmla="*/ 1 h 78"/>
                  <a:gd name="T36" fmla="*/ 0 w 121"/>
                  <a:gd name="T37" fmla="*/ 1 h 78"/>
                  <a:gd name="T38" fmla="*/ 0 w 121"/>
                  <a:gd name="T39" fmla="*/ 1 h 78"/>
                  <a:gd name="T40" fmla="*/ 0 w 121"/>
                  <a:gd name="T41" fmla="*/ 1 h 78"/>
                  <a:gd name="T42" fmla="*/ 0 w 121"/>
                  <a:gd name="T43" fmla="*/ 1 h 78"/>
                  <a:gd name="T44" fmla="*/ 0 w 121"/>
                  <a:gd name="T45" fmla="*/ 1 h 78"/>
                  <a:gd name="T46" fmla="*/ 0 w 121"/>
                  <a:gd name="T47" fmla="*/ 1 h 78"/>
                  <a:gd name="T48" fmla="*/ 0 w 121"/>
                  <a:gd name="T49" fmla="*/ 1 h 78"/>
                  <a:gd name="T50" fmla="*/ 0 w 121"/>
                  <a:gd name="T51" fmla="*/ 1 h 78"/>
                  <a:gd name="T52" fmla="*/ 0 w 121"/>
                  <a:gd name="T53" fmla="*/ 1 h 78"/>
                  <a:gd name="T54" fmla="*/ 0 w 121"/>
                  <a:gd name="T55" fmla="*/ 1 h 78"/>
                  <a:gd name="T56" fmla="*/ 0 w 121"/>
                  <a:gd name="T57" fmla="*/ 1 h 78"/>
                  <a:gd name="T58" fmla="*/ 0 w 121"/>
                  <a:gd name="T59" fmla="*/ 1 h 78"/>
                  <a:gd name="T60" fmla="*/ 0 w 121"/>
                  <a:gd name="T61" fmla="*/ 1 h 78"/>
                  <a:gd name="T62" fmla="*/ 0 w 121"/>
                  <a:gd name="T63" fmla="*/ 1 h 78"/>
                  <a:gd name="T64" fmla="*/ 0 w 121"/>
                  <a:gd name="T65" fmla="*/ 1 h 78"/>
                  <a:gd name="T66" fmla="*/ 0 w 121"/>
                  <a:gd name="T67" fmla="*/ 1 h 78"/>
                  <a:gd name="T68" fmla="*/ 0 w 121"/>
                  <a:gd name="T69" fmla="*/ 1 h 78"/>
                  <a:gd name="T70" fmla="*/ 0 w 121"/>
                  <a:gd name="T71" fmla="*/ 1 h 78"/>
                  <a:gd name="T72" fmla="*/ 0 w 121"/>
                  <a:gd name="T73" fmla="*/ 1 h 78"/>
                  <a:gd name="T74" fmla="*/ 0 w 121"/>
                  <a:gd name="T75" fmla="*/ 1 h 78"/>
                  <a:gd name="T76" fmla="*/ 0 w 121"/>
                  <a:gd name="T77" fmla="*/ 1 h 78"/>
                  <a:gd name="T78" fmla="*/ 0 w 121"/>
                  <a:gd name="T79" fmla="*/ 1 h 78"/>
                  <a:gd name="T80" fmla="*/ 0 w 121"/>
                  <a:gd name="T81" fmla="*/ 1 h 78"/>
                  <a:gd name="T82" fmla="*/ 0 w 121"/>
                  <a:gd name="T83" fmla="*/ 1 h 78"/>
                  <a:gd name="T84" fmla="*/ 0 w 121"/>
                  <a:gd name="T85" fmla="*/ 1 h 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1"/>
                  <a:gd name="T130" fmla="*/ 0 h 78"/>
                  <a:gd name="T131" fmla="*/ 121 w 121"/>
                  <a:gd name="T132" fmla="*/ 78 h 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1" h="78">
                    <a:moveTo>
                      <a:pt x="61" y="3"/>
                    </a:moveTo>
                    <a:lnTo>
                      <a:pt x="83" y="0"/>
                    </a:lnTo>
                    <a:lnTo>
                      <a:pt x="101" y="0"/>
                    </a:lnTo>
                    <a:lnTo>
                      <a:pt x="106" y="0"/>
                    </a:lnTo>
                    <a:lnTo>
                      <a:pt x="111" y="3"/>
                    </a:lnTo>
                    <a:lnTo>
                      <a:pt x="116" y="4"/>
                    </a:lnTo>
                    <a:lnTo>
                      <a:pt x="118" y="6"/>
                    </a:lnTo>
                    <a:lnTo>
                      <a:pt x="120" y="9"/>
                    </a:lnTo>
                    <a:lnTo>
                      <a:pt x="121" y="12"/>
                    </a:lnTo>
                    <a:lnTo>
                      <a:pt x="121" y="15"/>
                    </a:lnTo>
                    <a:lnTo>
                      <a:pt x="121" y="19"/>
                    </a:lnTo>
                    <a:lnTo>
                      <a:pt x="119" y="28"/>
                    </a:lnTo>
                    <a:lnTo>
                      <a:pt x="116" y="39"/>
                    </a:lnTo>
                    <a:lnTo>
                      <a:pt x="111" y="48"/>
                    </a:lnTo>
                    <a:lnTo>
                      <a:pt x="106" y="56"/>
                    </a:lnTo>
                    <a:lnTo>
                      <a:pt x="101" y="60"/>
                    </a:lnTo>
                    <a:lnTo>
                      <a:pt x="96" y="65"/>
                    </a:lnTo>
                    <a:lnTo>
                      <a:pt x="89" y="67"/>
                    </a:lnTo>
                    <a:lnTo>
                      <a:pt x="82" y="70"/>
                    </a:lnTo>
                    <a:lnTo>
                      <a:pt x="73" y="72"/>
                    </a:lnTo>
                    <a:lnTo>
                      <a:pt x="61" y="74"/>
                    </a:lnTo>
                    <a:lnTo>
                      <a:pt x="50" y="77"/>
                    </a:lnTo>
                    <a:lnTo>
                      <a:pt x="38" y="78"/>
                    </a:lnTo>
                    <a:lnTo>
                      <a:pt x="28" y="78"/>
                    </a:lnTo>
                    <a:lnTo>
                      <a:pt x="19" y="77"/>
                    </a:lnTo>
                    <a:lnTo>
                      <a:pt x="12" y="74"/>
                    </a:lnTo>
                    <a:lnTo>
                      <a:pt x="6" y="71"/>
                    </a:lnTo>
                    <a:lnTo>
                      <a:pt x="4" y="68"/>
                    </a:lnTo>
                    <a:lnTo>
                      <a:pt x="3" y="65"/>
                    </a:lnTo>
                    <a:lnTo>
                      <a:pt x="1" y="62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6" y="26"/>
                    </a:lnTo>
                    <a:lnTo>
                      <a:pt x="9" y="22"/>
                    </a:lnTo>
                    <a:lnTo>
                      <a:pt x="13" y="19"/>
                    </a:lnTo>
                    <a:lnTo>
                      <a:pt x="18" y="15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39" y="7"/>
                    </a:lnTo>
                    <a:lnTo>
                      <a:pt x="50" y="5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FFD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5" name="Freeform 119"/>
              <p:cNvSpPr>
                <a:spLocks/>
              </p:cNvSpPr>
              <p:nvPr/>
            </p:nvSpPr>
            <p:spPr bwMode="auto">
              <a:xfrm>
                <a:off x="1189" y="2118"/>
                <a:ext cx="54" cy="35"/>
              </a:xfrm>
              <a:custGeom>
                <a:avLst/>
                <a:gdLst>
                  <a:gd name="T0" fmla="*/ 0 w 109"/>
                  <a:gd name="T1" fmla="*/ 1 h 70"/>
                  <a:gd name="T2" fmla="*/ 0 w 109"/>
                  <a:gd name="T3" fmla="*/ 0 h 70"/>
                  <a:gd name="T4" fmla="*/ 0 w 109"/>
                  <a:gd name="T5" fmla="*/ 0 h 70"/>
                  <a:gd name="T6" fmla="*/ 0 w 109"/>
                  <a:gd name="T7" fmla="*/ 1 h 70"/>
                  <a:gd name="T8" fmla="*/ 0 w 109"/>
                  <a:gd name="T9" fmla="*/ 1 h 70"/>
                  <a:gd name="T10" fmla="*/ 0 w 109"/>
                  <a:gd name="T11" fmla="*/ 1 h 70"/>
                  <a:gd name="T12" fmla="*/ 0 w 109"/>
                  <a:gd name="T13" fmla="*/ 1 h 70"/>
                  <a:gd name="T14" fmla="*/ 0 w 109"/>
                  <a:gd name="T15" fmla="*/ 1 h 70"/>
                  <a:gd name="T16" fmla="*/ 0 w 109"/>
                  <a:gd name="T17" fmla="*/ 1 h 70"/>
                  <a:gd name="T18" fmla="*/ 0 w 109"/>
                  <a:gd name="T19" fmla="*/ 1 h 70"/>
                  <a:gd name="T20" fmla="*/ 0 w 109"/>
                  <a:gd name="T21" fmla="*/ 1 h 70"/>
                  <a:gd name="T22" fmla="*/ 0 w 109"/>
                  <a:gd name="T23" fmla="*/ 1 h 70"/>
                  <a:gd name="T24" fmla="*/ 0 w 109"/>
                  <a:gd name="T25" fmla="*/ 1 h 70"/>
                  <a:gd name="T26" fmla="*/ 0 w 109"/>
                  <a:gd name="T27" fmla="*/ 1 h 70"/>
                  <a:gd name="T28" fmla="*/ 0 w 109"/>
                  <a:gd name="T29" fmla="*/ 1 h 70"/>
                  <a:gd name="T30" fmla="*/ 0 w 109"/>
                  <a:gd name="T31" fmla="*/ 1 h 70"/>
                  <a:gd name="T32" fmla="*/ 0 w 109"/>
                  <a:gd name="T33" fmla="*/ 1 h 70"/>
                  <a:gd name="T34" fmla="*/ 0 w 109"/>
                  <a:gd name="T35" fmla="*/ 1 h 70"/>
                  <a:gd name="T36" fmla="*/ 0 w 109"/>
                  <a:gd name="T37" fmla="*/ 1 h 70"/>
                  <a:gd name="T38" fmla="*/ 0 w 109"/>
                  <a:gd name="T39" fmla="*/ 1 h 70"/>
                  <a:gd name="T40" fmla="*/ 0 w 109"/>
                  <a:gd name="T41" fmla="*/ 1 h 70"/>
                  <a:gd name="T42" fmla="*/ 0 w 109"/>
                  <a:gd name="T43" fmla="*/ 1 h 70"/>
                  <a:gd name="T44" fmla="*/ 0 w 109"/>
                  <a:gd name="T45" fmla="*/ 1 h 70"/>
                  <a:gd name="T46" fmla="*/ 0 w 109"/>
                  <a:gd name="T47" fmla="*/ 1 h 70"/>
                  <a:gd name="T48" fmla="*/ 0 w 109"/>
                  <a:gd name="T49" fmla="*/ 1 h 70"/>
                  <a:gd name="T50" fmla="*/ 0 w 109"/>
                  <a:gd name="T51" fmla="*/ 1 h 70"/>
                  <a:gd name="T52" fmla="*/ 0 w 109"/>
                  <a:gd name="T53" fmla="*/ 1 h 70"/>
                  <a:gd name="T54" fmla="*/ 0 w 109"/>
                  <a:gd name="T55" fmla="*/ 1 h 70"/>
                  <a:gd name="T56" fmla="*/ 0 w 109"/>
                  <a:gd name="T57" fmla="*/ 1 h 70"/>
                  <a:gd name="T58" fmla="*/ 0 w 109"/>
                  <a:gd name="T59" fmla="*/ 1 h 70"/>
                  <a:gd name="T60" fmla="*/ 0 w 109"/>
                  <a:gd name="T61" fmla="*/ 1 h 70"/>
                  <a:gd name="T62" fmla="*/ 0 w 109"/>
                  <a:gd name="T63" fmla="*/ 1 h 70"/>
                  <a:gd name="T64" fmla="*/ 0 w 109"/>
                  <a:gd name="T65" fmla="*/ 1 h 70"/>
                  <a:gd name="T66" fmla="*/ 0 w 109"/>
                  <a:gd name="T67" fmla="*/ 1 h 70"/>
                  <a:gd name="T68" fmla="*/ 0 w 109"/>
                  <a:gd name="T69" fmla="*/ 1 h 70"/>
                  <a:gd name="T70" fmla="*/ 0 w 109"/>
                  <a:gd name="T71" fmla="*/ 1 h 70"/>
                  <a:gd name="T72" fmla="*/ 0 w 109"/>
                  <a:gd name="T73" fmla="*/ 1 h 70"/>
                  <a:gd name="T74" fmla="*/ 0 w 109"/>
                  <a:gd name="T75" fmla="*/ 1 h 70"/>
                  <a:gd name="T76" fmla="*/ 0 w 109"/>
                  <a:gd name="T77" fmla="*/ 1 h 70"/>
                  <a:gd name="T78" fmla="*/ 0 w 109"/>
                  <a:gd name="T79" fmla="*/ 1 h 70"/>
                  <a:gd name="T80" fmla="*/ 0 w 109"/>
                  <a:gd name="T81" fmla="*/ 1 h 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9"/>
                  <a:gd name="T124" fmla="*/ 0 h 70"/>
                  <a:gd name="T125" fmla="*/ 109 w 109"/>
                  <a:gd name="T126" fmla="*/ 70 h 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9" h="70">
                    <a:moveTo>
                      <a:pt x="54" y="2"/>
                    </a:moveTo>
                    <a:lnTo>
                      <a:pt x="74" y="0"/>
                    </a:lnTo>
                    <a:lnTo>
                      <a:pt x="89" y="0"/>
                    </a:lnTo>
                    <a:lnTo>
                      <a:pt x="95" y="1"/>
                    </a:lnTo>
                    <a:lnTo>
                      <a:pt x="99" y="2"/>
                    </a:lnTo>
                    <a:lnTo>
                      <a:pt x="103" y="3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9" y="10"/>
                    </a:lnTo>
                    <a:lnTo>
                      <a:pt x="109" y="14"/>
                    </a:lnTo>
                    <a:lnTo>
                      <a:pt x="109" y="17"/>
                    </a:lnTo>
                    <a:lnTo>
                      <a:pt x="106" y="25"/>
                    </a:lnTo>
                    <a:lnTo>
                      <a:pt x="103" y="35"/>
                    </a:lnTo>
                    <a:lnTo>
                      <a:pt x="98" y="43"/>
                    </a:lnTo>
                    <a:lnTo>
                      <a:pt x="95" y="49"/>
                    </a:lnTo>
                    <a:lnTo>
                      <a:pt x="90" y="54"/>
                    </a:lnTo>
                    <a:lnTo>
                      <a:pt x="85" y="58"/>
                    </a:lnTo>
                    <a:lnTo>
                      <a:pt x="80" y="60"/>
                    </a:lnTo>
                    <a:lnTo>
                      <a:pt x="73" y="62"/>
                    </a:lnTo>
                    <a:lnTo>
                      <a:pt x="65" y="64"/>
                    </a:lnTo>
                    <a:lnTo>
                      <a:pt x="54" y="67"/>
                    </a:lnTo>
                    <a:lnTo>
                      <a:pt x="44" y="68"/>
                    </a:lnTo>
                    <a:lnTo>
                      <a:pt x="34" y="70"/>
                    </a:lnTo>
                    <a:lnTo>
                      <a:pt x="24" y="70"/>
                    </a:lnTo>
                    <a:lnTo>
                      <a:pt x="16" y="69"/>
                    </a:lnTo>
                    <a:lnTo>
                      <a:pt x="9" y="67"/>
                    </a:lnTo>
                    <a:lnTo>
                      <a:pt x="5" y="63"/>
                    </a:lnTo>
                    <a:lnTo>
                      <a:pt x="2" y="61"/>
                    </a:lnTo>
                    <a:lnTo>
                      <a:pt x="1" y="59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5" y="23"/>
                    </a:lnTo>
                    <a:lnTo>
                      <a:pt x="7" y="21"/>
                    </a:lnTo>
                    <a:lnTo>
                      <a:pt x="11" y="17"/>
                    </a:lnTo>
                    <a:lnTo>
                      <a:pt x="15" y="14"/>
                    </a:lnTo>
                    <a:lnTo>
                      <a:pt x="21" y="11"/>
                    </a:lnTo>
                    <a:lnTo>
                      <a:pt x="35" y="7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20"/>
              <p:cNvSpPr>
                <a:spLocks/>
              </p:cNvSpPr>
              <p:nvPr/>
            </p:nvSpPr>
            <p:spPr bwMode="auto">
              <a:xfrm>
                <a:off x="1192" y="2120"/>
                <a:ext cx="48" cy="31"/>
              </a:xfrm>
              <a:custGeom>
                <a:avLst/>
                <a:gdLst>
                  <a:gd name="T0" fmla="*/ 1 w 96"/>
                  <a:gd name="T1" fmla="*/ 1 h 61"/>
                  <a:gd name="T2" fmla="*/ 1 w 96"/>
                  <a:gd name="T3" fmla="*/ 0 h 61"/>
                  <a:gd name="T4" fmla="*/ 1 w 96"/>
                  <a:gd name="T5" fmla="*/ 0 h 61"/>
                  <a:gd name="T6" fmla="*/ 1 w 96"/>
                  <a:gd name="T7" fmla="*/ 0 h 61"/>
                  <a:gd name="T8" fmla="*/ 1 w 96"/>
                  <a:gd name="T9" fmla="*/ 1 h 61"/>
                  <a:gd name="T10" fmla="*/ 1 w 96"/>
                  <a:gd name="T11" fmla="*/ 1 h 61"/>
                  <a:gd name="T12" fmla="*/ 1 w 96"/>
                  <a:gd name="T13" fmla="*/ 1 h 61"/>
                  <a:gd name="T14" fmla="*/ 1 w 96"/>
                  <a:gd name="T15" fmla="*/ 1 h 61"/>
                  <a:gd name="T16" fmla="*/ 1 w 96"/>
                  <a:gd name="T17" fmla="*/ 1 h 61"/>
                  <a:gd name="T18" fmla="*/ 1 w 96"/>
                  <a:gd name="T19" fmla="*/ 1 h 61"/>
                  <a:gd name="T20" fmla="*/ 1 w 96"/>
                  <a:gd name="T21" fmla="*/ 1 h 61"/>
                  <a:gd name="T22" fmla="*/ 1 w 96"/>
                  <a:gd name="T23" fmla="*/ 1 h 61"/>
                  <a:gd name="T24" fmla="*/ 1 w 96"/>
                  <a:gd name="T25" fmla="*/ 1 h 61"/>
                  <a:gd name="T26" fmla="*/ 1 w 96"/>
                  <a:gd name="T27" fmla="*/ 1 h 61"/>
                  <a:gd name="T28" fmla="*/ 1 w 96"/>
                  <a:gd name="T29" fmla="*/ 1 h 61"/>
                  <a:gd name="T30" fmla="*/ 1 w 96"/>
                  <a:gd name="T31" fmla="*/ 1 h 61"/>
                  <a:gd name="T32" fmla="*/ 1 w 96"/>
                  <a:gd name="T33" fmla="*/ 1 h 61"/>
                  <a:gd name="T34" fmla="*/ 1 w 96"/>
                  <a:gd name="T35" fmla="*/ 1 h 61"/>
                  <a:gd name="T36" fmla="*/ 1 w 96"/>
                  <a:gd name="T37" fmla="*/ 1 h 61"/>
                  <a:gd name="T38" fmla="*/ 1 w 96"/>
                  <a:gd name="T39" fmla="*/ 1 h 61"/>
                  <a:gd name="T40" fmla="*/ 1 w 96"/>
                  <a:gd name="T41" fmla="*/ 1 h 61"/>
                  <a:gd name="T42" fmla="*/ 1 w 96"/>
                  <a:gd name="T43" fmla="*/ 1 h 61"/>
                  <a:gd name="T44" fmla="*/ 1 w 96"/>
                  <a:gd name="T45" fmla="*/ 1 h 61"/>
                  <a:gd name="T46" fmla="*/ 1 w 96"/>
                  <a:gd name="T47" fmla="*/ 1 h 61"/>
                  <a:gd name="T48" fmla="*/ 1 w 96"/>
                  <a:gd name="T49" fmla="*/ 1 h 61"/>
                  <a:gd name="T50" fmla="*/ 1 w 96"/>
                  <a:gd name="T51" fmla="*/ 1 h 61"/>
                  <a:gd name="T52" fmla="*/ 1 w 96"/>
                  <a:gd name="T53" fmla="*/ 1 h 61"/>
                  <a:gd name="T54" fmla="*/ 1 w 96"/>
                  <a:gd name="T55" fmla="*/ 1 h 61"/>
                  <a:gd name="T56" fmla="*/ 1 w 96"/>
                  <a:gd name="T57" fmla="*/ 1 h 61"/>
                  <a:gd name="T58" fmla="*/ 0 w 96"/>
                  <a:gd name="T59" fmla="*/ 1 h 61"/>
                  <a:gd name="T60" fmla="*/ 1 w 96"/>
                  <a:gd name="T61" fmla="*/ 1 h 61"/>
                  <a:gd name="T62" fmla="*/ 1 w 96"/>
                  <a:gd name="T63" fmla="*/ 1 h 61"/>
                  <a:gd name="T64" fmla="*/ 1 w 96"/>
                  <a:gd name="T65" fmla="*/ 1 h 61"/>
                  <a:gd name="T66" fmla="*/ 1 w 96"/>
                  <a:gd name="T67" fmla="*/ 1 h 61"/>
                  <a:gd name="T68" fmla="*/ 1 w 96"/>
                  <a:gd name="T69" fmla="*/ 1 h 61"/>
                  <a:gd name="T70" fmla="*/ 1 w 96"/>
                  <a:gd name="T71" fmla="*/ 1 h 61"/>
                  <a:gd name="T72" fmla="*/ 1 w 96"/>
                  <a:gd name="T73" fmla="*/ 1 h 61"/>
                  <a:gd name="T74" fmla="*/ 1 w 96"/>
                  <a:gd name="T75" fmla="*/ 1 h 61"/>
                  <a:gd name="T76" fmla="*/ 1 w 96"/>
                  <a:gd name="T77" fmla="*/ 1 h 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6"/>
                  <a:gd name="T118" fmla="*/ 0 h 61"/>
                  <a:gd name="T119" fmla="*/ 96 w 96"/>
                  <a:gd name="T120" fmla="*/ 61 h 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6" h="61">
                    <a:moveTo>
                      <a:pt x="48" y="2"/>
                    </a:moveTo>
                    <a:lnTo>
                      <a:pt x="66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8" y="1"/>
                    </a:lnTo>
                    <a:lnTo>
                      <a:pt x="91" y="2"/>
                    </a:lnTo>
                    <a:lnTo>
                      <a:pt x="93" y="4"/>
                    </a:lnTo>
                    <a:lnTo>
                      <a:pt x="94" y="5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15"/>
                    </a:lnTo>
                    <a:lnTo>
                      <a:pt x="94" y="21"/>
                    </a:lnTo>
                    <a:lnTo>
                      <a:pt x="91" y="30"/>
                    </a:lnTo>
                    <a:lnTo>
                      <a:pt x="88" y="36"/>
                    </a:lnTo>
                    <a:lnTo>
                      <a:pt x="84" y="42"/>
                    </a:lnTo>
                    <a:lnTo>
                      <a:pt x="79" y="47"/>
                    </a:lnTo>
                    <a:lnTo>
                      <a:pt x="76" y="50"/>
                    </a:lnTo>
                    <a:lnTo>
                      <a:pt x="70" y="53"/>
                    </a:lnTo>
                    <a:lnTo>
                      <a:pt x="64" y="54"/>
                    </a:lnTo>
                    <a:lnTo>
                      <a:pt x="58" y="56"/>
                    </a:lnTo>
                    <a:lnTo>
                      <a:pt x="48" y="57"/>
                    </a:lnTo>
                    <a:lnTo>
                      <a:pt x="39" y="59"/>
                    </a:lnTo>
                    <a:lnTo>
                      <a:pt x="30" y="61"/>
                    </a:lnTo>
                    <a:lnTo>
                      <a:pt x="22" y="61"/>
                    </a:lnTo>
                    <a:lnTo>
                      <a:pt x="15" y="59"/>
                    </a:lnTo>
                    <a:lnTo>
                      <a:pt x="9" y="58"/>
                    </a:lnTo>
                    <a:lnTo>
                      <a:pt x="5" y="55"/>
                    </a:lnTo>
                    <a:lnTo>
                      <a:pt x="1" y="50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2" y="25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31" y="5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FF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21"/>
              <p:cNvSpPr>
                <a:spLocks/>
              </p:cNvSpPr>
              <p:nvPr/>
            </p:nvSpPr>
            <p:spPr bwMode="auto">
              <a:xfrm>
                <a:off x="1195" y="2122"/>
                <a:ext cx="42" cy="27"/>
              </a:xfrm>
              <a:custGeom>
                <a:avLst/>
                <a:gdLst>
                  <a:gd name="T0" fmla="*/ 1 w 83"/>
                  <a:gd name="T1" fmla="*/ 1 h 53"/>
                  <a:gd name="T2" fmla="*/ 1 w 83"/>
                  <a:gd name="T3" fmla="*/ 0 h 53"/>
                  <a:gd name="T4" fmla="*/ 1 w 83"/>
                  <a:gd name="T5" fmla="*/ 0 h 53"/>
                  <a:gd name="T6" fmla="*/ 1 w 83"/>
                  <a:gd name="T7" fmla="*/ 1 h 53"/>
                  <a:gd name="T8" fmla="*/ 1 w 83"/>
                  <a:gd name="T9" fmla="*/ 1 h 53"/>
                  <a:gd name="T10" fmla="*/ 1 w 83"/>
                  <a:gd name="T11" fmla="*/ 1 h 53"/>
                  <a:gd name="T12" fmla="*/ 1 w 83"/>
                  <a:gd name="T13" fmla="*/ 1 h 53"/>
                  <a:gd name="T14" fmla="*/ 1 w 83"/>
                  <a:gd name="T15" fmla="*/ 1 h 53"/>
                  <a:gd name="T16" fmla="*/ 1 w 83"/>
                  <a:gd name="T17" fmla="*/ 1 h 53"/>
                  <a:gd name="T18" fmla="*/ 1 w 83"/>
                  <a:gd name="T19" fmla="*/ 1 h 53"/>
                  <a:gd name="T20" fmla="*/ 1 w 83"/>
                  <a:gd name="T21" fmla="*/ 1 h 53"/>
                  <a:gd name="T22" fmla="*/ 1 w 83"/>
                  <a:gd name="T23" fmla="*/ 1 h 53"/>
                  <a:gd name="T24" fmla="*/ 1 w 83"/>
                  <a:gd name="T25" fmla="*/ 1 h 53"/>
                  <a:gd name="T26" fmla="*/ 1 w 83"/>
                  <a:gd name="T27" fmla="*/ 1 h 53"/>
                  <a:gd name="T28" fmla="*/ 1 w 83"/>
                  <a:gd name="T29" fmla="*/ 1 h 53"/>
                  <a:gd name="T30" fmla="*/ 1 w 83"/>
                  <a:gd name="T31" fmla="*/ 1 h 53"/>
                  <a:gd name="T32" fmla="*/ 1 w 83"/>
                  <a:gd name="T33" fmla="*/ 1 h 53"/>
                  <a:gd name="T34" fmla="*/ 1 w 83"/>
                  <a:gd name="T35" fmla="*/ 1 h 53"/>
                  <a:gd name="T36" fmla="*/ 1 w 83"/>
                  <a:gd name="T37" fmla="*/ 1 h 53"/>
                  <a:gd name="T38" fmla="*/ 1 w 83"/>
                  <a:gd name="T39" fmla="*/ 1 h 53"/>
                  <a:gd name="T40" fmla="*/ 1 w 83"/>
                  <a:gd name="T41" fmla="*/ 1 h 53"/>
                  <a:gd name="T42" fmla="*/ 1 w 83"/>
                  <a:gd name="T43" fmla="*/ 1 h 53"/>
                  <a:gd name="T44" fmla="*/ 1 w 83"/>
                  <a:gd name="T45" fmla="*/ 1 h 53"/>
                  <a:gd name="T46" fmla="*/ 1 w 83"/>
                  <a:gd name="T47" fmla="*/ 1 h 53"/>
                  <a:gd name="T48" fmla="*/ 1 w 83"/>
                  <a:gd name="T49" fmla="*/ 1 h 53"/>
                  <a:gd name="T50" fmla="*/ 1 w 83"/>
                  <a:gd name="T51" fmla="*/ 1 h 53"/>
                  <a:gd name="T52" fmla="*/ 0 w 83"/>
                  <a:gd name="T53" fmla="*/ 1 h 53"/>
                  <a:gd name="T54" fmla="*/ 0 w 83"/>
                  <a:gd name="T55" fmla="*/ 1 h 53"/>
                  <a:gd name="T56" fmla="*/ 0 w 83"/>
                  <a:gd name="T57" fmla="*/ 1 h 53"/>
                  <a:gd name="T58" fmla="*/ 1 w 83"/>
                  <a:gd name="T59" fmla="*/ 1 h 53"/>
                  <a:gd name="T60" fmla="*/ 1 w 83"/>
                  <a:gd name="T61" fmla="*/ 1 h 53"/>
                  <a:gd name="T62" fmla="*/ 1 w 83"/>
                  <a:gd name="T63" fmla="*/ 1 h 53"/>
                  <a:gd name="T64" fmla="*/ 1 w 83"/>
                  <a:gd name="T65" fmla="*/ 1 h 53"/>
                  <a:gd name="T66" fmla="*/ 1 w 83"/>
                  <a:gd name="T67" fmla="*/ 1 h 53"/>
                  <a:gd name="T68" fmla="*/ 1 w 83"/>
                  <a:gd name="T69" fmla="*/ 1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53"/>
                  <a:gd name="T107" fmla="*/ 83 w 83"/>
                  <a:gd name="T108" fmla="*/ 53 h 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53">
                    <a:moveTo>
                      <a:pt x="41" y="2"/>
                    </a:moveTo>
                    <a:lnTo>
                      <a:pt x="56" y="0"/>
                    </a:lnTo>
                    <a:lnTo>
                      <a:pt x="68" y="0"/>
                    </a:lnTo>
                    <a:lnTo>
                      <a:pt x="76" y="1"/>
                    </a:lnTo>
                    <a:lnTo>
                      <a:pt x="81" y="3"/>
                    </a:lnTo>
                    <a:lnTo>
                      <a:pt x="82" y="6"/>
                    </a:lnTo>
                    <a:lnTo>
                      <a:pt x="83" y="8"/>
                    </a:lnTo>
                    <a:lnTo>
                      <a:pt x="83" y="10"/>
                    </a:lnTo>
                    <a:lnTo>
                      <a:pt x="83" y="13"/>
                    </a:lnTo>
                    <a:lnTo>
                      <a:pt x="81" y="20"/>
                    </a:lnTo>
                    <a:lnTo>
                      <a:pt x="78" y="27"/>
                    </a:lnTo>
                    <a:lnTo>
                      <a:pt x="75" y="32"/>
                    </a:lnTo>
                    <a:lnTo>
                      <a:pt x="72" y="38"/>
                    </a:lnTo>
                    <a:lnTo>
                      <a:pt x="69" y="41"/>
                    </a:lnTo>
                    <a:lnTo>
                      <a:pt x="64" y="44"/>
                    </a:lnTo>
                    <a:lnTo>
                      <a:pt x="61" y="46"/>
                    </a:lnTo>
                    <a:lnTo>
                      <a:pt x="55" y="47"/>
                    </a:lnTo>
                    <a:lnTo>
                      <a:pt x="49" y="48"/>
                    </a:lnTo>
                    <a:lnTo>
                      <a:pt x="41" y="51"/>
                    </a:lnTo>
                    <a:lnTo>
                      <a:pt x="33" y="52"/>
                    </a:lnTo>
                    <a:lnTo>
                      <a:pt x="26" y="53"/>
                    </a:lnTo>
                    <a:lnTo>
                      <a:pt x="18" y="53"/>
                    </a:lnTo>
                    <a:lnTo>
                      <a:pt x="13" y="53"/>
                    </a:lnTo>
                    <a:lnTo>
                      <a:pt x="7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8" y="13"/>
                    </a:lnTo>
                    <a:lnTo>
                      <a:pt x="16" y="8"/>
                    </a:lnTo>
                    <a:lnTo>
                      <a:pt x="26" y="5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FE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22"/>
              <p:cNvSpPr>
                <a:spLocks/>
              </p:cNvSpPr>
              <p:nvPr/>
            </p:nvSpPr>
            <p:spPr bwMode="auto">
              <a:xfrm>
                <a:off x="1321" y="2124"/>
                <a:ext cx="76" cy="77"/>
              </a:xfrm>
              <a:custGeom>
                <a:avLst/>
                <a:gdLst>
                  <a:gd name="T0" fmla="*/ 1 w 152"/>
                  <a:gd name="T1" fmla="*/ 1 h 153"/>
                  <a:gd name="T2" fmla="*/ 1 w 152"/>
                  <a:gd name="T3" fmla="*/ 1 h 153"/>
                  <a:gd name="T4" fmla="*/ 1 w 152"/>
                  <a:gd name="T5" fmla="*/ 1 h 153"/>
                  <a:gd name="T6" fmla="*/ 1 w 152"/>
                  <a:gd name="T7" fmla="*/ 1 h 153"/>
                  <a:gd name="T8" fmla="*/ 1 w 152"/>
                  <a:gd name="T9" fmla="*/ 1 h 153"/>
                  <a:gd name="T10" fmla="*/ 1 w 152"/>
                  <a:gd name="T11" fmla="*/ 1 h 153"/>
                  <a:gd name="T12" fmla="*/ 1 w 152"/>
                  <a:gd name="T13" fmla="*/ 1 h 153"/>
                  <a:gd name="T14" fmla="*/ 1 w 152"/>
                  <a:gd name="T15" fmla="*/ 1 h 153"/>
                  <a:gd name="T16" fmla="*/ 1 w 152"/>
                  <a:gd name="T17" fmla="*/ 1 h 153"/>
                  <a:gd name="T18" fmla="*/ 1 w 152"/>
                  <a:gd name="T19" fmla="*/ 1 h 153"/>
                  <a:gd name="T20" fmla="*/ 1 w 152"/>
                  <a:gd name="T21" fmla="*/ 1 h 153"/>
                  <a:gd name="T22" fmla="*/ 1 w 152"/>
                  <a:gd name="T23" fmla="*/ 1 h 153"/>
                  <a:gd name="T24" fmla="*/ 1 w 152"/>
                  <a:gd name="T25" fmla="*/ 1 h 153"/>
                  <a:gd name="T26" fmla="*/ 1 w 152"/>
                  <a:gd name="T27" fmla="*/ 1 h 153"/>
                  <a:gd name="T28" fmla="*/ 1 w 152"/>
                  <a:gd name="T29" fmla="*/ 1 h 153"/>
                  <a:gd name="T30" fmla="*/ 1 w 152"/>
                  <a:gd name="T31" fmla="*/ 1 h 153"/>
                  <a:gd name="T32" fmla="*/ 1 w 152"/>
                  <a:gd name="T33" fmla="*/ 1 h 153"/>
                  <a:gd name="T34" fmla="*/ 1 w 152"/>
                  <a:gd name="T35" fmla="*/ 1 h 153"/>
                  <a:gd name="T36" fmla="*/ 1 w 152"/>
                  <a:gd name="T37" fmla="*/ 1 h 153"/>
                  <a:gd name="T38" fmla="*/ 1 w 152"/>
                  <a:gd name="T39" fmla="*/ 1 h 153"/>
                  <a:gd name="T40" fmla="*/ 1 w 152"/>
                  <a:gd name="T41" fmla="*/ 1 h 153"/>
                  <a:gd name="T42" fmla="*/ 1 w 152"/>
                  <a:gd name="T43" fmla="*/ 1 h 153"/>
                  <a:gd name="T44" fmla="*/ 1 w 152"/>
                  <a:gd name="T45" fmla="*/ 1 h 153"/>
                  <a:gd name="T46" fmla="*/ 1 w 152"/>
                  <a:gd name="T47" fmla="*/ 1 h 153"/>
                  <a:gd name="T48" fmla="*/ 1 w 152"/>
                  <a:gd name="T49" fmla="*/ 1 h 153"/>
                  <a:gd name="T50" fmla="*/ 1 w 152"/>
                  <a:gd name="T51" fmla="*/ 1 h 153"/>
                  <a:gd name="T52" fmla="*/ 1 w 152"/>
                  <a:gd name="T53" fmla="*/ 1 h 153"/>
                  <a:gd name="T54" fmla="*/ 1 w 152"/>
                  <a:gd name="T55" fmla="*/ 0 h 153"/>
                  <a:gd name="T56" fmla="*/ 1 w 152"/>
                  <a:gd name="T57" fmla="*/ 0 h 153"/>
                  <a:gd name="T58" fmla="*/ 1 w 152"/>
                  <a:gd name="T59" fmla="*/ 1 h 153"/>
                  <a:gd name="T60" fmla="*/ 1 w 152"/>
                  <a:gd name="T61" fmla="*/ 1 h 153"/>
                  <a:gd name="T62" fmla="*/ 1 w 152"/>
                  <a:gd name="T63" fmla="*/ 1 h 153"/>
                  <a:gd name="T64" fmla="*/ 1 w 152"/>
                  <a:gd name="T65" fmla="*/ 1 h 153"/>
                  <a:gd name="T66" fmla="*/ 1 w 152"/>
                  <a:gd name="T67" fmla="*/ 1 h 153"/>
                  <a:gd name="T68" fmla="*/ 1 w 152"/>
                  <a:gd name="T69" fmla="*/ 1 h 153"/>
                  <a:gd name="T70" fmla="*/ 1 w 152"/>
                  <a:gd name="T71" fmla="*/ 1 h 153"/>
                  <a:gd name="T72" fmla="*/ 1 w 152"/>
                  <a:gd name="T73" fmla="*/ 1 h 153"/>
                  <a:gd name="T74" fmla="*/ 1 w 152"/>
                  <a:gd name="T75" fmla="*/ 1 h 153"/>
                  <a:gd name="T76" fmla="*/ 0 w 152"/>
                  <a:gd name="T77" fmla="*/ 1 h 153"/>
                  <a:gd name="T78" fmla="*/ 1 w 152"/>
                  <a:gd name="T79" fmla="*/ 1 h 153"/>
                  <a:gd name="T80" fmla="*/ 1 w 152"/>
                  <a:gd name="T81" fmla="*/ 1 h 153"/>
                  <a:gd name="T82" fmla="*/ 1 w 152"/>
                  <a:gd name="T83" fmla="*/ 1 h 153"/>
                  <a:gd name="T84" fmla="*/ 1 w 152"/>
                  <a:gd name="T85" fmla="*/ 1 h 153"/>
                  <a:gd name="T86" fmla="*/ 1 w 152"/>
                  <a:gd name="T87" fmla="*/ 1 h 153"/>
                  <a:gd name="T88" fmla="*/ 1 w 152"/>
                  <a:gd name="T89" fmla="*/ 1 h 153"/>
                  <a:gd name="T90" fmla="*/ 1 w 152"/>
                  <a:gd name="T91" fmla="*/ 1 h 153"/>
                  <a:gd name="T92" fmla="*/ 1 w 152"/>
                  <a:gd name="T93" fmla="*/ 1 h 153"/>
                  <a:gd name="T94" fmla="*/ 1 w 152"/>
                  <a:gd name="T95" fmla="*/ 1 h 153"/>
                  <a:gd name="T96" fmla="*/ 1 w 152"/>
                  <a:gd name="T97" fmla="*/ 1 h 153"/>
                  <a:gd name="T98" fmla="*/ 1 w 152"/>
                  <a:gd name="T99" fmla="*/ 1 h 153"/>
                  <a:gd name="T100" fmla="*/ 1 w 152"/>
                  <a:gd name="T101" fmla="*/ 1 h 153"/>
                  <a:gd name="T102" fmla="*/ 1 w 152"/>
                  <a:gd name="T103" fmla="*/ 1 h 153"/>
                  <a:gd name="T104" fmla="*/ 1 w 152"/>
                  <a:gd name="T105" fmla="*/ 1 h 153"/>
                  <a:gd name="T106" fmla="*/ 1 w 152"/>
                  <a:gd name="T107" fmla="*/ 1 h 153"/>
                  <a:gd name="T108" fmla="*/ 1 w 152"/>
                  <a:gd name="T109" fmla="*/ 1 h 153"/>
                  <a:gd name="T110" fmla="*/ 1 w 152"/>
                  <a:gd name="T111" fmla="*/ 1 h 153"/>
                  <a:gd name="T112" fmla="*/ 1 w 152"/>
                  <a:gd name="T113" fmla="*/ 1 h 153"/>
                  <a:gd name="T114" fmla="*/ 1 w 152"/>
                  <a:gd name="T115" fmla="*/ 1 h 153"/>
                  <a:gd name="T116" fmla="*/ 1 w 152"/>
                  <a:gd name="T117" fmla="*/ 1 h 1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2"/>
                  <a:gd name="T178" fmla="*/ 0 h 153"/>
                  <a:gd name="T179" fmla="*/ 152 w 152"/>
                  <a:gd name="T180" fmla="*/ 153 h 1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2" h="153">
                    <a:moveTo>
                      <a:pt x="74" y="113"/>
                    </a:moveTo>
                    <a:lnTo>
                      <a:pt x="80" y="95"/>
                    </a:lnTo>
                    <a:lnTo>
                      <a:pt x="84" y="81"/>
                    </a:lnTo>
                    <a:lnTo>
                      <a:pt x="89" y="70"/>
                    </a:lnTo>
                    <a:lnTo>
                      <a:pt x="94" y="62"/>
                    </a:lnTo>
                    <a:lnTo>
                      <a:pt x="98" y="57"/>
                    </a:lnTo>
                    <a:lnTo>
                      <a:pt x="103" y="54"/>
                    </a:lnTo>
                    <a:lnTo>
                      <a:pt x="107" y="51"/>
                    </a:lnTo>
                    <a:lnTo>
                      <a:pt x="112" y="51"/>
                    </a:lnTo>
                    <a:lnTo>
                      <a:pt x="122" y="54"/>
                    </a:lnTo>
                    <a:lnTo>
                      <a:pt x="130" y="56"/>
                    </a:lnTo>
                    <a:lnTo>
                      <a:pt x="135" y="57"/>
                    </a:lnTo>
                    <a:lnTo>
                      <a:pt x="140" y="57"/>
                    </a:lnTo>
                    <a:lnTo>
                      <a:pt x="143" y="57"/>
                    </a:lnTo>
                    <a:lnTo>
                      <a:pt x="148" y="55"/>
                    </a:lnTo>
                    <a:lnTo>
                      <a:pt x="151" y="50"/>
                    </a:lnTo>
                    <a:lnTo>
                      <a:pt x="152" y="47"/>
                    </a:lnTo>
                    <a:lnTo>
                      <a:pt x="152" y="42"/>
                    </a:lnTo>
                    <a:lnTo>
                      <a:pt x="150" y="39"/>
                    </a:lnTo>
                    <a:lnTo>
                      <a:pt x="148" y="34"/>
                    </a:lnTo>
                    <a:lnTo>
                      <a:pt x="144" y="30"/>
                    </a:lnTo>
                    <a:lnTo>
                      <a:pt x="140" y="25"/>
                    </a:lnTo>
                    <a:lnTo>
                      <a:pt x="134" y="20"/>
                    </a:lnTo>
                    <a:lnTo>
                      <a:pt x="120" y="12"/>
                    </a:lnTo>
                    <a:lnTo>
                      <a:pt x="105" y="5"/>
                    </a:lnTo>
                    <a:lnTo>
                      <a:pt x="97" y="3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4" y="0"/>
                    </a:lnTo>
                    <a:lnTo>
                      <a:pt x="61" y="1"/>
                    </a:lnTo>
                    <a:lnTo>
                      <a:pt x="50" y="3"/>
                    </a:lnTo>
                    <a:lnTo>
                      <a:pt x="39" y="8"/>
                    </a:lnTo>
                    <a:lnTo>
                      <a:pt x="31" y="13"/>
                    </a:lnTo>
                    <a:lnTo>
                      <a:pt x="23" y="22"/>
                    </a:lnTo>
                    <a:lnTo>
                      <a:pt x="16" y="31"/>
                    </a:lnTo>
                    <a:lnTo>
                      <a:pt x="11" y="42"/>
                    </a:lnTo>
                    <a:lnTo>
                      <a:pt x="4" y="56"/>
                    </a:lnTo>
                    <a:lnTo>
                      <a:pt x="1" y="64"/>
                    </a:lnTo>
                    <a:lnTo>
                      <a:pt x="0" y="73"/>
                    </a:lnTo>
                    <a:lnTo>
                      <a:pt x="1" y="84"/>
                    </a:lnTo>
                    <a:lnTo>
                      <a:pt x="4" y="95"/>
                    </a:lnTo>
                    <a:lnTo>
                      <a:pt x="7" y="107"/>
                    </a:lnTo>
                    <a:lnTo>
                      <a:pt x="12" y="118"/>
                    </a:lnTo>
                    <a:lnTo>
                      <a:pt x="17" y="129"/>
                    </a:lnTo>
                    <a:lnTo>
                      <a:pt x="23" y="138"/>
                    </a:lnTo>
                    <a:lnTo>
                      <a:pt x="29" y="145"/>
                    </a:lnTo>
                    <a:lnTo>
                      <a:pt x="36" y="151"/>
                    </a:lnTo>
                    <a:lnTo>
                      <a:pt x="39" y="152"/>
                    </a:lnTo>
                    <a:lnTo>
                      <a:pt x="43" y="153"/>
                    </a:lnTo>
                    <a:lnTo>
                      <a:pt x="46" y="153"/>
                    </a:lnTo>
                    <a:lnTo>
                      <a:pt x="50" y="153"/>
                    </a:lnTo>
                    <a:lnTo>
                      <a:pt x="53" y="152"/>
                    </a:lnTo>
                    <a:lnTo>
                      <a:pt x="57" y="149"/>
                    </a:lnTo>
                    <a:lnTo>
                      <a:pt x="60" y="146"/>
                    </a:lnTo>
                    <a:lnTo>
                      <a:pt x="64" y="141"/>
                    </a:lnTo>
                    <a:lnTo>
                      <a:pt x="66" y="136"/>
                    </a:lnTo>
                    <a:lnTo>
                      <a:pt x="69" y="130"/>
                    </a:lnTo>
                    <a:lnTo>
                      <a:pt x="72" y="122"/>
                    </a:lnTo>
                    <a:lnTo>
                      <a:pt x="74" y="11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23"/>
              <p:cNvSpPr>
                <a:spLocks/>
              </p:cNvSpPr>
              <p:nvPr/>
            </p:nvSpPr>
            <p:spPr bwMode="auto">
              <a:xfrm>
                <a:off x="1323" y="2126"/>
                <a:ext cx="71" cy="71"/>
              </a:xfrm>
              <a:custGeom>
                <a:avLst/>
                <a:gdLst>
                  <a:gd name="T0" fmla="*/ 1 w 141"/>
                  <a:gd name="T1" fmla="*/ 0 h 143"/>
                  <a:gd name="T2" fmla="*/ 1 w 141"/>
                  <a:gd name="T3" fmla="*/ 0 h 143"/>
                  <a:gd name="T4" fmla="*/ 1 w 141"/>
                  <a:gd name="T5" fmla="*/ 0 h 143"/>
                  <a:gd name="T6" fmla="*/ 1 w 141"/>
                  <a:gd name="T7" fmla="*/ 0 h 143"/>
                  <a:gd name="T8" fmla="*/ 1 w 141"/>
                  <a:gd name="T9" fmla="*/ 0 h 143"/>
                  <a:gd name="T10" fmla="*/ 1 w 141"/>
                  <a:gd name="T11" fmla="*/ 0 h 143"/>
                  <a:gd name="T12" fmla="*/ 1 w 141"/>
                  <a:gd name="T13" fmla="*/ 0 h 143"/>
                  <a:gd name="T14" fmla="*/ 1 w 141"/>
                  <a:gd name="T15" fmla="*/ 0 h 143"/>
                  <a:gd name="T16" fmla="*/ 1 w 141"/>
                  <a:gd name="T17" fmla="*/ 0 h 143"/>
                  <a:gd name="T18" fmla="*/ 1 w 141"/>
                  <a:gd name="T19" fmla="*/ 0 h 143"/>
                  <a:gd name="T20" fmla="*/ 1 w 141"/>
                  <a:gd name="T21" fmla="*/ 0 h 143"/>
                  <a:gd name="T22" fmla="*/ 1 w 141"/>
                  <a:gd name="T23" fmla="*/ 0 h 143"/>
                  <a:gd name="T24" fmla="*/ 1 w 141"/>
                  <a:gd name="T25" fmla="*/ 0 h 143"/>
                  <a:gd name="T26" fmla="*/ 1 w 141"/>
                  <a:gd name="T27" fmla="*/ 0 h 143"/>
                  <a:gd name="T28" fmla="*/ 1 w 141"/>
                  <a:gd name="T29" fmla="*/ 0 h 143"/>
                  <a:gd name="T30" fmla="*/ 1 w 141"/>
                  <a:gd name="T31" fmla="*/ 0 h 143"/>
                  <a:gd name="T32" fmla="*/ 1 w 141"/>
                  <a:gd name="T33" fmla="*/ 0 h 143"/>
                  <a:gd name="T34" fmla="*/ 1 w 141"/>
                  <a:gd name="T35" fmla="*/ 0 h 143"/>
                  <a:gd name="T36" fmla="*/ 1 w 141"/>
                  <a:gd name="T37" fmla="*/ 0 h 143"/>
                  <a:gd name="T38" fmla="*/ 1 w 141"/>
                  <a:gd name="T39" fmla="*/ 0 h 143"/>
                  <a:gd name="T40" fmla="*/ 1 w 141"/>
                  <a:gd name="T41" fmla="*/ 0 h 143"/>
                  <a:gd name="T42" fmla="*/ 1 w 141"/>
                  <a:gd name="T43" fmla="*/ 0 h 143"/>
                  <a:gd name="T44" fmla="*/ 1 w 141"/>
                  <a:gd name="T45" fmla="*/ 0 h 143"/>
                  <a:gd name="T46" fmla="*/ 1 w 141"/>
                  <a:gd name="T47" fmla="*/ 0 h 143"/>
                  <a:gd name="T48" fmla="*/ 1 w 141"/>
                  <a:gd name="T49" fmla="*/ 0 h 143"/>
                  <a:gd name="T50" fmla="*/ 1 w 141"/>
                  <a:gd name="T51" fmla="*/ 0 h 143"/>
                  <a:gd name="T52" fmla="*/ 1 w 141"/>
                  <a:gd name="T53" fmla="*/ 0 h 143"/>
                  <a:gd name="T54" fmla="*/ 1 w 141"/>
                  <a:gd name="T55" fmla="*/ 0 h 143"/>
                  <a:gd name="T56" fmla="*/ 1 w 141"/>
                  <a:gd name="T57" fmla="*/ 0 h 143"/>
                  <a:gd name="T58" fmla="*/ 1 w 141"/>
                  <a:gd name="T59" fmla="*/ 0 h 143"/>
                  <a:gd name="T60" fmla="*/ 1 w 141"/>
                  <a:gd name="T61" fmla="*/ 0 h 143"/>
                  <a:gd name="T62" fmla="*/ 1 w 141"/>
                  <a:gd name="T63" fmla="*/ 0 h 143"/>
                  <a:gd name="T64" fmla="*/ 1 w 141"/>
                  <a:gd name="T65" fmla="*/ 0 h 143"/>
                  <a:gd name="T66" fmla="*/ 1 w 141"/>
                  <a:gd name="T67" fmla="*/ 0 h 143"/>
                  <a:gd name="T68" fmla="*/ 1 w 141"/>
                  <a:gd name="T69" fmla="*/ 0 h 143"/>
                  <a:gd name="T70" fmla="*/ 1 w 141"/>
                  <a:gd name="T71" fmla="*/ 0 h 143"/>
                  <a:gd name="T72" fmla="*/ 1 w 141"/>
                  <a:gd name="T73" fmla="*/ 0 h 143"/>
                  <a:gd name="T74" fmla="*/ 1 w 141"/>
                  <a:gd name="T75" fmla="*/ 0 h 143"/>
                  <a:gd name="T76" fmla="*/ 0 w 141"/>
                  <a:gd name="T77" fmla="*/ 0 h 143"/>
                  <a:gd name="T78" fmla="*/ 1 w 141"/>
                  <a:gd name="T79" fmla="*/ 0 h 143"/>
                  <a:gd name="T80" fmla="*/ 1 w 141"/>
                  <a:gd name="T81" fmla="*/ 0 h 143"/>
                  <a:gd name="T82" fmla="*/ 1 w 141"/>
                  <a:gd name="T83" fmla="*/ 0 h 143"/>
                  <a:gd name="T84" fmla="*/ 1 w 141"/>
                  <a:gd name="T85" fmla="*/ 0 h 143"/>
                  <a:gd name="T86" fmla="*/ 1 w 141"/>
                  <a:gd name="T87" fmla="*/ 0 h 143"/>
                  <a:gd name="T88" fmla="*/ 1 w 141"/>
                  <a:gd name="T89" fmla="*/ 0 h 143"/>
                  <a:gd name="T90" fmla="*/ 1 w 141"/>
                  <a:gd name="T91" fmla="*/ 0 h 143"/>
                  <a:gd name="T92" fmla="*/ 1 w 141"/>
                  <a:gd name="T93" fmla="*/ 0 h 143"/>
                  <a:gd name="T94" fmla="*/ 1 w 141"/>
                  <a:gd name="T95" fmla="*/ 0 h 143"/>
                  <a:gd name="T96" fmla="*/ 1 w 141"/>
                  <a:gd name="T97" fmla="*/ 0 h 143"/>
                  <a:gd name="T98" fmla="*/ 1 w 141"/>
                  <a:gd name="T99" fmla="*/ 0 h 143"/>
                  <a:gd name="T100" fmla="*/ 1 w 141"/>
                  <a:gd name="T101" fmla="*/ 0 h 143"/>
                  <a:gd name="T102" fmla="*/ 1 w 141"/>
                  <a:gd name="T103" fmla="*/ 0 h 143"/>
                  <a:gd name="T104" fmla="*/ 1 w 141"/>
                  <a:gd name="T105" fmla="*/ 0 h 143"/>
                  <a:gd name="T106" fmla="*/ 1 w 141"/>
                  <a:gd name="T107" fmla="*/ 0 h 143"/>
                  <a:gd name="T108" fmla="*/ 1 w 141"/>
                  <a:gd name="T109" fmla="*/ 0 h 143"/>
                  <a:gd name="T110" fmla="*/ 1 w 141"/>
                  <a:gd name="T111" fmla="*/ 0 h 143"/>
                  <a:gd name="T112" fmla="*/ 1 w 141"/>
                  <a:gd name="T113" fmla="*/ 0 h 1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"/>
                  <a:gd name="T172" fmla="*/ 0 h 143"/>
                  <a:gd name="T173" fmla="*/ 141 w 141"/>
                  <a:gd name="T174" fmla="*/ 143 h 1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" h="143">
                    <a:moveTo>
                      <a:pt x="69" y="105"/>
                    </a:moveTo>
                    <a:lnTo>
                      <a:pt x="73" y="89"/>
                    </a:lnTo>
                    <a:lnTo>
                      <a:pt x="78" y="76"/>
                    </a:lnTo>
                    <a:lnTo>
                      <a:pt x="83" y="66"/>
                    </a:lnTo>
                    <a:lnTo>
                      <a:pt x="87" y="59"/>
                    </a:lnTo>
                    <a:lnTo>
                      <a:pt x="91" y="53"/>
                    </a:lnTo>
                    <a:lnTo>
                      <a:pt x="95" y="51"/>
                    </a:lnTo>
                    <a:lnTo>
                      <a:pt x="100" y="48"/>
                    </a:lnTo>
                    <a:lnTo>
                      <a:pt x="105" y="48"/>
                    </a:lnTo>
                    <a:lnTo>
                      <a:pt x="113" y="51"/>
                    </a:lnTo>
                    <a:lnTo>
                      <a:pt x="122" y="53"/>
                    </a:lnTo>
                    <a:lnTo>
                      <a:pt x="125" y="54"/>
                    </a:lnTo>
                    <a:lnTo>
                      <a:pt x="130" y="54"/>
                    </a:lnTo>
                    <a:lnTo>
                      <a:pt x="133" y="53"/>
                    </a:lnTo>
                    <a:lnTo>
                      <a:pt x="137" y="51"/>
                    </a:lnTo>
                    <a:lnTo>
                      <a:pt x="140" y="48"/>
                    </a:lnTo>
                    <a:lnTo>
                      <a:pt x="141" y="44"/>
                    </a:lnTo>
                    <a:lnTo>
                      <a:pt x="141" y="40"/>
                    </a:lnTo>
                    <a:lnTo>
                      <a:pt x="140" y="36"/>
                    </a:lnTo>
                    <a:lnTo>
                      <a:pt x="137" y="32"/>
                    </a:lnTo>
                    <a:lnTo>
                      <a:pt x="133" y="28"/>
                    </a:lnTo>
                    <a:lnTo>
                      <a:pt x="129" y="23"/>
                    </a:lnTo>
                    <a:lnTo>
                      <a:pt x="124" y="20"/>
                    </a:lnTo>
                    <a:lnTo>
                      <a:pt x="111" y="12"/>
                    </a:lnTo>
                    <a:lnTo>
                      <a:pt x="98" y="6"/>
                    </a:lnTo>
                    <a:lnTo>
                      <a:pt x="91" y="4"/>
                    </a:lnTo>
                    <a:lnTo>
                      <a:pt x="83" y="1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37" y="7"/>
                    </a:lnTo>
                    <a:lnTo>
                      <a:pt x="28" y="13"/>
                    </a:lnTo>
                    <a:lnTo>
                      <a:pt x="22" y="21"/>
                    </a:lnTo>
                    <a:lnTo>
                      <a:pt x="16" y="30"/>
                    </a:lnTo>
                    <a:lnTo>
                      <a:pt x="9" y="40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1" y="78"/>
                    </a:lnTo>
                    <a:lnTo>
                      <a:pt x="3" y="90"/>
                    </a:lnTo>
                    <a:lnTo>
                      <a:pt x="7" y="100"/>
                    </a:lnTo>
                    <a:lnTo>
                      <a:pt x="10" y="111"/>
                    </a:lnTo>
                    <a:lnTo>
                      <a:pt x="16" y="120"/>
                    </a:lnTo>
                    <a:lnTo>
                      <a:pt x="20" y="128"/>
                    </a:lnTo>
                    <a:lnTo>
                      <a:pt x="27" y="136"/>
                    </a:lnTo>
                    <a:lnTo>
                      <a:pt x="33" y="141"/>
                    </a:lnTo>
                    <a:lnTo>
                      <a:pt x="37" y="142"/>
                    </a:lnTo>
                    <a:lnTo>
                      <a:pt x="40" y="143"/>
                    </a:lnTo>
                    <a:lnTo>
                      <a:pt x="43" y="143"/>
                    </a:lnTo>
                    <a:lnTo>
                      <a:pt x="47" y="143"/>
                    </a:lnTo>
                    <a:lnTo>
                      <a:pt x="49" y="142"/>
                    </a:lnTo>
                    <a:lnTo>
                      <a:pt x="53" y="139"/>
                    </a:lnTo>
                    <a:lnTo>
                      <a:pt x="56" y="136"/>
                    </a:lnTo>
                    <a:lnTo>
                      <a:pt x="58" y="133"/>
                    </a:lnTo>
                    <a:lnTo>
                      <a:pt x="64" y="121"/>
                    </a:lnTo>
                    <a:lnTo>
                      <a:pt x="69" y="105"/>
                    </a:lnTo>
                    <a:close/>
                  </a:path>
                </a:pathLst>
              </a:custGeom>
              <a:solidFill>
                <a:srgbClr val="FCC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24"/>
              <p:cNvSpPr>
                <a:spLocks/>
              </p:cNvSpPr>
              <p:nvPr/>
            </p:nvSpPr>
            <p:spPr bwMode="auto">
              <a:xfrm>
                <a:off x="1325" y="2128"/>
                <a:ext cx="65" cy="66"/>
              </a:xfrm>
              <a:custGeom>
                <a:avLst/>
                <a:gdLst>
                  <a:gd name="T0" fmla="*/ 1 w 130"/>
                  <a:gd name="T1" fmla="*/ 1 h 132"/>
                  <a:gd name="T2" fmla="*/ 1 w 130"/>
                  <a:gd name="T3" fmla="*/ 1 h 132"/>
                  <a:gd name="T4" fmla="*/ 1 w 130"/>
                  <a:gd name="T5" fmla="*/ 1 h 132"/>
                  <a:gd name="T6" fmla="*/ 1 w 130"/>
                  <a:gd name="T7" fmla="*/ 1 h 132"/>
                  <a:gd name="T8" fmla="*/ 1 w 130"/>
                  <a:gd name="T9" fmla="*/ 1 h 132"/>
                  <a:gd name="T10" fmla="*/ 1 w 130"/>
                  <a:gd name="T11" fmla="*/ 1 h 132"/>
                  <a:gd name="T12" fmla="*/ 1 w 130"/>
                  <a:gd name="T13" fmla="*/ 1 h 132"/>
                  <a:gd name="T14" fmla="*/ 1 w 130"/>
                  <a:gd name="T15" fmla="*/ 1 h 132"/>
                  <a:gd name="T16" fmla="*/ 1 w 130"/>
                  <a:gd name="T17" fmla="*/ 1 h 132"/>
                  <a:gd name="T18" fmla="*/ 1 w 130"/>
                  <a:gd name="T19" fmla="*/ 1 h 132"/>
                  <a:gd name="T20" fmla="*/ 1 w 130"/>
                  <a:gd name="T21" fmla="*/ 1 h 132"/>
                  <a:gd name="T22" fmla="*/ 1 w 130"/>
                  <a:gd name="T23" fmla="*/ 1 h 132"/>
                  <a:gd name="T24" fmla="*/ 1 w 130"/>
                  <a:gd name="T25" fmla="*/ 1 h 132"/>
                  <a:gd name="T26" fmla="*/ 1 w 130"/>
                  <a:gd name="T27" fmla="*/ 1 h 132"/>
                  <a:gd name="T28" fmla="*/ 1 w 130"/>
                  <a:gd name="T29" fmla="*/ 1 h 132"/>
                  <a:gd name="T30" fmla="*/ 1 w 130"/>
                  <a:gd name="T31" fmla="*/ 1 h 132"/>
                  <a:gd name="T32" fmla="*/ 1 w 130"/>
                  <a:gd name="T33" fmla="*/ 1 h 132"/>
                  <a:gd name="T34" fmla="*/ 1 w 130"/>
                  <a:gd name="T35" fmla="*/ 1 h 132"/>
                  <a:gd name="T36" fmla="*/ 1 w 130"/>
                  <a:gd name="T37" fmla="*/ 1 h 132"/>
                  <a:gd name="T38" fmla="*/ 1 w 130"/>
                  <a:gd name="T39" fmla="*/ 1 h 132"/>
                  <a:gd name="T40" fmla="*/ 1 w 130"/>
                  <a:gd name="T41" fmla="*/ 1 h 132"/>
                  <a:gd name="T42" fmla="*/ 1 w 130"/>
                  <a:gd name="T43" fmla="*/ 1 h 132"/>
                  <a:gd name="T44" fmla="*/ 1 w 130"/>
                  <a:gd name="T45" fmla="*/ 1 h 132"/>
                  <a:gd name="T46" fmla="*/ 1 w 130"/>
                  <a:gd name="T47" fmla="*/ 1 h 132"/>
                  <a:gd name="T48" fmla="*/ 1 w 130"/>
                  <a:gd name="T49" fmla="*/ 1 h 132"/>
                  <a:gd name="T50" fmla="*/ 1 w 130"/>
                  <a:gd name="T51" fmla="*/ 1 h 132"/>
                  <a:gd name="T52" fmla="*/ 1 w 130"/>
                  <a:gd name="T53" fmla="*/ 1 h 132"/>
                  <a:gd name="T54" fmla="*/ 1 w 130"/>
                  <a:gd name="T55" fmla="*/ 0 h 132"/>
                  <a:gd name="T56" fmla="*/ 1 w 130"/>
                  <a:gd name="T57" fmla="*/ 0 h 132"/>
                  <a:gd name="T58" fmla="*/ 1 w 130"/>
                  <a:gd name="T59" fmla="*/ 1 h 132"/>
                  <a:gd name="T60" fmla="*/ 1 w 130"/>
                  <a:gd name="T61" fmla="*/ 1 h 132"/>
                  <a:gd name="T62" fmla="*/ 1 w 130"/>
                  <a:gd name="T63" fmla="*/ 1 h 132"/>
                  <a:gd name="T64" fmla="*/ 1 w 130"/>
                  <a:gd name="T65" fmla="*/ 1 h 132"/>
                  <a:gd name="T66" fmla="*/ 1 w 130"/>
                  <a:gd name="T67" fmla="*/ 1 h 132"/>
                  <a:gd name="T68" fmla="*/ 1 w 130"/>
                  <a:gd name="T69" fmla="*/ 1 h 132"/>
                  <a:gd name="T70" fmla="*/ 1 w 130"/>
                  <a:gd name="T71" fmla="*/ 1 h 132"/>
                  <a:gd name="T72" fmla="*/ 1 w 130"/>
                  <a:gd name="T73" fmla="*/ 1 h 132"/>
                  <a:gd name="T74" fmla="*/ 0 w 130"/>
                  <a:gd name="T75" fmla="*/ 1 h 132"/>
                  <a:gd name="T76" fmla="*/ 0 w 130"/>
                  <a:gd name="T77" fmla="*/ 1 h 132"/>
                  <a:gd name="T78" fmla="*/ 0 w 130"/>
                  <a:gd name="T79" fmla="*/ 1 h 132"/>
                  <a:gd name="T80" fmla="*/ 1 w 130"/>
                  <a:gd name="T81" fmla="*/ 1 h 132"/>
                  <a:gd name="T82" fmla="*/ 1 w 130"/>
                  <a:gd name="T83" fmla="*/ 1 h 132"/>
                  <a:gd name="T84" fmla="*/ 1 w 130"/>
                  <a:gd name="T85" fmla="*/ 1 h 132"/>
                  <a:gd name="T86" fmla="*/ 1 w 130"/>
                  <a:gd name="T87" fmla="*/ 1 h 132"/>
                  <a:gd name="T88" fmla="*/ 1 w 130"/>
                  <a:gd name="T89" fmla="*/ 1 h 132"/>
                  <a:gd name="T90" fmla="*/ 1 w 130"/>
                  <a:gd name="T91" fmla="*/ 1 h 132"/>
                  <a:gd name="T92" fmla="*/ 1 w 130"/>
                  <a:gd name="T93" fmla="*/ 1 h 132"/>
                  <a:gd name="T94" fmla="*/ 1 w 130"/>
                  <a:gd name="T95" fmla="*/ 1 h 132"/>
                  <a:gd name="T96" fmla="*/ 1 w 130"/>
                  <a:gd name="T97" fmla="*/ 1 h 132"/>
                  <a:gd name="T98" fmla="*/ 1 w 130"/>
                  <a:gd name="T99" fmla="*/ 1 h 132"/>
                  <a:gd name="T100" fmla="*/ 1 w 130"/>
                  <a:gd name="T101" fmla="*/ 1 h 132"/>
                  <a:gd name="T102" fmla="*/ 1 w 130"/>
                  <a:gd name="T103" fmla="*/ 1 h 132"/>
                  <a:gd name="T104" fmla="*/ 1 w 130"/>
                  <a:gd name="T105" fmla="*/ 1 h 132"/>
                  <a:gd name="T106" fmla="*/ 1 w 130"/>
                  <a:gd name="T107" fmla="*/ 1 h 132"/>
                  <a:gd name="T108" fmla="*/ 1 w 130"/>
                  <a:gd name="T109" fmla="*/ 1 h 132"/>
                  <a:gd name="T110" fmla="*/ 1 w 130"/>
                  <a:gd name="T111" fmla="*/ 1 h 132"/>
                  <a:gd name="T112" fmla="*/ 1 w 130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0"/>
                  <a:gd name="T172" fmla="*/ 0 h 132"/>
                  <a:gd name="T173" fmla="*/ 130 w 130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0" h="132">
                    <a:moveTo>
                      <a:pt x="64" y="97"/>
                    </a:moveTo>
                    <a:lnTo>
                      <a:pt x="67" y="82"/>
                    </a:lnTo>
                    <a:lnTo>
                      <a:pt x="72" y="70"/>
                    </a:lnTo>
                    <a:lnTo>
                      <a:pt x="76" y="61"/>
                    </a:lnTo>
                    <a:lnTo>
                      <a:pt x="80" y="54"/>
                    </a:lnTo>
                    <a:lnTo>
                      <a:pt x="84" y="49"/>
                    </a:lnTo>
                    <a:lnTo>
                      <a:pt x="88" y="47"/>
                    </a:lnTo>
                    <a:lnTo>
                      <a:pt x="92" y="44"/>
                    </a:lnTo>
                    <a:lnTo>
                      <a:pt x="96" y="44"/>
                    </a:lnTo>
                    <a:lnTo>
                      <a:pt x="104" y="47"/>
                    </a:lnTo>
                    <a:lnTo>
                      <a:pt x="112" y="49"/>
                    </a:lnTo>
                    <a:lnTo>
                      <a:pt x="116" y="50"/>
                    </a:lnTo>
                    <a:lnTo>
                      <a:pt x="119" y="50"/>
                    </a:lnTo>
                    <a:lnTo>
                      <a:pt x="124" y="49"/>
                    </a:lnTo>
                    <a:lnTo>
                      <a:pt x="127" y="47"/>
                    </a:lnTo>
                    <a:lnTo>
                      <a:pt x="129" y="44"/>
                    </a:lnTo>
                    <a:lnTo>
                      <a:pt x="130" y="41"/>
                    </a:lnTo>
                    <a:lnTo>
                      <a:pt x="130" y="38"/>
                    </a:lnTo>
                    <a:lnTo>
                      <a:pt x="129" y="33"/>
                    </a:lnTo>
                    <a:lnTo>
                      <a:pt x="127" y="29"/>
                    </a:lnTo>
                    <a:lnTo>
                      <a:pt x="124" y="25"/>
                    </a:lnTo>
                    <a:lnTo>
                      <a:pt x="119" y="21"/>
                    </a:lnTo>
                    <a:lnTo>
                      <a:pt x="114" y="18"/>
                    </a:lnTo>
                    <a:lnTo>
                      <a:pt x="103" y="11"/>
                    </a:lnTo>
                    <a:lnTo>
                      <a:pt x="90" y="5"/>
                    </a:lnTo>
                    <a:lnTo>
                      <a:pt x="83" y="3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2" y="3"/>
                    </a:lnTo>
                    <a:lnTo>
                      <a:pt x="34" y="6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7"/>
                    </a:lnTo>
                    <a:lnTo>
                      <a:pt x="8" y="38"/>
                    </a:lnTo>
                    <a:lnTo>
                      <a:pt x="3" y="49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3" y="82"/>
                    </a:lnTo>
                    <a:lnTo>
                      <a:pt x="5" y="92"/>
                    </a:lnTo>
                    <a:lnTo>
                      <a:pt x="9" y="102"/>
                    </a:lnTo>
                    <a:lnTo>
                      <a:pt x="14" y="111"/>
                    </a:lnTo>
                    <a:lnTo>
                      <a:pt x="19" y="118"/>
                    </a:lnTo>
                    <a:lnTo>
                      <a:pt x="24" y="125"/>
                    </a:lnTo>
                    <a:lnTo>
                      <a:pt x="30" y="130"/>
                    </a:lnTo>
                    <a:lnTo>
                      <a:pt x="34" y="131"/>
                    </a:lnTo>
                    <a:lnTo>
                      <a:pt x="36" y="132"/>
                    </a:lnTo>
                    <a:lnTo>
                      <a:pt x="39" y="132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9" y="129"/>
                    </a:lnTo>
                    <a:lnTo>
                      <a:pt x="51" y="126"/>
                    </a:lnTo>
                    <a:lnTo>
                      <a:pt x="54" y="123"/>
                    </a:lnTo>
                    <a:lnTo>
                      <a:pt x="59" y="112"/>
                    </a:lnTo>
                    <a:lnTo>
                      <a:pt x="64" y="97"/>
                    </a:lnTo>
                    <a:close/>
                  </a:path>
                </a:pathLst>
              </a:custGeom>
              <a:solidFill>
                <a:srgbClr val="F9C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1" name="Freeform 125"/>
              <p:cNvSpPr>
                <a:spLocks/>
              </p:cNvSpPr>
              <p:nvPr/>
            </p:nvSpPr>
            <p:spPr bwMode="auto">
              <a:xfrm>
                <a:off x="1327" y="2129"/>
                <a:ext cx="60" cy="62"/>
              </a:xfrm>
              <a:custGeom>
                <a:avLst/>
                <a:gdLst>
                  <a:gd name="T0" fmla="*/ 1 w 120"/>
                  <a:gd name="T1" fmla="*/ 1 h 122"/>
                  <a:gd name="T2" fmla="*/ 1 w 120"/>
                  <a:gd name="T3" fmla="*/ 1 h 122"/>
                  <a:gd name="T4" fmla="*/ 1 w 120"/>
                  <a:gd name="T5" fmla="*/ 1 h 122"/>
                  <a:gd name="T6" fmla="*/ 1 w 120"/>
                  <a:gd name="T7" fmla="*/ 1 h 122"/>
                  <a:gd name="T8" fmla="*/ 1 w 120"/>
                  <a:gd name="T9" fmla="*/ 1 h 122"/>
                  <a:gd name="T10" fmla="*/ 1 w 120"/>
                  <a:gd name="T11" fmla="*/ 1 h 122"/>
                  <a:gd name="T12" fmla="*/ 1 w 120"/>
                  <a:gd name="T13" fmla="*/ 1 h 122"/>
                  <a:gd name="T14" fmla="*/ 1 w 120"/>
                  <a:gd name="T15" fmla="*/ 1 h 122"/>
                  <a:gd name="T16" fmla="*/ 1 w 120"/>
                  <a:gd name="T17" fmla="*/ 1 h 122"/>
                  <a:gd name="T18" fmla="*/ 1 w 120"/>
                  <a:gd name="T19" fmla="*/ 1 h 122"/>
                  <a:gd name="T20" fmla="*/ 1 w 120"/>
                  <a:gd name="T21" fmla="*/ 1 h 122"/>
                  <a:gd name="T22" fmla="*/ 1 w 120"/>
                  <a:gd name="T23" fmla="*/ 1 h 122"/>
                  <a:gd name="T24" fmla="*/ 1 w 120"/>
                  <a:gd name="T25" fmla="*/ 1 h 122"/>
                  <a:gd name="T26" fmla="*/ 1 w 120"/>
                  <a:gd name="T27" fmla="*/ 1 h 122"/>
                  <a:gd name="T28" fmla="*/ 1 w 120"/>
                  <a:gd name="T29" fmla="*/ 1 h 122"/>
                  <a:gd name="T30" fmla="*/ 1 w 120"/>
                  <a:gd name="T31" fmla="*/ 1 h 122"/>
                  <a:gd name="T32" fmla="*/ 1 w 120"/>
                  <a:gd name="T33" fmla="*/ 1 h 122"/>
                  <a:gd name="T34" fmla="*/ 1 w 120"/>
                  <a:gd name="T35" fmla="*/ 1 h 122"/>
                  <a:gd name="T36" fmla="*/ 1 w 120"/>
                  <a:gd name="T37" fmla="*/ 1 h 122"/>
                  <a:gd name="T38" fmla="*/ 1 w 120"/>
                  <a:gd name="T39" fmla="*/ 1 h 122"/>
                  <a:gd name="T40" fmla="*/ 1 w 120"/>
                  <a:gd name="T41" fmla="*/ 1 h 122"/>
                  <a:gd name="T42" fmla="*/ 1 w 120"/>
                  <a:gd name="T43" fmla="*/ 1 h 122"/>
                  <a:gd name="T44" fmla="*/ 1 w 120"/>
                  <a:gd name="T45" fmla="*/ 1 h 122"/>
                  <a:gd name="T46" fmla="*/ 1 w 120"/>
                  <a:gd name="T47" fmla="*/ 1 h 122"/>
                  <a:gd name="T48" fmla="*/ 1 w 120"/>
                  <a:gd name="T49" fmla="*/ 1 h 122"/>
                  <a:gd name="T50" fmla="*/ 1 w 120"/>
                  <a:gd name="T51" fmla="*/ 1 h 122"/>
                  <a:gd name="T52" fmla="*/ 1 w 120"/>
                  <a:gd name="T53" fmla="*/ 0 h 122"/>
                  <a:gd name="T54" fmla="*/ 1 w 120"/>
                  <a:gd name="T55" fmla="*/ 1 h 122"/>
                  <a:gd name="T56" fmla="*/ 1 w 120"/>
                  <a:gd name="T57" fmla="*/ 1 h 122"/>
                  <a:gd name="T58" fmla="*/ 1 w 120"/>
                  <a:gd name="T59" fmla="*/ 1 h 122"/>
                  <a:gd name="T60" fmla="*/ 1 w 120"/>
                  <a:gd name="T61" fmla="*/ 1 h 122"/>
                  <a:gd name="T62" fmla="*/ 1 w 120"/>
                  <a:gd name="T63" fmla="*/ 1 h 122"/>
                  <a:gd name="T64" fmla="*/ 1 w 120"/>
                  <a:gd name="T65" fmla="*/ 1 h 122"/>
                  <a:gd name="T66" fmla="*/ 1 w 120"/>
                  <a:gd name="T67" fmla="*/ 1 h 122"/>
                  <a:gd name="T68" fmla="*/ 1 w 120"/>
                  <a:gd name="T69" fmla="*/ 1 h 122"/>
                  <a:gd name="T70" fmla="*/ 0 w 120"/>
                  <a:gd name="T71" fmla="*/ 1 h 122"/>
                  <a:gd name="T72" fmla="*/ 0 w 120"/>
                  <a:gd name="T73" fmla="*/ 1 h 122"/>
                  <a:gd name="T74" fmla="*/ 0 w 120"/>
                  <a:gd name="T75" fmla="*/ 1 h 122"/>
                  <a:gd name="T76" fmla="*/ 1 w 120"/>
                  <a:gd name="T77" fmla="*/ 1 h 122"/>
                  <a:gd name="T78" fmla="*/ 1 w 120"/>
                  <a:gd name="T79" fmla="*/ 1 h 122"/>
                  <a:gd name="T80" fmla="*/ 1 w 120"/>
                  <a:gd name="T81" fmla="*/ 1 h 122"/>
                  <a:gd name="T82" fmla="*/ 1 w 120"/>
                  <a:gd name="T83" fmla="*/ 1 h 122"/>
                  <a:gd name="T84" fmla="*/ 1 w 120"/>
                  <a:gd name="T85" fmla="*/ 1 h 122"/>
                  <a:gd name="T86" fmla="*/ 1 w 120"/>
                  <a:gd name="T87" fmla="*/ 1 h 122"/>
                  <a:gd name="T88" fmla="*/ 1 w 120"/>
                  <a:gd name="T89" fmla="*/ 1 h 122"/>
                  <a:gd name="T90" fmla="*/ 1 w 120"/>
                  <a:gd name="T91" fmla="*/ 1 h 122"/>
                  <a:gd name="T92" fmla="*/ 1 w 120"/>
                  <a:gd name="T93" fmla="*/ 1 h 122"/>
                  <a:gd name="T94" fmla="*/ 1 w 120"/>
                  <a:gd name="T95" fmla="*/ 1 h 122"/>
                  <a:gd name="T96" fmla="*/ 1 w 120"/>
                  <a:gd name="T97" fmla="*/ 1 h 122"/>
                  <a:gd name="T98" fmla="*/ 1 w 120"/>
                  <a:gd name="T99" fmla="*/ 1 h 122"/>
                  <a:gd name="T100" fmla="*/ 1 w 120"/>
                  <a:gd name="T101" fmla="*/ 1 h 122"/>
                  <a:gd name="T102" fmla="*/ 1 w 120"/>
                  <a:gd name="T103" fmla="*/ 1 h 122"/>
                  <a:gd name="T104" fmla="*/ 1 w 120"/>
                  <a:gd name="T105" fmla="*/ 1 h 122"/>
                  <a:gd name="T106" fmla="*/ 1 w 120"/>
                  <a:gd name="T107" fmla="*/ 1 h 122"/>
                  <a:gd name="T108" fmla="*/ 1 w 120"/>
                  <a:gd name="T109" fmla="*/ 1 h 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0"/>
                  <a:gd name="T166" fmla="*/ 0 h 122"/>
                  <a:gd name="T167" fmla="*/ 120 w 120"/>
                  <a:gd name="T168" fmla="*/ 122 h 1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0" h="122">
                    <a:moveTo>
                      <a:pt x="57" y="90"/>
                    </a:moveTo>
                    <a:lnTo>
                      <a:pt x="62" y="76"/>
                    </a:lnTo>
                    <a:lnTo>
                      <a:pt x="65" y="66"/>
                    </a:lnTo>
                    <a:lnTo>
                      <a:pt x="69" y="56"/>
                    </a:lnTo>
                    <a:lnTo>
                      <a:pt x="73" y="51"/>
                    </a:lnTo>
                    <a:lnTo>
                      <a:pt x="77" y="46"/>
                    </a:lnTo>
                    <a:lnTo>
                      <a:pt x="80" y="43"/>
                    </a:lnTo>
                    <a:lnTo>
                      <a:pt x="85" y="41"/>
                    </a:lnTo>
                    <a:lnTo>
                      <a:pt x="88" y="41"/>
                    </a:lnTo>
                    <a:lnTo>
                      <a:pt x="95" y="43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9" y="47"/>
                    </a:lnTo>
                    <a:lnTo>
                      <a:pt x="113" y="46"/>
                    </a:lnTo>
                    <a:lnTo>
                      <a:pt x="116" y="44"/>
                    </a:lnTo>
                    <a:lnTo>
                      <a:pt x="118" y="41"/>
                    </a:lnTo>
                    <a:lnTo>
                      <a:pt x="120" y="38"/>
                    </a:lnTo>
                    <a:lnTo>
                      <a:pt x="120" y="35"/>
                    </a:lnTo>
                    <a:lnTo>
                      <a:pt x="118" y="31"/>
                    </a:lnTo>
                    <a:lnTo>
                      <a:pt x="116" y="28"/>
                    </a:lnTo>
                    <a:lnTo>
                      <a:pt x="113" y="24"/>
                    </a:lnTo>
                    <a:lnTo>
                      <a:pt x="109" y="21"/>
                    </a:lnTo>
                    <a:lnTo>
                      <a:pt x="105" y="17"/>
                    </a:lnTo>
                    <a:lnTo>
                      <a:pt x="94" y="10"/>
                    </a:lnTo>
                    <a:lnTo>
                      <a:pt x="83" y="5"/>
                    </a:lnTo>
                    <a:lnTo>
                      <a:pt x="70" y="1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4" y="12"/>
                    </a:lnTo>
                    <a:lnTo>
                      <a:pt x="18" y="17"/>
                    </a:lnTo>
                    <a:lnTo>
                      <a:pt x="12" y="25"/>
                    </a:lnTo>
                    <a:lnTo>
                      <a:pt x="7" y="35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2" y="76"/>
                    </a:lnTo>
                    <a:lnTo>
                      <a:pt x="4" y="85"/>
                    </a:lnTo>
                    <a:lnTo>
                      <a:pt x="8" y="94"/>
                    </a:lnTo>
                    <a:lnTo>
                      <a:pt x="12" y="103"/>
                    </a:lnTo>
                    <a:lnTo>
                      <a:pt x="17" y="109"/>
                    </a:lnTo>
                    <a:lnTo>
                      <a:pt x="22" y="115"/>
                    </a:lnTo>
                    <a:lnTo>
                      <a:pt x="27" y="120"/>
                    </a:lnTo>
                    <a:lnTo>
                      <a:pt x="31" y="121"/>
                    </a:lnTo>
                    <a:lnTo>
                      <a:pt x="33" y="122"/>
                    </a:lnTo>
                    <a:lnTo>
                      <a:pt x="35" y="122"/>
                    </a:lnTo>
                    <a:lnTo>
                      <a:pt x="39" y="122"/>
                    </a:lnTo>
                    <a:lnTo>
                      <a:pt x="41" y="121"/>
                    </a:lnTo>
                    <a:lnTo>
                      <a:pt x="43" y="119"/>
                    </a:lnTo>
                    <a:lnTo>
                      <a:pt x="47" y="116"/>
                    </a:lnTo>
                    <a:lnTo>
                      <a:pt x="49" y="113"/>
                    </a:lnTo>
                    <a:lnTo>
                      <a:pt x="54" y="104"/>
                    </a:lnTo>
                    <a:lnTo>
                      <a:pt x="57" y="90"/>
                    </a:lnTo>
                    <a:close/>
                  </a:path>
                </a:pathLst>
              </a:custGeom>
              <a:solidFill>
                <a:srgbClr val="F6C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2" name="Freeform 126"/>
              <p:cNvSpPr>
                <a:spLocks/>
              </p:cNvSpPr>
              <p:nvPr/>
            </p:nvSpPr>
            <p:spPr bwMode="auto">
              <a:xfrm>
                <a:off x="1329" y="2131"/>
                <a:ext cx="54" cy="56"/>
              </a:xfrm>
              <a:custGeom>
                <a:avLst/>
                <a:gdLst>
                  <a:gd name="T0" fmla="*/ 0 w 110"/>
                  <a:gd name="T1" fmla="*/ 1 h 112"/>
                  <a:gd name="T2" fmla="*/ 0 w 110"/>
                  <a:gd name="T3" fmla="*/ 1 h 112"/>
                  <a:gd name="T4" fmla="*/ 0 w 110"/>
                  <a:gd name="T5" fmla="*/ 1 h 112"/>
                  <a:gd name="T6" fmla="*/ 0 w 110"/>
                  <a:gd name="T7" fmla="*/ 1 h 112"/>
                  <a:gd name="T8" fmla="*/ 0 w 110"/>
                  <a:gd name="T9" fmla="*/ 1 h 112"/>
                  <a:gd name="T10" fmla="*/ 0 w 110"/>
                  <a:gd name="T11" fmla="*/ 1 h 112"/>
                  <a:gd name="T12" fmla="*/ 0 w 110"/>
                  <a:gd name="T13" fmla="*/ 1 h 112"/>
                  <a:gd name="T14" fmla="*/ 0 w 110"/>
                  <a:gd name="T15" fmla="*/ 1 h 112"/>
                  <a:gd name="T16" fmla="*/ 0 w 110"/>
                  <a:gd name="T17" fmla="*/ 1 h 112"/>
                  <a:gd name="T18" fmla="*/ 0 w 110"/>
                  <a:gd name="T19" fmla="*/ 1 h 112"/>
                  <a:gd name="T20" fmla="*/ 0 w 110"/>
                  <a:gd name="T21" fmla="*/ 1 h 112"/>
                  <a:gd name="T22" fmla="*/ 0 w 110"/>
                  <a:gd name="T23" fmla="*/ 1 h 112"/>
                  <a:gd name="T24" fmla="*/ 0 w 110"/>
                  <a:gd name="T25" fmla="*/ 1 h 112"/>
                  <a:gd name="T26" fmla="*/ 0 w 110"/>
                  <a:gd name="T27" fmla="*/ 1 h 112"/>
                  <a:gd name="T28" fmla="*/ 0 w 110"/>
                  <a:gd name="T29" fmla="*/ 1 h 112"/>
                  <a:gd name="T30" fmla="*/ 0 w 110"/>
                  <a:gd name="T31" fmla="*/ 1 h 112"/>
                  <a:gd name="T32" fmla="*/ 0 w 110"/>
                  <a:gd name="T33" fmla="*/ 1 h 112"/>
                  <a:gd name="T34" fmla="*/ 0 w 110"/>
                  <a:gd name="T35" fmla="*/ 1 h 112"/>
                  <a:gd name="T36" fmla="*/ 0 w 110"/>
                  <a:gd name="T37" fmla="*/ 1 h 112"/>
                  <a:gd name="T38" fmla="*/ 0 w 110"/>
                  <a:gd name="T39" fmla="*/ 1 h 112"/>
                  <a:gd name="T40" fmla="*/ 0 w 110"/>
                  <a:gd name="T41" fmla="*/ 1 h 112"/>
                  <a:gd name="T42" fmla="*/ 0 w 110"/>
                  <a:gd name="T43" fmla="*/ 1 h 112"/>
                  <a:gd name="T44" fmla="*/ 0 w 110"/>
                  <a:gd name="T45" fmla="*/ 1 h 112"/>
                  <a:gd name="T46" fmla="*/ 0 w 110"/>
                  <a:gd name="T47" fmla="*/ 1 h 112"/>
                  <a:gd name="T48" fmla="*/ 0 w 110"/>
                  <a:gd name="T49" fmla="*/ 0 h 112"/>
                  <a:gd name="T50" fmla="*/ 0 w 110"/>
                  <a:gd name="T51" fmla="*/ 1 h 112"/>
                  <a:gd name="T52" fmla="*/ 0 w 110"/>
                  <a:gd name="T53" fmla="*/ 1 h 112"/>
                  <a:gd name="T54" fmla="*/ 0 w 110"/>
                  <a:gd name="T55" fmla="*/ 1 h 112"/>
                  <a:gd name="T56" fmla="*/ 0 w 110"/>
                  <a:gd name="T57" fmla="*/ 1 h 112"/>
                  <a:gd name="T58" fmla="*/ 0 w 110"/>
                  <a:gd name="T59" fmla="*/ 1 h 112"/>
                  <a:gd name="T60" fmla="*/ 0 w 110"/>
                  <a:gd name="T61" fmla="*/ 1 h 112"/>
                  <a:gd name="T62" fmla="*/ 0 w 110"/>
                  <a:gd name="T63" fmla="*/ 1 h 112"/>
                  <a:gd name="T64" fmla="*/ 0 w 110"/>
                  <a:gd name="T65" fmla="*/ 1 h 112"/>
                  <a:gd name="T66" fmla="*/ 0 w 110"/>
                  <a:gd name="T67" fmla="*/ 1 h 112"/>
                  <a:gd name="T68" fmla="*/ 0 w 110"/>
                  <a:gd name="T69" fmla="*/ 1 h 112"/>
                  <a:gd name="T70" fmla="*/ 0 w 110"/>
                  <a:gd name="T71" fmla="*/ 1 h 112"/>
                  <a:gd name="T72" fmla="*/ 0 w 110"/>
                  <a:gd name="T73" fmla="*/ 1 h 112"/>
                  <a:gd name="T74" fmla="*/ 0 w 110"/>
                  <a:gd name="T75" fmla="*/ 1 h 112"/>
                  <a:gd name="T76" fmla="*/ 0 w 110"/>
                  <a:gd name="T77" fmla="*/ 1 h 112"/>
                  <a:gd name="T78" fmla="*/ 0 w 110"/>
                  <a:gd name="T79" fmla="*/ 1 h 112"/>
                  <a:gd name="T80" fmla="*/ 0 w 110"/>
                  <a:gd name="T81" fmla="*/ 1 h 112"/>
                  <a:gd name="T82" fmla="*/ 0 w 110"/>
                  <a:gd name="T83" fmla="*/ 1 h 112"/>
                  <a:gd name="T84" fmla="*/ 0 w 110"/>
                  <a:gd name="T85" fmla="*/ 1 h 112"/>
                  <a:gd name="T86" fmla="*/ 0 w 110"/>
                  <a:gd name="T87" fmla="*/ 1 h 112"/>
                  <a:gd name="T88" fmla="*/ 0 w 110"/>
                  <a:gd name="T89" fmla="*/ 1 h 112"/>
                  <a:gd name="T90" fmla="*/ 0 w 110"/>
                  <a:gd name="T91" fmla="*/ 1 h 112"/>
                  <a:gd name="T92" fmla="*/ 0 w 110"/>
                  <a:gd name="T93" fmla="*/ 1 h 112"/>
                  <a:gd name="T94" fmla="*/ 0 w 110"/>
                  <a:gd name="T95" fmla="*/ 1 h 112"/>
                  <a:gd name="T96" fmla="*/ 0 w 110"/>
                  <a:gd name="T97" fmla="*/ 1 h 112"/>
                  <a:gd name="T98" fmla="*/ 0 w 110"/>
                  <a:gd name="T99" fmla="*/ 1 h 112"/>
                  <a:gd name="T100" fmla="*/ 0 w 110"/>
                  <a:gd name="T101" fmla="*/ 1 h 1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0"/>
                  <a:gd name="T154" fmla="*/ 0 h 112"/>
                  <a:gd name="T155" fmla="*/ 110 w 110"/>
                  <a:gd name="T156" fmla="*/ 112 h 1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0" h="112">
                    <a:moveTo>
                      <a:pt x="53" y="83"/>
                    </a:moveTo>
                    <a:lnTo>
                      <a:pt x="57" y="71"/>
                    </a:lnTo>
                    <a:lnTo>
                      <a:pt x="60" y="60"/>
                    </a:lnTo>
                    <a:lnTo>
                      <a:pt x="64" y="52"/>
                    </a:lnTo>
                    <a:lnTo>
                      <a:pt x="67" y="47"/>
                    </a:lnTo>
                    <a:lnTo>
                      <a:pt x="70" y="43"/>
                    </a:lnTo>
                    <a:lnTo>
                      <a:pt x="74" y="40"/>
                    </a:lnTo>
                    <a:lnTo>
                      <a:pt x="77" y="38"/>
                    </a:lnTo>
                    <a:lnTo>
                      <a:pt x="81" y="38"/>
                    </a:lnTo>
                    <a:lnTo>
                      <a:pt x="88" y="40"/>
                    </a:lnTo>
                    <a:lnTo>
                      <a:pt x="95" y="42"/>
                    </a:lnTo>
                    <a:lnTo>
                      <a:pt x="97" y="43"/>
                    </a:lnTo>
                    <a:lnTo>
                      <a:pt x="100" y="43"/>
                    </a:lnTo>
                    <a:lnTo>
                      <a:pt x="104" y="43"/>
                    </a:lnTo>
                    <a:lnTo>
                      <a:pt x="106" y="41"/>
                    </a:lnTo>
                    <a:lnTo>
                      <a:pt x="109" y="38"/>
                    </a:lnTo>
                    <a:lnTo>
                      <a:pt x="110" y="35"/>
                    </a:lnTo>
                    <a:lnTo>
                      <a:pt x="110" y="33"/>
                    </a:lnTo>
                    <a:lnTo>
                      <a:pt x="109" y="29"/>
                    </a:lnTo>
                    <a:lnTo>
                      <a:pt x="104" y="22"/>
                    </a:lnTo>
                    <a:lnTo>
                      <a:pt x="96" y="17"/>
                    </a:lnTo>
                    <a:lnTo>
                      <a:pt x="87" y="10"/>
                    </a:lnTo>
                    <a:lnTo>
                      <a:pt x="76" y="5"/>
                    </a:lnTo>
                    <a:lnTo>
                      <a:pt x="65" y="2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5" y="4"/>
                    </a:lnTo>
                    <a:lnTo>
                      <a:pt x="28" y="6"/>
                    </a:lnTo>
                    <a:lnTo>
                      <a:pt x="22" y="11"/>
                    </a:lnTo>
                    <a:lnTo>
                      <a:pt x="16" y="17"/>
                    </a:lnTo>
                    <a:lnTo>
                      <a:pt x="12" y="23"/>
                    </a:lnTo>
                    <a:lnTo>
                      <a:pt x="7" y="33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1"/>
                    </a:lnTo>
                    <a:lnTo>
                      <a:pt x="5" y="79"/>
                    </a:lnTo>
                    <a:lnTo>
                      <a:pt x="8" y="87"/>
                    </a:lnTo>
                    <a:lnTo>
                      <a:pt x="12" y="94"/>
                    </a:lnTo>
                    <a:lnTo>
                      <a:pt x="16" y="101"/>
                    </a:lnTo>
                    <a:lnTo>
                      <a:pt x="21" y="106"/>
                    </a:lnTo>
                    <a:lnTo>
                      <a:pt x="26" y="110"/>
                    </a:lnTo>
                    <a:lnTo>
                      <a:pt x="31" y="112"/>
                    </a:lnTo>
                    <a:lnTo>
                      <a:pt x="36" y="112"/>
                    </a:lnTo>
                    <a:lnTo>
                      <a:pt x="38" y="111"/>
                    </a:lnTo>
                    <a:lnTo>
                      <a:pt x="40" y="110"/>
                    </a:lnTo>
                    <a:lnTo>
                      <a:pt x="43" y="108"/>
                    </a:lnTo>
                    <a:lnTo>
                      <a:pt x="45" y="104"/>
                    </a:lnTo>
                    <a:lnTo>
                      <a:pt x="50" y="95"/>
                    </a:lnTo>
                    <a:lnTo>
                      <a:pt x="53" y="83"/>
                    </a:lnTo>
                    <a:close/>
                  </a:path>
                </a:pathLst>
              </a:custGeom>
              <a:solidFill>
                <a:srgbClr val="F2B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27"/>
              <p:cNvSpPr>
                <a:spLocks/>
              </p:cNvSpPr>
              <p:nvPr/>
            </p:nvSpPr>
            <p:spPr bwMode="auto">
              <a:xfrm>
                <a:off x="1330" y="2134"/>
                <a:ext cx="50" cy="50"/>
              </a:xfrm>
              <a:custGeom>
                <a:avLst/>
                <a:gdLst>
                  <a:gd name="T0" fmla="*/ 1 w 99"/>
                  <a:gd name="T1" fmla="*/ 1 h 100"/>
                  <a:gd name="T2" fmla="*/ 1 w 99"/>
                  <a:gd name="T3" fmla="*/ 1 h 100"/>
                  <a:gd name="T4" fmla="*/ 1 w 99"/>
                  <a:gd name="T5" fmla="*/ 1 h 100"/>
                  <a:gd name="T6" fmla="*/ 1 w 99"/>
                  <a:gd name="T7" fmla="*/ 1 h 100"/>
                  <a:gd name="T8" fmla="*/ 1 w 99"/>
                  <a:gd name="T9" fmla="*/ 1 h 100"/>
                  <a:gd name="T10" fmla="*/ 1 w 99"/>
                  <a:gd name="T11" fmla="*/ 1 h 100"/>
                  <a:gd name="T12" fmla="*/ 1 w 99"/>
                  <a:gd name="T13" fmla="*/ 1 h 100"/>
                  <a:gd name="T14" fmla="*/ 1 w 99"/>
                  <a:gd name="T15" fmla="*/ 1 h 100"/>
                  <a:gd name="T16" fmla="*/ 1 w 99"/>
                  <a:gd name="T17" fmla="*/ 1 h 100"/>
                  <a:gd name="T18" fmla="*/ 1 w 99"/>
                  <a:gd name="T19" fmla="*/ 1 h 100"/>
                  <a:gd name="T20" fmla="*/ 1 w 99"/>
                  <a:gd name="T21" fmla="*/ 1 h 100"/>
                  <a:gd name="T22" fmla="*/ 1 w 99"/>
                  <a:gd name="T23" fmla="*/ 1 h 100"/>
                  <a:gd name="T24" fmla="*/ 1 w 99"/>
                  <a:gd name="T25" fmla="*/ 1 h 100"/>
                  <a:gd name="T26" fmla="*/ 1 w 99"/>
                  <a:gd name="T27" fmla="*/ 1 h 100"/>
                  <a:gd name="T28" fmla="*/ 1 w 99"/>
                  <a:gd name="T29" fmla="*/ 1 h 100"/>
                  <a:gd name="T30" fmla="*/ 1 w 99"/>
                  <a:gd name="T31" fmla="*/ 1 h 100"/>
                  <a:gd name="T32" fmla="*/ 1 w 99"/>
                  <a:gd name="T33" fmla="*/ 1 h 100"/>
                  <a:gd name="T34" fmla="*/ 1 w 99"/>
                  <a:gd name="T35" fmla="*/ 1 h 100"/>
                  <a:gd name="T36" fmla="*/ 1 w 99"/>
                  <a:gd name="T37" fmla="*/ 1 h 100"/>
                  <a:gd name="T38" fmla="*/ 1 w 99"/>
                  <a:gd name="T39" fmla="*/ 1 h 100"/>
                  <a:gd name="T40" fmla="*/ 1 w 99"/>
                  <a:gd name="T41" fmla="*/ 1 h 100"/>
                  <a:gd name="T42" fmla="*/ 1 w 99"/>
                  <a:gd name="T43" fmla="*/ 1 h 100"/>
                  <a:gd name="T44" fmla="*/ 1 w 99"/>
                  <a:gd name="T45" fmla="*/ 1 h 100"/>
                  <a:gd name="T46" fmla="*/ 1 w 99"/>
                  <a:gd name="T47" fmla="*/ 1 h 100"/>
                  <a:gd name="T48" fmla="*/ 1 w 99"/>
                  <a:gd name="T49" fmla="*/ 0 h 100"/>
                  <a:gd name="T50" fmla="*/ 1 w 99"/>
                  <a:gd name="T51" fmla="*/ 0 h 100"/>
                  <a:gd name="T52" fmla="*/ 1 w 99"/>
                  <a:gd name="T53" fmla="*/ 1 h 100"/>
                  <a:gd name="T54" fmla="*/ 1 w 99"/>
                  <a:gd name="T55" fmla="*/ 1 h 100"/>
                  <a:gd name="T56" fmla="*/ 1 w 99"/>
                  <a:gd name="T57" fmla="*/ 1 h 100"/>
                  <a:gd name="T58" fmla="*/ 1 w 99"/>
                  <a:gd name="T59" fmla="*/ 1 h 100"/>
                  <a:gd name="T60" fmla="*/ 1 w 99"/>
                  <a:gd name="T61" fmla="*/ 1 h 100"/>
                  <a:gd name="T62" fmla="*/ 1 w 99"/>
                  <a:gd name="T63" fmla="*/ 1 h 100"/>
                  <a:gd name="T64" fmla="*/ 1 w 99"/>
                  <a:gd name="T65" fmla="*/ 1 h 100"/>
                  <a:gd name="T66" fmla="*/ 0 w 99"/>
                  <a:gd name="T67" fmla="*/ 1 h 100"/>
                  <a:gd name="T68" fmla="*/ 0 w 99"/>
                  <a:gd name="T69" fmla="*/ 1 h 100"/>
                  <a:gd name="T70" fmla="*/ 0 w 99"/>
                  <a:gd name="T71" fmla="*/ 1 h 100"/>
                  <a:gd name="T72" fmla="*/ 1 w 99"/>
                  <a:gd name="T73" fmla="*/ 1 h 100"/>
                  <a:gd name="T74" fmla="*/ 1 w 99"/>
                  <a:gd name="T75" fmla="*/ 1 h 100"/>
                  <a:gd name="T76" fmla="*/ 1 w 99"/>
                  <a:gd name="T77" fmla="*/ 1 h 100"/>
                  <a:gd name="T78" fmla="*/ 1 w 99"/>
                  <a:gd name="T79" fmla="*/ 1 h 100"/>
                  <a:gd name="T80" fmla="*/ 1 w 99"/>
                  <a:gd name="T81" fmla="*/ 1 h 100"/>
                  <a:gd name="T82" fmla="*/ 1 w 99"/>
                  <a:gd name="T83" fmla="*/ 1 h 100"/>
                  <a:gd name="T84" fmla="*/ 1 w 99"/>
                  <a:gd name="T85" fmla="*/ 1 h 100"/>
                  <a:gd name="T86" fmla="*/ 1 w 99"/>
                  <a:gd name="T87" fmla="*/ 1 h 100"/>
                  <a:gd name="T88" fmla="*/ 1 w 99"/>
                  <a:gd name="T89" fmla="*/ 1 h 100"/>
                  <a:gd name="T90" fmla="*/ 1 w 99"/>
                  <a:gd name="T91" fmla="*/ 1 h 100"/>
                  <a:gd name="T92" fmla="*/ 1 w 99"/>
                  <a:gd name="T93" fmla="*/ 1 h 100"/>
                  <a:gd name="T94" fmla="*/ 1 w 99"/>
                  <a:gd name="T95" fmla="*/ 1 h 100"/>
                  <a:gd name="T96" fmla="*/ 1 w 99"/>
                  <a:gd name="T97" fmla="*/ 1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00"/>
                  <a:gd name="T149" fmla="*/ 99 w 99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00">
                    <a:moveTo>
                      <a:pt x="48" y="74"/>
                    </a:moveTo>
                    <a:lnTo>
                      <a:pt x="51" y="62"/>
                    </a:lnTo>
                    <a:lnTo>
                      <a:pt x="54" y="53"/>
                    </a:lnTo>
                    <a:lnTo>
                      <a:pt x="57" y="46"/>
                    </a:lnTo>
                    <a:lnTo>
                      <a:pt x="61" y="40"/>
                    </a:lnTo>
                    <a:lnTo>
                      <a:pt x="63" y="37"/>
                    </a:lnTo>
                    <a:lnTo>
                      <a:pt x="66" y="35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9" y="35"/>
                    </a:lnTo>
                    <a:lnTo>
                      <a:pt x="85" y="37"/>
                    </a:lnTo>
                    <a:lnTo>
                      <a:pt x="87" y="38"/>
                    </a:lnTo>
                    <a:lnTo>
                      <a:pt x="91" y="38"/>
                    </a:lnTo>
                    <a:lnTo>
                      <a:pt x="93" y="37"/>
                    </a:lnTo>
                    <a:lnTo>
                      <a:pt x="96" y="36"/>
                    </a:lnTo>
                    <a:lnTo>
                      <a:pt x="98" y="33"/>
                    </a:lnTo>
                    <a:lnTo>
                      <a:pt x="99" y="31"/>
                    </a:lnTo>
                    <a:lnTo>
                      <a:pt x="99" y="28"/>
                    </a:lnTo>
                    <a:lnTo>
                      <a:pt x="98" y="25"/>
                    </a:lnTo>
                    <a:lnTo>
                      <a:pt x="93" y="20"/>
                    </a:lnTo>
                    <a:lnTo>
                      <a:pt x="87" y="13"/>
                    </a:lnTo>
                    <a:lnTo>
                      <a:pt x="78" y="8"/>
                    </a:lnTo>
                    <a:lnTo>
                      <a:pt x="68" y="4"/>
                    </a:lnTo>
                    <a:lnTo>
                      <a:pt x="58" y="1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19" y="9"/>
                    </a:lnTo>
                    <a:lnTo>
                      <a:pt x="15" y="14"/>
                    </a:lnTo>
                    <a:lnTo>
                      <a:pt x="10" y="21"/>
                    </a:lnTo>
                    <a:lnTo>
                      <a:pt x="5" y="28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7"/>
                    </a:lnTo>
                    <a:lnTo>
                      <a:pt x="10" y="84"/>
                    </a:lnTo>
                    <a:lnTo>
                      <a:pt x="15" y="90"/>
                    </a:lnTo>
                    <a:lnTo>
                      <a:pt x="18" y="95"/>
                    </a:lnTo>
                    <a:lnTo>
                      <a:pt x="23" y="99"/>
                    </a:lnTo>
                    <a:lnTo>
                      <a:pt x="27" y="100"/>
                    </a:lnTo>
                    <a:lnTo>
                      <a:pt x="32" y="100"/>
                    </a:lnTo>
                    <a:lnTo>
                      <a:pt x="36" y="98"/>
                    </a:lnTo>
                    <a:lnTo>
                      <a:pt x="41" y="93"/>
                    </a:lnTo>
                    <a:lnTo>
                      <a:pt x="45" y="85"/>
                    </a:lnTo>
                    <a:lnTo>
                      <a:pt x="48" y="74"/>
                    </a:lnTo>
                    <a:close/>
                  </a:path>
                </a:pathLst>
              </a:custGeom>
              <a:solidFill>
                <a:srgbClr val="EFB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28"/>
              <p:cNvSpPr>
                <a:spLocks/>
              </p:cNvSpPr>
              <p:nvPr/>
            </p:nvSpPr>
            <p:spPr bwMode="auto">
              <a:xfrm>
                <a:off x="1332" y="2135"/>
                <a:ext cx="44" cy="45"/>
              </a:xfrm>
              <a:custGeom>
                <a:avLst/>
                <a:gdLst>
                  <a:gd name="T0" fmla="*/ 0 w 89"/>
                  <a:gd name="T1" fmla="*/ 1 h 89"/>
                  <a:gd name="T2" fmla="*/ 0 w 89"/>
                  <a:gd name="T3" fmla="*/ 1 h 89"/>
                  <a:gd name="T4" fmla="*/ 0 w 89"/>
                  <a:gd name="T5" fmla="*/ 1 h 89"/>
                  <a:gd name="T6" fmla="*/ 0 w 89"/>
                  <a:gd name="T7" fmla="*/ 1 h 89"/>
                  <a:gd name="T8" fmla="*/ 0 w 89"/>
                  <a:gd name="T9" fmla="*/ 1 h 89"/>
                  <a:gd name="T10" fmla="*/ 0 w 89"/>
                  <a:gd name="T11" fmla="*/ 1 h 89"/>
                  <a:gd name="T12" fmla="*/ 0 w 89"/>
                  <a:gd name="T13" fmla="*/ 1 h 89"/>
                  <a:gd name="T14" fmla="*/ 0 w 89"/>
                  <a:gd name="T15" fmla="*/ 1 h 89"/>
                  <a:gd name="T16" fmla="*/ 0 w 89"/>
                  <a:gd name="T17" fmla="*/ 1 h 89"/>
                  <a:gd name="T18" fmla="*/ 0 w 89"/>
                  <a:gd name="T19" fmla="*/ 1 h 89"/>
                  <a:gd name="T20" fmla="*/ 0 w 89"/>
                  <a:gd name="T21" fmla="*/ 1 h 89"/>
                  <a:gd name="T22" fmla="*/ 0 w 89"/>
                  <a:gd name="T23" fmla="*/ 1 h 89"/>
                  <a:gd name="T24" fmla="*/ 0 w 89"/>
                  <a:gd name="T25" fmla="*/ 1 h 89"/>
                  <a:gd name="T26" fmla="*/ 0 w 89"/>
                  <a:gd name="T27" fmla="*/ 1 h 89"/>
                  <a:gd name="T28" fmla="*/ 0 w 89"/>
                  <a:gd name="T29" fmla="*/ 1 h 89"/>
                  <a:gd name="T30" fmla="*/ 0 w 89"/>
                  <a:gd name="T31" fmla="*/ 1 h 89"/>
                  <a:gd name="T32" fmla="*/ 0 w 89"/>
                  <a:gd name="T33" fmla="*/ 1 h 89"/>
                  <a:gd name="T34" fmla="*/ 0 w 89"/>
                  <a:gd name="T35" fmla="*/ 1 h 89"/>
                  <a:gd name="T36" fmla="*/ 0 w 89"/>
                  <a:gd name="T37" fmla="*/ 1 h 89"/>
                  <a:gd name="T38" fmla="*/ 0 w 89"/>
                  <a:gd name="T39" fmla="*/ 1 h 89"/>
                  <a:gd name="T40" fmla="*/ 0 w 89"/>
                  <a:gd name="T41" fmla="*/ 1 h 89"/>
                  <a:gd name="T42" fmla="*/ 0 w 89"/>
                  <a:gd name="T43" fmla="*/ 1 h 89"/>
                  <a:gd name="T44" fmla="*/ 0 w 89"/>
                  <a:gd name="T45" fmla="*/ 1 h 89"/>
                  <a:gd name="T46" fmla="*/ 0 w 89"/>
                  <a:gd name="T47" fmla="*/ 1 h 89"/>
                  <a:gd name="T48" fmla="*/ 0 w 89"/>
                  <a:gd name="T49" fmla="*/ 0 h 89"/>
                  <a:gd name="T50" fmla="*/ 0 w 89"/>
                  <a:gd name="T51" fmla="*/ 0 h 89"/>
                  <a:gd name="T52" fmla="*/ 0 w 89"/>
                  <a:gd name="T53" fmla="*/ 1 h 89"/>
                  <a:gd name="T54" fmla="*/ 0 w 89"/>
                  <a:gd name="T55" fmla="*/ 1 h 89"/>
                  <a:gd name="T56" fmla="*/ 0 w 89"/>
                  <a:gd name="T57" fmla="*/ 1 h 89"/>
                  <a:gd name="T58" fmla="*/ 0 w 89"/>
                  <a:gd name="T59" fmla="*/ 1 h 89"/>
                  <a:gd name="T60" fmla="*/ 0 w 89"/>
                  <a:gd name="T61" fmla="*/ 1 h 89"/>
                  <a:gd name="T62" fmla="*/ 0 w 89"/>
                  <a:gd name="T63" fmla="*/ 1 h 89"/>
                  <a:gd name="T64" fmla="*/ 0 w 89"/>
                  <a:gd name="T65" fmla="*/ 1 h 89"/>
                  <a:gd name="T66" fmla="*/ 0 w 89"/>
                  <a:gd name="T67" fmla="*/ 1 h 89"/>
                  <a:gd name="T68" fmla="*/ 0 w 89"/>
                  <a:gd name="T69" fmla="*/ 1 h 89"/>
                  <a:gd name="T70" fmla="*/ 0 w 89"/>
                  <a:gd name="T71" fmla="*/ 1 h 89"/>
                  <a:gd name="T72" fmla="*/ 0 w 89"/>
                  <a:gd name="T73" fmla="*/ 1 h 89"/>
                  <a:gd name="T74" fmla="*/ 0 w 89"/>
                  <a:gd name="T75" fmla="*/ 1 h 89"/>
                  <a:gd name="T76" fmla="*/ 0 w 89"/>
                  <a:gd name="T77" fmla="*/ 1 h 89"/>
                  <a:gd name="T78" fmla="*/ 0 w 89"/>
                  <a:gd name="T79" fmla="*/ 1 h 89"/>
                  <a:gd name="T80" fmla="*/ 0 w 89"/>
                  <a:gd name="T81" fmla="*/ 1 h 89"/>
                  <a:gd name="T82" fmla="*/ 0 w 89"/>
                  <a:gd name="T83" fmla="*/ 1 h 89"/>
                  <a:gd name="T84" fmla="*/ 0 w 89"/>
                  <a:gd name="T85" fmla="*/ 1 h 89"/>
                  <a:gd name="T86" fmla="*/ 0 w 89"/>
                  <a:gd name="T87" fmla="*/ 1 h 89"/>
                  <a:gd name="T88" fmla="*/ 0 w 89"/>
                  <a:gd name="T89" fmla="*/ 1 h 89"/>
                  <a:gd name="T90" fmla="*/ 0 w 89"/>
                  <a:gd name="T91" fmla="*/ 1 h 89"/>
                  <a:gd name="T92" fmla="*/ 0 w 89"/>
                  <a:gd name="T93" fmla="*/ 1 h 89"/>
                  <a:gd name="T94" fmla="*/ 0 w 89"/>
                  <a:gd name="T95" fmla="*/ 1 h 89"/>
                  <a:gd name="T96" fmla="*/ 0 w 89"/>
                  <a:gd name="T97" fmla="*/ 1 h 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89"/>
                  <a:gd name="T149" fmla="*/ 89 w 89"/>
                  <a:gd name="T150" fmla="*/ 89 h 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89">
                    <a:moveTo>
                      <a:pt x="44" y="65"/>
                    </a:moveTo>
                    <a:lnTo>
                      <a:pt x="46" y="56"/>
                    </a:lnTo>
                    <a:lnTo>
                      <a:pt x="48" y="47"/>
                    </a:lnTo>
                    <a:lnTo>
                      <a:pt x="52" y="41"/>
                    </a:lnTo>
                    <a:lnTo>
                      <a:pt x="54" y="36"/>
                    </a:lnTo>
                    <a:lnTo>
                      <a:pt x="58" y="33"/>
                    </a:lnTo>
                    <a:lnTo>
                      <a:pt x="60" y="31"/>
                    </a:lnTo>
                    <a:lnTo>
                      <a:pt x="63" y="29"/>
                    </a:lnTo>
                    <a:lnTo>
                      <a:pt x="66" y="29"/>
                    </a:lnTo>
                    <a:lnTo>
                      <a:pt x="72" y="31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82" y="34"/>
                    </a:lnTo>
                    <a:lnTo>
                      <a:pt x="84" y="33"/>
                    </a:lnTo>
                    <a:lnTo>
                      <a:pt x="87" y="32"/>
                    </a:lnTo>
                    <a:lnTo>
                      <a:pt x="88" y="29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8" y="23"/>
                    </a:lnTo>
                    <a:lnTo>
                      <a:pt x="84" y="17"/>
                    </a:lnTo>
                    <a:lnTo>
                      <a:pt x="78" y="11"/>
                    </a:lnTo>
                    <a:lnTo>
                      <a:pt x="70" y="6"/>
                    </a:lnTo>
                    <a:lnTo>
                      <a:pt x="61" y="3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2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6" y="25"/>
                    </a:lnTo>
                    <a:lnTo>
                      <a:pt x="2" y="33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2" y="56"/>
                    </a:lnTo>
                    <a:lnTo>
                      <a:pt x="4" y="63"/>
                    </a:lnTo>
                    <a:lnTo>
                      <a:pt x="7" y="69"/>
                    </a:lnTo>
                    <a:lnTo>
                      <a:pt x="9" y="74"/>
                    </a:lnTo>
                    <a:lnTo>
                      <a:pt x="13" y="80"/>
                    </a:lnTo>
                    <a:lnTo>
                      <a:pt x="17" y="85"/>
                    </a:lnTo>
                    <a:lnTo>
                      <a:pt x="21" y="88"/>
                    </a:lnTo>
                    <a:lnTo>
                      <a:pt x="25" y="89"/>
                    </a:lnTo>
                    <a:lnTo>
                      <a:pt x="29" y="89"/>
                    </a:lnTo>
                    <a:lnTo>
                      <a:pt x="33" y="87"/>
                    </a:lnTo>
                    <a:lnTo>
                      <a:pt x="37" y="82"/>
                    </a:lnTo>
                    <a:lnTo>
                      <a:pt x="40" y="76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ECB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29"/>
              <p:cNvSpPr>
                <a:spLocks/>
              </p:cNvSpPr>
              <p:nvPr/>
            </p:nvSpPr>
            <p:spPr bwMode="auto">
              <a:xfrm>
                <a:off x="1334" y="2137"/>
                <a:ext cx="39" cy="40"/>
              </a:xfrm>
              <a:custGeom>
                <a:avLst/>
                <a:gdLst>
                  <a:gd name="T0" fmla="*/ 1 w 78"/>
                  <a:gd name="T1" fmla="*/ 1 h 79"/>
                  <a:gd name="T2" fmla="*/ 1 w 78"/>
                  <a:gd name="T3" fmla="*/ 1 h 79"/>
                  <a:gd name="T4" fmla="*/ 1 w 78"/>
                  <a:gd name="T5" fmla="*/ 1 h 79"/>
                  <a:gd name="T6" fmla="*/ 1 w 78"/>
                  <a:gd name="T7" fmla="*/ 1 h 79"/>
                  <a:gd name="T8" fmla="*/ 1 w 78"/>
                  <a:gd name="T9" fmla="*/ 1 h 79"/>
                  <a:gd name="T10" fmla="*/ 1 w 78"/>
                  <a:gd name="T11" fmla="*/ 1 h 79"/>
                  <a:gd name="T12" fmla="*/ 1 w 78"/>
                  <a:gd name="T13" fmla="*/ 1 h 79"/>
                  <a:gd name="T14" fmla="*/ 1 w 78"/>
                  <a:gd name="T15" fmla="*/ 1 h 79"/>
                  <a:gd name="T16" fmla="*/ 1 w 78"/>
                  <a:gd name="T17" fmla="*/ 1 h 79"/>
                  <a:gd name="T18" fmla="*/ 1 w 78"/>
                  <a:gd name="T19" fmla="*/ 1 h 79"/>
                  <a:gd name="T20" fmla="*/ 1 w 78"/>
                  <a:gd name="T21" fmla="*/ 1 h 79"/>
                  <a:gd name="T22" fmla="*/ 1 w 78"/>
                  <a:gd name="T23" fmla="*/ 1 h 79"/>
                  <a:gd name="T24" fmla="*/ 1 w 78"/>
                  <a:gd name="T25" fmla="*/ 1 h 79"/>
                  <a:gd name="T26" fmla="*/ 1 w 78"/>
                  <a:gd name="T27" fmla="*/ 1 h 79"/>
                  <a:gd name="T28" fmla="*/ 1 w 78"/>
                  <a:gd name="T29" fmla="*/ 1 h 79"/>
                  <a:gd name="T30" fmla="*/ 1 w 78"/>
                  <a:gd name="T31" fmla="*/ 1 h 79"/>
                  <a:gd name="T32" fmla="*/ 1 w 78"/>
                  <a:gd name="T33" fmla="*/ 1 h 79"/>
                  <a:gd name="T34" fmla="*/ 1 w 78"/>
                  <a:gd name="T35" fmla="*/ 1 h 79"/>
                  <a:gd name="T36" fmla="*/ 1 w 78"/>
                  <a:gd name="T37" fmla="*/ 1 h 79"/>
                  <a:gd name="T38" fmla="*/ 1 w 78"/>
                  <a:gd name="T39" fmla="*/ 1 h 79"/>
                  <a:gd name="T40" fmla="*/ 1 w 78"/>
                  <a:gd name="T41" fmla="*/ 1 h 79"/>
                  <a:gd name="T42" fmla="*/ 1 w 78"/>
                  <a:gd name="T43" fmla="*/ 1 h 79"/>
                  <a:gd name="T44" fmla="*/ 1 w 78"/>
                  <a:gd name="T45" fmla="*/ 1 h 79"/>
                  <a:gd name="T46" fmla="*/ 1 w 78"/>
                  <a:gd name="T47" fmla="*/ 1 h 79"/>
                  <a:gd name="T48" fmla="*/ 1 w 78"/>
                  <a:gd name="T49" fmla="*/ 0 h 79"/>
                  <a:gd name="T50" fmla="*/ 1 w 78"/>
                  <a:gd name="T51" fmla="*/ 0 h 79"/>
                  <a:gd name="T52" fmla="*/ 1 w 78"/>
                  <a:gd name="T53" fmla="*/ 1 h 79"/>
                  <a:gd name="T54" fmla="*/ 1 w 78"/>
                  <a:gd name="T55" fmla="*/ 1 h 79"/>
                  <a:gd name="T56" fmla="*/ 1 w 78"/>
                  <a:gd name="T57" fmla="*/ 1 h 79"/>
                  <a:gd name="T58" fmla="*/ 1 w 78"/>
                  <a:gd name="T59" fmla="*/ 1 h 79"/>
                  <a:gd name="T60" fmla="*/ 1 w 78"/>
                  <a:gd name="T61" fmla="*/ 1 h 79"/>
                  <a:gd name="T62" fmla="*/ 1 w 78"/>
                  <a:gd name="T63" fmla="*/ 1 h 79"/>
                  <a:gd name="T64" fmla="*/ 1 w 78"/>
                  <a:gd name="T65" fmla="*/ 1 h 79"/>
                  <a:gd name="T66" fmla="*/ 0 w 78"/>
                  <a:gd name="T67" fmla="*/ 1 h 79"/>
                  <a:gd name="T68" fmla="*/ 0 w 78"/>
                  <a:gd name="T69" fmla="*/ 1 h 79"/>
                  <a:gd name="T70" fmla="*/ 0 w 78"/>
                  <a:gd name="T71" fmla="*/ 1 h 79"/>
                  <a:gd name="T72" fmla="*/ 1 w 78"/>
                  <a:gd name="T73" fmla="*/ 1 h 79"/>
                  <a:gd name="T74" fmla="*/ 1 w 78"/>
                  <a:gd name="T75" fmla="*/ 1 h 79"/>
                  <a:gd name="T76" fmla="*/ 1 w 78"/>
                  <a:gd name="T77" fmla="*/ 1 h 79"/>
                  <a:gd name="T78" fmla="*/ 1 w 78"/>
                  <a:gd name="T79" fmla="*/ 1 h 79"/>
                  <a:gd name="T80" fmla="*/ 1 w 78"/>
                  <a:gd name="T81" fmla="*/ 1 h 79"/>
                  <a:gd name="T82" fmla="*/ 1 w 78"/>
                  <a:gd name="T83" fmla="*/ 1 h 79"/>
                  <a:gd name="T84" fmla="*/ 1 w 78"/>
                  <a:gd name="T85" fmla="*/ 1 h 79"/>
                  <a:gd name="T86" fmla="*/ 1 w 78"/>
                  <a:gd name="T87" fmla="*/ 1 h 79"/>
                  <a:gd name="T88" fmla="*/ 1 w 78"/>
                  <a:gd name="T89" fmla="*/ 1 h 79"/>
                  <a:gd name="T90" fmla="*/ 1 w 78"/>
                  <a:gd name="T91" fmla="*/ 1 h 79"/>
                  <a:gd name="T92" fmla="*/ 1 w 78"/>
                  <a:gd name="T93" fmla="*/ 1 h 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8"/>
                  <a:gd name="T142" fmla="*/ 0 h 79"/>
                  <a:gd name="T143" fmla="*/ 78 w 78"/>
                  <a:gd name="T144" fmla="*/ 79 h 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8" h="79">
                    <a:moveTo>
                      <a:pt x="38" y="59"/>
                    </a:moveTo>
                    <a:lnTo>
                      <a:pt x="40" y="50"/>
                    </a:lnTo>
                    <a:lnTo>
                      <a:pt x="43" y="43"/>
                    </a:lnTo>
                    <a:lnTo>
                      <a:pt x="46" y="37"/>
                    </a:lnTo>
                    <a:lnTo>
                      <a:pt x="48" y="32"/>
                    </a:lnTo>
                    <a:lnTo>
                      <a:pt x="50" y="30"/>
                    </a:lnTo>
                    <a:lnTo>
                      <a:pt x="53" y="28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63" y="28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6" y="29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74" y="15"/>
                    </a:lnTo>
                    <a:lnTo>
                      <a:pt x="69" y="10"/>
                    </a:lnTo>
                    <a:lnTo>
                      <a:pt x="62" y="7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" y="50"/>
                    </a:lnTo>
                    <a:lnTo>
                      <a:pt x="5" y="61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8" y="78"/>
                    </a:lnTo>
                    <a:lnTo>
                      <a:pt x="21" y="79"/>
                    </a:lnTo>
                    <a:lnTo>
                      <a:pt x="25" y="79"/>
                    </a:lnTo>
                    <a:lnTo>
                      <a:pt x="28" y="77"/>
                    </a:lnTo>
                    <a:lnTo>
                      <a:pt x="32" y="74"/>
                    </a:lnTo>
                    <a:lnTo>
                      <a:pt x="35" y="67"/>
                    </a:lnTo>
                    <a:lnTo>
                      <a:pt x="38" y="59"/>
                    </a:lnTo>
                    <a:close/>
                  </a:path>
                </a:pathLst>
              </a:custGeom>
              <a:solidFill>
                <a:srgbClr val="E9B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30"/>
              <p:cNvSpPr>
                <a:spLocks/>
              </p:cNvSpPr>
              <p:nvPr/>
            </p:nvSpPr>
            <p:spPr bwMode="auto">
              <a:xfrm>
                <a:off x="1335" y="2139"/>
                <a:ext cx="34" cy="34"/>
              </a:xfrm>
              <a:custGeom>
                <a:avLst/>
                <a:gdLst>
                  <a:gd name="T0" fmla="*/ 1 w 68"/>
                  <a:gd name="T1" fmla="*/ 0 h 70"/>
                  <a:gd name="T2" fmla="*/ 1 w 68"/>
                  <a:gd name="T3" fmla="*/ 0 h 70"/>
                  <a:gd name="T4" fmla="*/ 1 w 68"/>
                  <a:gd name="T5" fmla="*/ 0 h 70"/>
                  <a:gd name="T6" fmla="*/ 1 w 68"/>
                  <a:gd name="T7" fmla="*/ 0 h 70"/>
                  <a:gd name="T8" fmla="*/ 1 w 68"/>
                  <a:gd name="T9" fmla="*/ 0 h 70"/>
                  <a:gd name="T10" fmla="*/ 1 w 68"/>
                  <a:gd name="T11" fmla="*/ 0 h 70"/>
                  <a:gd name="T12" fmla="*/ 1 w 68"/>
                  <a:gd name="T13" fmla="*/ 0 h 70"/>
                  <a:gd name="T14" fmla="*/ 1 w 68"/>
                  <a:gd name="T15" fmla="*/ 0 h 70"/>
                  <a:gd name="T16" fmla="*/ 1 w 68"/>
                  <a:gd name="T17" fmla="*/ 0 h 70"/>
                  <a:gd name="T18" fmla="*/ 1 w 68"/>
                  <a:gd name="T19" fmla="*/ 0 h 70"/>
                  <a:gd name="T20" fmla="*/ 1 w 68"/>
                  <a:gd name="T21" fmla="*/ 0 h 70"/>
                  <a:gd name="T22" fmla="*/ 1 w 68"/>
                  <a:gd name="T23" fmla="*/ 0 h 70"/>
                  <a:gd name="T24" fmla="*/ 1 w 68"/>
                  <a:gd name="T25" fmla="*/ 0 h 70"/>
                  <a:gd name="T26" fmla="*/ 1 w 68"/>
                  <a:gd name="T27" fmla="*/ 0 h 70"/>
                  <a:gd name="T28" fmla="*/ 1 w 68"/>
                  <a:gd name="T29" fmla="*/ 0 h 70"/>
                  <a:gd name="T30" fmla="*/ 1 w 68"/>
                  <a:gd name="T31" fmla="*/ 0 h 70"/>
                  <a:gd name="T32" fmla="*/ 1 w 68"/>
                  <a:gd name="T33" fmla="*/ 0 h 70"/>
                  <a:gd name="T34" fmla="*/ 1 w 68"/>
                  <a:gd name="T35" fmla="*/ 0 h 70"/>
                  <a:gd name="T36" fmla="*/ 1 w 68"/>
                  <a:gd name="T37" fmla="*/ 0 h 70"/>
                  <a:gd name="T38" fmla="*/ 1 w 68"/>
                  <a:gd name="T39" fmla="*/ 0 h 70"/>
                  <a:gd name="T40" fmla="*/ 1 w 68"/>
                  <a:gd name="T41" fmla="*/ 0 h 70"/>
                  <a:gd name="T42" fmla="*/ 1 w 68"/>
                  <a:gd name="T43" fmla="*/ 0 h 70"/>
                  <a:gd name="T44" fmla="*/ 1 w 68"/>
                  <a:gd name="T45" fmla="*/ 0 h 70"/>
                  <a:gd name="T46" fmla="*/ 1 w 68"/>
                  <a:gd name="T47" fmla="*/ 0 h 70"/>
                  <a:gd name="T48" fmla="*/ 1 w 68"/>
                  <a:gd name="T49" fmla="*/ 0 h 70"/>
                  <a:gd name="T50" fmla="*/ 1 w 68"/>
                  <a:gd name="T51" fmla="*/ 0 h 70"/>
                  <a:gd name="T52" fmla="*/ 1 w 68"/>
                  <a:gd name="T53" fmla="*/ 0 h 70"/>
                  <a:gd name="T54" fmla="*/ 1 w 68"/>
                  <a:gd name="T55" fmla="*/ 0 h 70"/>
                  <a:gd name="T56" fmla="*/ 1 w 68"/>
                  <a:gd name="T57" fmla="*/ 0 h 70"/>
                  <a:gd name="T58" fmla="*/ 0 w 68"/>
                  <a:gd name="T59" fmla="*/ 0 h 70"/>
                  <a:gd name="T60" fmla="*/ 0 w 68"/>
                  <a:gd name="T61" fmla="*/ 0 h 70"/>
                  <a:gd name="T62" fmla="*/ 0 w 68"/>
                  <a:gd name="T63" fmla="*/ 0 h 70"/>
                  <a:gd name="T64" fmla="*/ 1 w 68"/>
                  <a:gd name="T65" fmla="*/ 0 h 70"/>
                  <a:gd name="T66" fmla="*/ 1 w 68"/>
                  <a:gd name="T67" fmla="*/ 0 h 70"/>
                  <a:gd name="T68" fmla="*/ 1 w 68"/>
                  <a:gd name="T69" fmla="*/ 0 h 70"/>
                  <a:gd name="T70" fmla="*/ 1 w 68"/>
                  <a:gd name="T71" fmla="*/ 0 h 70"/>
                  <a:gd name="T72" fmla="*/ 1 w 68"/>
                  <a:gd name="T73" fmla="*/ 0 h 70"/>
                  <a:gd name="T74" fmla="*/ 1 w 68"/>
                  <a:gd name="T75" fmla="*/ 0 h 70"/>
                  <a:gd name="T76" fmla="*/ 1 w 68"/>
                  <a:gd name="T77" fmla="*/ 0 h 70"/>
                  <a:gd name="T78" fmla="*/ 1 w 68"/>
                  <a:gd name="T79" fmla="*/ 0 h 70"/>
                  <a:gd name="T80" fmla="*/ 1 w 68"/>
                  <a:gd name="T81" fmla="*/ 0 h 70"/>
                  <a:gd name="T82" fmla="*/ 1 w 68"/>
                  <a:gd name="T83" fmla="*/ 0 h 70"/>
                  <a:gd name="T84" fmla="*/ 1 w 68"/>
                  <a:gd name="T85" fmla="*/ 0 h 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"/>
                  <a:gd name="T130" fmla="*/ 0 h 70"/>
                  <a:gd name="T131" fmla="*/ 68 w 68"/>
                  <a:gd name="T132" fmla="*/ 70 h 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" h="70">
                    <a:moveTo>
                      <a:pt x="33" y="51"/>
                    </a:moveTo>
                    <a:lnTo>
                      <a:pt x="38" y="37"/>
                    </a:lnTo>
                    <a:lnTo>
                      <a:pt x="41" y="29"/>
                    </a:lnTo>
                    <a:lnTo>
                      <a:pt x="44" y="27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4" y="25"/>
                    </a:lnTo>
                    <a:lnTo>
                      <a:pt x="59" y="26"/>
                    </a:lnTo>
                    <a:lnTo>
                      <a:pt x="62" y="27"/>
                    </a:lnTo>
                    <a:lnTo>
                      <a:pt x="66" y="26"/>
                    </a:lnTo>
                    <a:lnTo>
                      <a:pt x="68" y="23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5" y="14"/>
                    </a:lnTo>
                    <a:lnTo>
                      <a:pt x="60" y="10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0" y="2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7" y="15"/>
                    </a:lnTo>
                    <a:lnTo>
                      <a:pt x="5" y="20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5" y="53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6" y="68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5" y="68"/>
                    </a:lnTo>
                    <a:lnTo>
                      <a:pt x="29" y="65"/>
                    </a:lnTo>
                    <a:lnTo>
                      <a:pt x="31" y="59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E5A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31"/>
              <p:cNvSpPr>
                <a:spLocks/>
              </p:cNvSpPr>
              <p:nvPr/>
            </p:nvSpPr>
            <p:spPr bwMode="auto">
              <a:xfrm>
                <a:off x="1355" y="3067"/>
                <a:ext cx="86" cy="72"/>
              </a:xfrm>
              <a:custGeom>
                <a:avLst/>
                <a:gdLst>
                  <a:gd name="T0" fmla="*/ 1 w 172"/>
                  <a:gd name="T1" fmla="*/ 0 h 146"/>
                  <a:gd name="T2" fmla="*/ 1 w 172"/>
                  <a:gd name="T3" fmla="*/ 0 h 146"/>
                  <a:gd name="T4" fmla="*/ 1 w 172"/>
                  <a:gd name="T5" fmla="*/ 0 h 146"/>
                  <a:gd name="T6" fmla="*/ 1 w 172"/>
                  <a:gd name="T7" fmla="*/ 0 h 146"/>
                  <a:gd name="T8" fmla="*/ 1 w 172"/>
                  <a:gd name="T9" fmla="*/ 0 h 146"/>
                  <a:gd name="T10" fmla="*/ 1 w 172"/>
                  <a:gd name="T11" fmla="*/ 0 h 146"/>
                  <a:gd name="T12" fmla="*/ 1 w 172"/>
                  <a:gd name="T13" fmla="*/ 0 h 146"/>
                  <a:gd name="T14" fmla="*/ 1 w 172"/>
                  <a:gd name="T15" fmla="*/ 0 h 146"/>
                  <a:gd name="T16" fmla="*/ 1 w 172"/>
                  <a:gd name="T17" fmla="*/ 0 h 146"/>
                  <a:gd name="T18" fmla="*/ 1 w 172"/>
                  <a:gd name="T19" fmla="*/ 0 h 146"/>
                  <a:gd name="T20" fmla="*/ 1 w 172"/>
                  <a:gd name="T21" fmla="*/ 0 h 146"/>
                  <a:gd name="T22" fmla="*/ 1 w 172"/>
                  <a:gd name="T23" fmla="*/ 0 h 146"/>
                  <a:gd name="T24" fmla="*/ 1 w 172"/>
                  <a:gd name="T25" fmla="*/ 0 h 146"/>
                  <a:gd name="T26" fmla="*/ 1 w 172"/>
                  <a:gd name="T27" fmla="*/ 0 h 146"/>
                  <a:gd name="T28" fmla="*/ 1 w 172"/>
                  <a:gd name="T29" fmla="*/ 0 h 146"/>
                  <a:gd name="T30" fmla="*/ 1 w 172"/>
                  <a:gd name="T31" fmla="*/ 0 h 146"/>
                  <a:gd name="T32" fmla="*/ 1 w 172"/>
                  <a:gd name="T33" fmla="*/ 0 h 146"/>
                  <a:gd name="T34" fmla="*/ 1 w 172"/>
                  <a:gd name="T35" fmla="*/ 0 h 146"/>
                  <a:gd name="T36" fmla="*/ 1 w 172"/>
                  <a:gd name="T37" fmla="*/ 0 h 146"/>
                  <a:gd name="T38" fmla="*/ 1 w 172"/>
                  <a:gd name="T39" fmla="*/ 0 h 146"/>
                  <a:gd name="T40" fmla="*/ 1 w 172"/>
                  <a:gd name="T41" fmla="*/ 0 h 146"/>
                  <a:gd name="T42" fmla="*/ 1 w 172"/>
                  <a:gd name="T43" fmla="*/ 0 h 146"/>
                  <a:gd name="T44" fmla="*/ 1 w 172"/>
                  <a:gd name="T45" fmla="*/ 0 h 146"/>
                  <a:gd name="T46" fmla="*/ 1 w 172"/>
                  <a:gd name="T47" fmla="*/ 0 h 146"/>
                  <a:gd name="T48" fmla="*/ 1 w 172"/>
                  <a:gd name="T49" fmla="*/ 0 h 146"/>
                  <a:gd name="T50" fmla="*/ 1 w 172"/>
                  <a:gd name="T51" fmla="*/ 0 h 146"/>
                  <a:gd name="T52" fmla="*/ 1 w 172"/>
                  <a:gd name="T53" fmla="*/ 0 h 146"/>
                  <a:gd name="T54" fmla="*/ 1 w 172"/>
                  <a:gd name="T55" fmla="*/ 0 h 146"/>
                  <a:gd name="T56" fmla="*/ 1 w 172"/>
                  <a:gd name="T57" fmla="*/ 0 h 146"/>
                  <a:gd name="T58" fmla="*/ 1 w 172"/>
                  <a:gd name="T59" fmla="*/ 0 h 146"/>
                  <a:gd name="T60" fmla="*/ 1 w 172"/>
                  <a:gd name="T61" fmla="*/ 0 h 146"/>
                  <a:gd name="T62" fmla="*/ 1 w 172"/>
                  <a:gd name="T63" fmla="*/ 0 h 146"/>
                  <a:gd name="T64" fmla="*/ 1 w 172"/>
                  <a:gd name="T65" fmla="*/ 0 h 146"/>
                  <a:gd name="T66" fmla="*/ 1 w 172"/>
                  <a:gd name="T67" fmla="*/ 0 h 146"/>
                  <a:gd name="T68" fmla="*/ 1 w 172"/>
                  <a:gd name="T69" fmla="*/ 0 h 146"/>
                  <a:gd name="T70" fmla="*/ 1 w 172"/>
                  <a:gd name="T71" fmla="*/ 0 h 146"/>
                  <a:gd name="T72" fmla="*/ 1 w 172"/>
                  <a:gd name="T73" fmla="*/ 0 h 146"/>
                  <a:gd name="T74" fmla="*/ 1 w 172"/>
                  <a:gd name="T75" fmla="*/ 0 h 146"/>
                  <a:gd name="T76" fmla="*/ 1 w 172"/>
                  <a:gd name="T77" fmla="*/ 0 h 146"/>
                  <a:gd name="T78" fmla="*/ 1 w 172"/>
                  <a:gd name="T79" fmla="*/ 0 h 146"/>
                  <a:gd name="T80" fmla="*/ 0 w 172"/>
                  <a:gd name="T81" fmla="*/ 0 h 146"/>
                  <a:gd name="T82" fmla="*/ 1 w 172"/>
                  <a:gd name="T83" fmla="*/ 0 h 146"/>
                  <a:gd name="T84" fmla="*/ 1 w 172"/>
                  <a:gd name="T85" fmla="*/ 0 h 146"/>
                  <a:gd name="T86" fmla="*/ 1 w 172"/>
                  <a:gd name="T87" fmla="*/ 0 h 146"/>
                  <a:gd name="T88" fmla="*/ 1 w 172"/>
                  <a:gd name="T89" fmla="*/ 0 h 146"/>
                  <a:gd name="T90" fmla="*/ 1 w 172"/>
                  <a:gd name="T91" fmla="*/ 0 h 146"/>
                  <a:gd name="T92" fmla="*/ 1 w 172"/>
                  <a:gd name="T93" fmla="*/ 0 h 146"/>
                  <a:gd name="T94" fmla="*/ 1 w 172"/>
                  <a:gd name="T95" fmla="*/ 0 h 146"/>
                  <a:gd name="T96" fmla="*/ 1 w 172"/>
                  <a:gd name="T97" fmla="*/ 0 h 146"/>
                  <a:gd name="T98" fmla="*/ 1 w 172"/>
                  <a:gd name="T99" fmla="*/ 0 h 146"/>
                  <a:gd name="T100" fmla="*/ 1 w 172"/>
                  <a:gd name="T101" fmla="*/ 0 h 146"/>
                  <a:gd name="T102" fmla="*/ 1 w 172"/>
                  <a:gd name="T103" fmla="*/ 0 h 146"/>
                  <a:gd name="T104" fmla="*/ 1 w 172"/>
                  <a:gd name="T105" fmla="*/ 0 h 1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146"/>
                  <a:gd name="T161" fmla="*/ 172 w 172"/>
                  <a:gd name="T162" fmla="*/ 146 h 1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146">
                    <a:moveTo>
                      <a:pt x="96" y="118"/>
                    </a:moveTo>
                    <a:lnTo>
                      <a:pt x="106" y="106"/>
                    </a:lnTo>
                    <a:lnTo>
                      <a:pt x="114" y="98"/>
                    </a:lnTo>
                    <a:lnTo>
                      <a:pt x="122" y="91"/>
                    </a:lnTo>
                    <a:lnTo>
                      <a:pt x="129" y="86"/>
                    </a:lnTo>
                    <a:lnTo>
                      <a:pt x="142" y="79"/>
                    </a:lnTo>
                    <a:lnTo>
                      <a:pt x="151" y="75"/>
                    </a:lnTo>
                    <a:lnTo>
                      <a:pt x="158" y="73"/>
                    </a:lnTo>
                    <a:lnTo>
                      <a:pt x="164" y="72"/>
                    </a:lnTo>
                    <a:lnTo>
                      <a:pt x="166" y="71"/>
                    </a:lnTo>
                    <a:lnTo>
                      <a:pt x="167" y="68"/>
                    </a:lnTo>
                    <a:lnTo>
                      <a:pt x="170" y="65"/>
                    </a:lnTo>
                    <a:lnTo>
                      <a:pt x="171" y="61"/>
                    </a:lnTo>
                    <a:lnTo>
                      <a:pt x="172" y="57"/>
                    </a:lnTo>
                    <a:lnTo>
                      <a:pt x="172" y="51"/>
                    </a:lnTo>
                    <a:lnTo>
                      <a:pt x="170" y="45"/>
                    </a:lnTo>
                    <a:lnTo>
                      <a:pt x="167" y="41"/>
                    </a:lnTo>
                    <a:lnTo>
                      <a:pt x="164" y="35"/>
                    </a:lnTo>
                    <a:lnTo>
                      <a:pt x="160" y="29"/>
                    </a:lnTo>
                    <a:lnTo>
                      <a:pt x="156" y="23"/>
                    </a:lnTo>
                    <a:lnTo>
                      <a:pt x="150" y="19"/>
                    </a:lnTo>
                    <a:lnTo>
                      <a:pt x="144" y="14"/>
                    </a:lnTo>
                    <a:lnTo>
                      <a:pt x="137" y="10"/>
                    </a:lnTo>
                    <a:lnTo>
                      <a:pt x="132" y="6"/>
                    </a:lnTo>
                    <a:lnTo>
                      <a:pt x="125" y="4"/>
                    </a:lnTo>
                    <a:lnTo>
                      <a:pt x="118" y="2"/>
                    </a:lnTo>
                    <a:lnTo>
                      <a:pt x="111" y="0"/>
                    </a:lnTo>
                    <a:lnTo>
                      <a:pt x="105" y="0"/>
                    </a:lnTo>
                    <a:lnTo>
                      <a:pt x="98" y="2"/>
                    </a:lnTo>
                    <a:lnTo>
                      <a:pt x="88" y="4"/>
                    </a:lnTo>
                    <a:lnTo>
                      <a:pt x="81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4" y="14"/>
                    </a:lnTo>
                    <a:lnTo>
                      <a:pt x="54" y="23"/>
                    </a:lnTo>
                    <a:lnTo>
                      <a:pt x="41" y="38"/>
                    </a:lnTo>
                    <a:lnTo>
                      <a:pt x="22" y="61"/>
                    </a:lnTo>
                    <a:lnTo>
                      <a:pt x="12" y="74"/>
                    </a:lnTo>
                    <a:lnTo>
                      <a:pt x="5" y="87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3"/>
                    </a:lnTo>
                    <a:lnTo>
                      <a:pt x="16" y="139"/>
                    </a:lnTo>
                    <a:lnTo>
                      <a:pt x="23" y="143"/>
                    </a:lnTo>
                    <a:lnTo>
                      <a:pt x="32" y="146"/>
                    </a:lnTo>
                    <a:lnTo>
                      <a:pt x="43" y="146"/>
                    </a:lnTo>
                    <a:lnTo>
                      <a:pt x="53" y="144"/>
                    </a:lnTo>
                    <a:lnTo>
                      <a:pt x="64" y="141"/>
                    </a:lnTo>
                    <a:lnTo>
                      <a:pt x="75" y="135"/>
                    </a:lnTo>
                    <a:lnTo>
                      <a:pt x="85" y="128"/>
                    </a:lnTo>
                    <a:lnTo>
                      <a:pt x="96" y="118"/>
                    </a:lnTo>
                    <a:close/>
                  </a:path>
                </a:pathLst>
              </a:custGeom>
              <a:solidFill>
                <a:srgbClr val="A37A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8" name="Freeform 132"/>
              <p:cNvSpPr>
                <a:spLocks/>
              </p:cNvSpPr>
              <p:nvPr/>
            </p:nvSpPr>
            <p:spPr bwMode="auto">
              <a:xfrm>
                <a:off x="1357" y="3070"/>
                <a:ext cx="81" cy="68"/>
              </a:xfrm>
              <a:custGeom>
                <a:avLst/>
                <a:gdLst>
                  <a:gd name="T0" fmla="*/ 1 w 160"/>
                  <a:gd name="T1" fmla="*/ 1 h 136"/>
                  <a:gd name="T2" fmla="*/ 1 w 160"/>
                  <a:gd name="T3" fmla="*/ 1 h 136"/>
                  <a:gd name="T4" fmla="*/ 1 w 160"/>
                  <a:gd name="T5" fmla="*/ 1 h 136"/>
                  <a:gd name="T6" fmla="*/ 1 w 160"/>
                  <a:gd name="T7" fmla="*/ 1 h 136"/>
                  <a:gd name="T8" fmla="*/ 1 w 160"/>
                  <a:gd name="T9" fmla="*/ 1 h 136"/>
                  <a:gd name="T10" fmla="*/ 1 w 160"/>
                  <a:gd name="T11" fmla="*/ 1 h 136"/>
                  <a:gd name="T12" fmla="*/ 1 w 160"/>
                  <a:gd name="T13" fmla="*/ 1 h 136"/>
                  <a:gd name="T14" fmla="*/ 1 w 160"/>
                  <a:gd name="T15" fmla="*/ 1 h 136"/>
                  <a:gd name="T16" fmla="*/ 1 w 160"/>
                  <a:gd name="T17" fmla="*/ 1 h 136"/>
                  <a:gd name="T18" fmla="*/ 1 w 160"/>
                  <a:gd name="T19" fmla="*/ 1 h 136"/>
                  <a:gd name="T20" fmla="*/ 1 w 160"/>
                  <a:gd name="T21" fmla="*/ 1 h 136"/>
                  <a:gd name="T22" fmla="*/ 1 w 160"/>
                  <a:gd name="T23" fmla="*/ 1 h 136"/>
                  <a:gd name="T24" fmla="*/ 1 w 160"/>
                  <a:gd name="T25" fmla="*/ 1 h 136"/>
                  <a:gd name="T26" fmla="*/ 1 w 160"/>
                  <a:gd name="T27" fmla="*/ 1 h 136"/>
                  <a:gd name="T28" fmla="*/ 1 w 160"/>
                  <a:gd name="T29" fmla="*/ 1 h 136"/>
                  <a:gd name="T30" fmla="*/ 1 w 160"/>
                  <a:gd name="T31" fmla="*/ 1 h 136"/>
                  <a:gd name="T32" fmla="*/ 1 w 160"/>
                  <a:gd name="T33" fmla="*/ 1 h 136"/>
                  <a:gd name="T34" fmla="*/ 1 w 160"/>
                  <a:gd name="T35" fmla="*/ 1 h 136"/>
                  <a:gd name="T36" fmla="*/ 1 w 160"/>
                  <a:gd name="T37" fmla="*/ 1 h 136"/>
                  <a:gd name="T38" fmla="*/ 1 w 160"/>
                  <a:gd name="T39" fmla="*/ 1 h 136"/>
                  <a:gd name="T40" fmla="*/ 1 w 160"/>
                  <a:gd name="T41" fmla="*/ 1 h 136"/>
                  <a:gd name="T42" fmla="*/ 1 w 160"/>
                  <a:gd name="T43" fmla="*/ 1 h 136"/>
                  <a:gd name="T44" fmla="*/ 1 w 160"/>
                  <a:gd name="T45" fmla="*/ 1 h 136"/>
                  <a:gd name="T46" fmla="*/ 1 w 160"/>
                  <a:gd name="T47" fmla="*/ 1 h 136"/>
                  <a:gd name="T48" fmla="*/ 1 w 160"/>
                  <a:gd name="T49" fmla="*/ 1 h 136"/>
                  <a:gd name="T50" fmla="*/ 1 w 160"/>
                  <a:gd name="T51" fmla="*/ 1 h 136"/>
                  <a:gd name="T52" fmla="*/ 1 w 160"/>
                  <a:gd name="T53" fmla="*/ 0 h 136"/>
                  <a:gd name="T54" fmla="*/ 1 w 160"/>
                  <a:gd name="T55" fmla="*/ 0 h 136"/>
                  <a:gd name="T56" fmla="*/ 1 w 160"/>
                  <a:gd name="T57" fmla="*/ 1 h 136"/>
                  <a:gd name="T58" fmla="*/ 1 w 160"/>
                  <a:gd name="T59" fmla="*/ 1 h 136"/>
                  <a:gd name="T60" fmla="*/ 1 w 160"/>
                  <a:gd name="T61" fmla="*/ 1 h 136"/>
                  <a:gd name="T62" fmla="*/ 1 w 160"/>
                  <a:gd name="T63" fmla="*/ 1 h 136"/>
                  <a:gd name="T64" fmla="*/ 1 w 160"/>
                  <a:gd name="T65" fmla="*/ 1 h 136"/>
                  <a:gd name="T66" fmla="*/ 1 w 160"/>
                  <a:gd name="T67" fmla="*/ 1 h 136"/>
                  <a:gd name="T68" fmla="*/ 1 w 160"/>
                  <a:gd name="T69" fmla="*/ 1 h 136"/>
                  <a:gd name="T70" fmla="*/ 1 w 160"/>
                  <a:gd name="T71" fmla="*/ 1 h 136"/>
                  <a:gd name="T72" fmla="*/ 1 w 160"/>
                  <a:gd name="T73" fmla="*/ 1 h 136"/>
                  <a:gd name="T74" fmla="*/ 1 w 160"/>
                  <a:gd name="T75" fmla="*/ 1 h 136"/>
                  <a:gd name="T76" fmla="*/ 1 w 160"/>
                  <a:gd name="T77" fmla="*/ 1 h 136"/>
                  <a:gd name="T78" fmla="*/ 1 w 160"/>
                  <a:gd name="T79" fmla="*/ 1 h 136"/>
                  <a:gd name="T80" fmla="*/ 0 w 160"/>
                  <a:gd name="T81" fmla="*/ 1 h 136"/>
                  <a:gd name="T82" fmla="*/ 1 w 160"/>
                  <a:gd name="T83" fmla="*/ 1 h 136"/>
                  <a:gd name="T84" fmla="*/ 1 w 160"/>
                  <a:gd name="T85" fmla="*/ 1 h 136"/>
                  <a:gd name="T86" fmla="*/ 1 w 160"/>
                  <a:gd name="T87" fmla="*/ 1 h 136"/>
                  <a:gd name="T88" fmla="*/ 1 w 160"/>
                  <a:gd name="T89" fmla="*/ 1 h 136"/>
                  <a:gd name="T90" fmla="*/ 1 w 160"/>
                  <a:gd name="T91" fmla="*/ 1 h 136"/>
                  <a:gd name="T92" fmla="*/ 1 w 160"/>
                  <a:gd name="T93" fmla="*/ 1 h 136"/>
                  <a:gd name="T94" fmla="*/ 1 w 160"/>
                  <a:gd name="T95" fmla="*/ 1 h 136"/>
                  <a:gd name="T96" fmla="*/ 1 w 160"/>
                  <a:gd name="T97" fmla="*/ 1 h 136"/>
                  <a:gd name="T98" fmla="*/ 1 w 160"/>
                  <a:gd name="T99" fmla="*/ 1 h 136"/>
                  <a:gd name="T100" fmla="*/ 1 w 160"/>
                  <a:gd name="T101" fmla="*/ 1 h 136"/>
                  <a:gd name="T102" fmla="*/ 1 w 160"/>
                  <a:gd name="T103" fmla="*/ 1 h 136"/>
                  <a:gd name="T104" fmla="*/ 1 w 160"/>
                  <a:gd name="T105" fmla="*/ 1 h 1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0"/>
                  <a:gd name="T160" fmla="*/ 0 h 136"/>
                  <a:gd name="T161" fmla="*/ 160 w 160"/>
                  <a:gd name="T162" fmla="*/ 136 h 1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0" h="136">
                    <a:moveTo>
                      <a:pt x="90" y="110"/>
                    </a:moveTo>
                    <a:lnTo>
                      <a:pt x="99" y="99"/>
                    </a:lnTo>
                    <a:lnTo>
                      <a:pt x="107" y="91"/>
                    </a:lnTo>
                    <a:lnTo>
                      <a:pt x="114" y="85"/>
                    </a:lnTo>
                    <a:lnTo>
                      <a:pt x="121" y="80"/>
                    </a:lnTo>
                    <a:lnTo>
                      <a:pt x="132" y="74"/>
                    </a:lnTo>
                    <a:lnTo>
                      <a:pt x="140" y="70"/>
                    </a:lnTo>
                    <a:lnTo>
                      <a:pt x="147" y="68"/>
                    </a:lnTo>
                    <a:lnTo>
                      <a:pt x="152" y="67"/>
                    </a:lnTo>
                    <a:lnTo>
                      <a:pt x="154" y="65"/>
                    </a:lnTo>
                    <a:lnTo>
                      <a:pt x="155" y="64"/>
                    </a:lnTo>
                    <a:lnTo>
                      <a:pt x="158" y="60"/>
                    </a:lnTo>
                    <a:lnTo>
                      <a:pt x="159" y="57"/>
                    </a:lnTo>
                    <a:lnTo>
                      <a:pt x="160" y="52"/>
                    </a:lnTo>
                    <a:lnTo>
                      <a:pt x="160" y="47"/>
                    </a:lnTo>
                    <a:lnTo>
                      <a:pt x="158" y="43"/>
                    </a:lnTo>
                    <a:lnTo>
                      <a:pt x="155" y="37"/>
                    </a:lnTo>
                    <a:lnTo>
                      <a:pt x="153" y="32"/>
                    </a:lnTo>
                    <a:lnTo>
                      <a:pt x="148" y="27"/>
                    </a:lnTo>
                    <a:lnTo>
                      <a:pt x="144" y="22"/>
                    </a:lnTo>
                    <a:lnTo>
                      <a:pt x="139" y="17"/>
                    </a:lnTo>
                    <a:lnTo>
                      <a:pt x="134" y="13"/>
                    </a:lnTo>
                    <a:lnTo>
                      <a:pt x="128" y="9"/>
                    </a:lnTo>
                    <a:lnTo>
                      <a:pt x="122" y="6"/>
                    </a:lnTo>
                    <a:lnTo>
                      <a:pt x="116" y="4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91" y="1"/>
                    </a:lnTo>
                    <a:lnTo>
                      <a:pt x="82" y="4"/>
                    </a:lnTo>
                    <a:lnTo>
                      <a:pt x="75" y="5"/>
                    </a:lnTo>
                    <a:lnTo>
                      <a:pt x="70" y="6"/>
                    </a:lnTo>
                    <a:lnTo>
                      <a:pt x="65" y="8"/>
                    </a:lnTo>
                    <a:lnTo>
                      <a:pt x="60" y="13"/>
                    </a:lnTo>
                    <a:lnTo>
                      <a:pt x="51" y="22"/>
                    </a:lnTo>
                    <a:lnTo>
                      <a:pt x="38" y="36"/>
                    </a:lnTo>
                    <a:lnTo>
                      <a:pt x="21" y="57"/>
                    </a:lnTo>
                    <a:lnTo>
                      <a:pt x="11" y="69"/>
                    </a:lnTo>
                    <a:lnTo>
                      <a:pt x="4" y="81"/>
                    </a:lnTo>
                    <a:lnTo>
                      <a:pt x="1" y="91"/>
                    </a:lnTo>
                    <a:lnTo>
                      <a:pt x="0" y="100"/>
                    </a:lnTo>
                    <a:lnTo>
                      <a:pt x="1" y="110"/>
                    </a:lnTo>
                    <a:lnTo>
                      <a:pt x="3" y="118"/>
                    </a:lnTo>
                    <a:lnTo>
                      <a:pt x="8" y="125"/>
                    </a:lnTo>
                    <a:lnTo>
                      <a:pt x="15" y="129"/>
                    </a:lnTo>
                    <a:lnTo>
                      <a:pt x="22" y="133"/>
                    </a:lnTo>
                    <a:lnTo>
                      <a:pt x="30" y="135"/>
                    </a:lnTo>
                    <a:lnTo>
                      <a:pt x="39" y="136"/>
                    </a:lnTo>
                    <a:lnTo>
                      <a:pt x="49" y="135"/>
                    </a:lnTo>
                    <a:lnTo>
                      <a:pt x="60" y="132"/>
                    </a:lnTo>
                    <a:lnTo>
                      <a:pt x="70" y="126"/>
                    </a:lnTo>
                    <a:lnTo>
                      <a:pt x="79" y="119"/>
                    </a:lnTo>
                    <a:lnTo>
                      <a:pt x="90" y="110"/>
                    </a:lnTo>
                    <a:close/>
                  </a:path>
                </a:pathLst>
              </a:custGeom>
              <a:solidFill>
                <a:srgbClr val="A9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9" name="Freeform 133"/>
              <p:cNvSpPr>
                <a:spLocks/>
              </p:cNvSpPr>
              <p:nvPr/>
            </p:nvSpPr>
            <p:spPr bwMode="auto">
              <a:xfrm>
                <a:off x="1360" y="3072"/>
                <a:ext cx="74" cy="63"/>
              </a:xfrm>
              <a:custGeom>
                <a:avLst/>
                <a:gdLst>
                  <a:gd name="T0" fmla="*/ 0 w 149"/>
                  <a:gd name="T1" fmla="*/ 1 h 126"/>
                  <a:gd name="T2" fmla="*/ 0 w 149"/>
                  <a:gd name="T3" fmla="*/ 1 h 126"/>
                  <a:gd name="T4" fmla="*/ 0 w 149"/>
                  <a:gd name="T5" fmla="*/ 1 h 126"/>
                  <a:gd name="T6" fmla="*/ 0 w 149"/>
                  <a:gd name="T7" fmla="*/ 1 h 126"/>
                  <a:gd name="T8" fmla="*/ 0 w 149"/>
                  <a:gd name="T9" fmla="*/ 1 h 126"/>
                  <a:gd name="T10" fmla="*/ 0 w 149"/>
                  <a:gd name="T11" fmla="*/ 1 h 126"/>
                  <a:gd name="T12" fmla="*/ 0 w 149"/>
                  <a:gd name="T13" fmla="*/ 1 h 126"/>
                  <a:gd name="T14" fmla="*/ 0 w 149"/>
                  <a:gd name="T15" fmla="*/ 1 h 126"/>
                  <a:gd name="T16" fmla="*/ 0 w 149"/>
                  <a:gd name="T17" fmla="*/ 1 h 126"/>
                  <a:gd name="T18" fmla="*/ 0 w 149"/>
                  <a:gd name="T19" fmla="*/ 1 h 126"/>
                  <a:gd name="T20" fmla="*/ 0 w 149"/>
                  <a:gd name="T21" fmla="*/ 1 h 126"/>
                  <a:gd name="T22" fmla="*/ 0 w 149"/>
                  <a:gd name="T23" fmla="*/ 1 h 126"/>
                  <a:gd name="T24" fmla="*/ 0 w 149"/>
                  <a:gd name="T25" fmla="*/ 1 h 126"/>
                  <a:gd name="T26" fmla="*/ 0 w 149"/>
                  <a:gd name="T27" fmla="*/ 1 h 126"/>
                  <a:gd name="T28" fmla="*/ 0 w 149"/>
                  <a:gd name="T29" fmla="*/ 1 h 126"/>
                  <a:gd name="T30" fmla="*/ 0 w 149"/>
                  <a:gd name="T31" fmla="*/ 1 h 126"/>
                  <a:gd name="T32" fmla="*/ 0 w 149"/>
                  <a:gd name="T33" fmla="*/ 1 h 126"/>
                  <a:gd name="T34" fmla="*/ 0 w 149"/>
                  <a:gd name="T35" fmla="*/ 1 h 126"/>
                  <a:gd name="T36" fmla="*/ 0 w 149"/>
                  <a:gd name="T37" fmla="*/ 0 h 126"/>
                  <a:gd name="T38" fmla="*/ 0 w 149"/>
                  <a:gd name="T39" fmla="*/ 0 h 126"/>
                  <a:gd name="T40" fmla="*/ 0 w 149"/>
                  <a:gd name="T41" fmla="*/ 1 h 126"/>
                  <a:gd name="T42" fmla="*/ 0 w 149"/>
                  <a:gd name="T43" fmla="*/ 1 h 126"/>
                  <a:gd name="T44" fmla="*/ 0 w 149"/>
                  <a:gd name="T45" fmla="*/ 1 h 126"/>
                  <a:gd name="T46" fmla="*/ 0 w 149"/>
                  <a:gd name="T47" fmla="*/ 1 h 126"/>
                  <a:gd name="T48" fmla="*/ 0 w 149"/>
                  <a:gd name="T49" fmla="*/ 1 h 126"/>
                  <a:gd name="T50" fmla="*/ 0 w 149"/>
                  <a:gd name="T51" fmla="*/ 1 h 126"/>
                  <a:gd name="T52" fmla="*/ 0 w 149"/>
                  <a:gd name="T53" fmla="*/ 1 h 126"/>
                  <a:gd name="T54" fmla="*/ 0 w 149"/>
                  <a:gd name="T55" fmla="*/ 1 h 126"/>
                  <a:gd name="T56" fmla="*/ 0 w 149"/>
                  <a:gd name="T57" fmla="*/ 1 h 126"/>
                  <a:gd name="T58" fmla="*/ 0 w 149"/>
                  <a:gd name="T59" fmla="*/ 1 h 126"/>
                  <a:gd name="T60" fmla="*/ 0 w 149"/>
                  <a:gd name="T61" fmla="*/ 1 h 126"/>
                  <a:gd name="T62" fmla="*/ 0 w 149"/>
                  <a:gd name="T63" fmla="*/ 1 h 126"/>
                  <a:gd name="T64" fmla="*/ 0 w 149"/>
                  <a:gd name="T65" fmla="*/ 1 h 126"/>
                  <a:gd name="T66" fmla="*/ 0 w 149"/>
                  <a:gd name="T67" fmla="*/ 1 h 126"/>
                  <a:gd name="T68" fmla="*/ 0 w 149"/>
                  <a:gd name="T69" fmla="*/ 1 h 126"/>
                  <a:gd name="T70" fmla="*/ 0 w 149"/>
                  <a:gd name="T71" fmla="*/ 1 h 126"/>
                  <a:gd name="T72" fmla="*/ 0 w 149"/>
                  <a:gd name="T73" fmla="*/ 1 h 126"/>
                  <a:gd name="T74" fmla="*/ 0 w 149"/>
                  <a:gd name="T75" fmla="*/ 1 h 126"/>
                  <a:gd name="T76" fmla="*/ 0 w 149"/>
                  <a:gd name="T77" fmla="*/ 1 h 126"/>
                  <a:gd name="T78" fmla="*/ 0 w 149"/>
                  <a:gd name="T79" fmla="*/ 1 h 126"/>
                  <a:gd name="T80" fmla="*/ 0 w 149"/>
                  <a:gd name="T81" fmla="*/ 1 h 126"/>
                  <a:gd name="T82" fmla="*/ 0 w 149"/>
                  <a:gd name="T83" fmla="*/ 1 h 126"/>
                  <a:gd name="T84" fmla="*/ 0 w 149"/>
                  <a:gd name="T85" fmla="*/ 1 h 126"/>
                  <a:gd name="T86" fmla="*/ 0 w 149"/>
                  <a:gd name="T87" fmla="*/ 1 h 126"/>
                  <a:gd name="T88" fmla="*/ 0 w 149"/>
                  <a:gd name="T89" fmla="*/ 1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26"/>
                  <a:gd name="T137" fmla="*/ 149 w 149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26">
                    <a:moveTo>
                      <a:pt x="83" y="101"/>
                    </a:moveTo>
                    <a:lnTo>
                      <a:pt x="100" y="84"/>
                    </a:lnTo>
                    <a:lnTo>
                      <a:pt x="112" y="74"/>
                    </a:lnTo>
                    <a:lnTo>
                      <a:pt x="123" y="68"/>
                    </a:lnTo>
                    <a:lnTo>
                      <a:pt x="131" y="64"/>
                    </a:lnTo>
                    <a:lnTo>
                      <a:pt x="136" y="63"/>
                    </a:lnTo>
                    <a:lnTo>
                      <a:pt x="142" y="61"/>
                    </a:lnTo>
                    <a:lnTo>
                      <a:pt x="146" y="59"/>
                    </a:lnTo>
                    <a:lnTo>
                      <a:pt x="148" y="53"/>
                    </a:lnTo>
                    <a:lnTo>
                      <a:pt x="149" y="48"/>
                    </a:lnTo>
                    <a:lnTo>
                      <a:pt x="148" y="44"/>
                    </a:lnTo>
                    <a:lnTo>
                      <a:pt x="147" y="39"/>
                    </a:lnTo>
                    <a:lnTo>
                      <a:pt x="146" y="35"/>
                    </a:lnTo>
                    <a:lnTo>
                      <a:pt x="139" y="25"/>
                    </a:lnTo>
                    <a:lnTo>
                      <a:pt x="130" y="16"/>
                    </a:lnTo>
                    <a:lnTo>
                      <a:pt x="119" y="8"/>
                    </a:lnTo>
                    <a:lnTo>
                      <a:pt x="108" y="3"/>
                    </a:lnTo>
                    <a:lnTo>
                      <a:pt x="102" y="1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1"/>
                    </a:lnTo>
                    <a:lnTo>
                      <a:pt x="76" y="3"/>
                    </a:lnTo>
                    <a:lnTo>
                      <a:pt x="71" y="5"/>
                    </a:lnTo>
                    <a:lnTo>
                      <a:pt x="66" y="5"/>
                    </a:lnTo>
                    <a:lnTo>
                      <a:pt x="61" y="7"/>
                    </a:lnTo>
                    <a:lnTo>
                      <a:pt x="56" y="11"/>
                    </a:lnTo>
                    <a:lnTo>
                      <a:pt x="48" y="20"/>
                    </a:lnTo>
                    <a:lnTo>
                      <a:pt x="36" y="33"/>
                    </a:lnTo>
                    <a:lnTo>
                      <a:pt x="19" y="53"/>
                    </a:lnTo>
                    <a:lnTo>
                      <a:pt x="11" y="63"/>
                    </a:lnTo>
                    <a:lnTo>
                      <a:pt x="5" y="75"/>
                    </a:lnTo>
                    <a:lnTo>
                      <a:pt x="2" y="84"/>
                    </a:lnTo>
                    <a:lnTo>
                      <a:pt x="0" y="93"/>
                    </a:lnTo>
                    <a:lnTo>
                      <a:pt x="2" y="101"/>
                    </a:lnTo>
                    <a:lnTo>
                      <a:pt x="4" y="108"/>
                    </a:lnTo>
                    <a:lnTo>
                      <a:pt x="8" y="115"/>
                    </a:lnTo>
                    <a:lnTo>
                      <a:pt x="14" y="120"/>
                    </a:lnTo>
                    <a:lnTo>
                      <a:pt x="21" y="123"/>
                    </a:lnTo>
                    <a:lnTo>
                      <a:pt x="29" y="126"/>
                    </a:lnTo>
                    <a:lnTo>
                      <a:pt x="37" y="126"/>
                    </a:lnTo>
                    <a:lnTo>
                      <a:pt x="47" y="124"/>
                    </a:lnTo>
                    <a:lnTo>
                      <a:pt x="56" y="122"/>
                    </a:lnTo>
                    <a:lnTo>
                      <a:pt x="65" y="116"/>
                    </a:lnTo>
                    <a:lnTo>
                      <a:pt x="74" y="109"/>
                    </a:lnTo>
                    <a:lnTo>
                      <a:pt x="83" y="101"/>
                    </a:lnTo>
                    <a:close/>
                  </a:path>
                </a:pathLst>
              </a:custGeom>
              <a:solidFill>
                <a:srgbClr val="AF8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0" name="Freeform 134"/>
              <p:cNvSpPr>
                <a:spLocks/>
              </p:cNvSpPr>
              <p:nvPr/>
            </p:nvSpPr>
            <p:spPr bwMode="auto">
              <a:xfrm>
                <a:off x="1362" y="3075"/>
                <a:ext cx="69" cy="58"/>
              </a:xfrm>
              <a:custGeom>
                <a:avLst/>
                <a:gdLst>
                  <a:gd name="T0" fmla="*/ 1 w 137"/>
                  <a:gd name="T1" fmla="*/ 1 h 115"/>
                  <a:gd name="T2" fmla="*/ 1 w 137"/>
                  <a:gd name="T3" fmla="*/ 1 h 115"/>
                  <a:gd name="T4" fmla="*/ 1 w 137"/>
                  <a:gd name="T5" fmla="*/ 1 h 115"/>
                  <a:gd name="T6" fmla="*/ 1 w 137"/>
                  <a:gd name="T7" fmla="*/ 1 h 115"/>
                  <a:gd name="T8" fmla="*/ 1 w 137"/>
                  <a:gd name="T9" fmla="*/ 1 h 115"/>
                  <a:gd name="T10" fmla="*/ 1 w 137"/>
                  <a:gd name="T11" fmla="*/ 1 h 115"/>
                  <a:gd name="T12" fmla="*/ 1 w 137"/>
                  <a:gd name="T13" fmla="*/ 1 h 115"/>
                  <a:gd name="T14" fmla="*/ 1 w 137"/>
                  <a:gd name="T15" fmla="*/ 1 h 115"/>
                  <a:gd name="T16" fmla="*/ 1 w 137"/>
                  <a:gd name="T17" fmla="*/ 1 h 115"/>
                  <a:gd name="T18" fmla="*/ 1 w 137"/>
                  <a:gd name="T19" fmla="*/ 1 h 115"/>
                  <a:gd name="T20" fmla="*/ 1 w 137"/>
                  <a:gd name="T21" fmla="*/ 1 h 115"/>
                  <a:gd name="T22" fmla="*/ 1 w 137"/>
                  <a:gd name="T23" fmla="*/ 1 h 115"/>
                  <a:gd name="T24" fmla="*/ 1 w 137"/>
                  <a:gd name="T25" fmla="*/ 1 h 115"/>
                  <a:gd name="T26" fmla="*/ 1 w 137"/>
                  <a:gd name="T27" fmla="*/ 1 h 115"/>
                  <a:gd name="T28" fmla="*/ 1 w 137"/>
                  <a:gd name="T29" fmla="*/ 1 h 115"/>
                  <a:gd name="T30" fmla="*/ 1 w 137"/>
                  <a:gd name="T31" fmla="*/ 1 h 115"/>
                  <a:gd name="T32" fmla="*/ 1 w 137"/>
                  <a:gd name="T33" fmla="*/ 1 h 115"/>
                  <a:gd name="T34" fmla="*/ 1 w 137"/>
                  <a:gd name="T35" fmla="*/ 1 h 115"/>
                  <a:gd name="T36" fmla="*/ 1 w 137"/>
                  <a:gd name="T37" fmla="*/ 0 h 115"/>
                  <a:gd name="T38" fmla="*/ 1 w 137"/>
                  <a:gd name="T39" fmla="*/ 0 h 115"/>
                  <a:gd name="T40" fmla="*/ 1 w 137"/>
                  <a:gd name="T41" fmla="*/ 1 h 115"/>
                  <a:gd name="T42" fmla="*/ 1 w 137"/>
                  <a:gd name="T43" fmla="*/ 1 h 115"/>
                  <a:gd name="T44" fmla="*/ 1 w 137"/>
                  <a:gd name="T45" fmla="*/ 1 h 115"/>
                  <a:gd name="T46" fmla="*/ 1 w 137"/>
                  <a:gd name="T47" fmla="*/ 1 h 115"/>
                  <a:gd name="T48" fmla="*/ 1 w 137"/>
                  <a:gd name="T49" fmla="*/ 1 h 115"/>
                  <a:gd name="T50" fmla="*/ 1 w 137"/>
                  <a:gd name="T51" fmla="*/ 1 h 115"/>
                  <a:gd name="T52" fmla="*/ 1 w 137"/>
                  <a:gd name="T53" fmla="*/ 1 h 115"/>
                  <a:gd name="T54" fmla="*/ 1 w 137"/>
                  <a:gd name="T55" fmla="*/ 1 h 115"/>
                  <a:gd name="T56" fmla="*/ 1 w 137"/>
                  <a:gd name="T57" fmla="*/ 1 h 115"/>
                  <a:gd name="T58" fmla="*/ 1 w 137"/>
                  <a:gd name="T59" fmla="*/ 1 h 115"/>
                  <a:gd name="T60" fmla="*/ 1 w 137"/>
                  <a:gd name="T61" fmla="*/ 1 h 115"/>
                  <a:gd name="T62" fmla="*/ 1 w 137"/>
                  <a:gd name="T63" fmla="*/ 1 h 115"/>
                  <a:gd name="T64" fmla="*/ 0 w 137"/>
                  <a:gd name="T65" fmla="*/ 1 h 115"/>
                  <a:gd name="T66" fmla="*/ 1 w 137"/>
                  <a:gd name="T67" fmla="*/ 1 h 115"/>
                  <a:gd name="T68" fmla="*/ 1 w 137"/>
                  <a:gd name="T69" fmla="*/ 1 h 115"/>
                  <a:gd name="T70" fmla="*/ 1 w 137"/>
                  <a:gd name="T71" fmla="*/ 1 h 115"/>
                  <a:gd name="T72" fmla="*/ 1 w 137"/>
                  <a:gd name="T73" fmla="*/ 1 h 115"/>
                  <a:gd name="T74" fmla="*/ 1 w 137"/>
                  <a:gd name="T75" fmla="*/ 1 h 115"/>
                  <a:gd name="T76" fmla="*/ 1 w 137"/>
                  <a:gd name="T77" fmla="*/ 1 h 115"/>
                  <a:gd name="T78" fmla="*/ 1 w 137"/>
                  <a:gd name="T79" fmla="*/ 1 h 115"/>
                  <a:gd name="T80" fmla="*/ 1 w 137"/>
                  <a:gd name="T81" fmla="*/ 1 h 115"/>
                  <a:gd name="T82" fmla="*/ 1 w 137"/>
                  <a:gd name="T83" fmla="*/ 1 h 115"/>
                  <a:gd name="T84" fmla="*/ 1 w 137"/>
                  <a:gd name="T85" fmla="*/ 1 h 115"/>
                  <a:gd name="T86" fmla="*/ 1 w 137"/>
                  <a:gd name="T87" fmla="*/ 1 h 115"/>
                  <a:gd name="T88" fmla="*/ 1 w 137"/>
                  <a:gd name="T89" fmla="*/ 1 h 1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7"/>
                  <a:gd name="T136" fmla="*/ 0 h 115"/>
                  <a:gd name="T137" fmla="*/ 137 w 137"/>
                  <a:gd name="T138" fmla="*/ 115 h 11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7" h="115">
                    <a:moveTo>
                      <a:pt x="77" y="93"/>
                    </a:moveTo>
                    <a:lnTo>
                      <a:pt x="91" y="78"/>
                    </a:lnTo>
                    <a:lnTo>
                      <a:pt x="104" y="68"/>
                    </a:lnTo>
                    <a:lnTo>
                      <a:pt x="113" y="62"/>
                    </a:lnTo>
                    <a:lnTo>
                      <a:pt x="120" y="60"/>
                    </a:lnTo>
                    <a:lnTo>
                      <a:pt x="126" y="57"/>
                    </a:lnTo>
                    <a:lnTo>
                      <a:pt x="130" y="56"/>
                    </a:lnTo>
                    <a:lnTo>
                      <a:pt x="134" y="54"/>
                    </a:lnTo>
                    <a:lnTo>
                      <a:pt x="136" y="48"/>
                    </a:lnTo>
                    <a:lnTo>
                      <a:pt x="137" y="45"/>
                    </a:lnTo>
                    <a:lnTo>
                      <a:pt x="136" y="40"/>
                    </a:lnTo>
                    <a:lnTo>
                      <a:pt x="135" y="35"/>
                    </a:lnTo>
                    <a:lnTo>
                      <a:pt x="134" y="32"/>
                    </a:lnTo>
                    <a:lnTo>
                      <a:pt x="128" y="23"/>
                    </a:lnTo>
                    <a:lnTo>
                      <a:pt x="120" y="15"/>
                    </a:lnTo>
                    <a:lnTo>
                      <a:pt x="110" y="8"/>
                    </a:lnTo>
                    <a:lnTo>
                      <a:pt x="99" y="2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3" y="0"/>
                    </a:lnTo>
                    <a:lnTo>
                      <a:pt x="78" y="1"/>
                    </a:lnTo>
                    <a:lnTo>
                      <a:pt x="70" y="3"/>
                    </a:lnTo>
                    <a:lnTo>
                      <a:pt x="65" y="3"/>
                    </a:lnTo>
                    <a:lnTo>
                      <a:pt x="60" y="4"/>
                    </a:lnTo>
                    <a:lnTo>
                      <a:pt x="56" y="7"/>
                    </a:lnTo>
                    <a:lnTo>
                      <a:pt x="51" y="10"/>
                    </a:lnTo>
                    <a:lnTo>
                      <a:pt x="44" y="18"/>
                    </a:lnTo>
                    <a:lnTo>
                      <a:pt x="33" y="30"/>
                    </a:lnTo>
                    <a:lnTo>
                      <a:pt x="17" y="48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1" y="77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3" y="100"/>
                    </a:lnTo>
                    <a:lnTo>
                      <a:pt x="8" y="106"/>
                    </a:lnTo>
                    <a:lnTo>
                      <a:pt x="13" y="110"/>
                    </a:lnTo>
                    <a:lnTo>
                      <a:pt x="20" y="113"/>
                    </a:lnTo>
                    <a:lnTo>
                      <a:pt x="27" y="115"/>
                    </a:lnTo>
                    <a:lnTo>
                      <a:pt x="35" y="115"/>
                    </a:lnTo>
                    <a:lnTo>
                      <a:pt x="43" y="115"/>
                    </a:lnTo>
                    <a:lnTo>
                      <a:pt x="51" y="111"/>
                    </a:lnTo>
                    <a:lnTo>
                      <a:pt x="60" y="107"/>
                    </a:lnTo>
                    <a:lnTo>
                      <a:pt x="68" y="101"/>
                    </a:lnTo>
                    <a:lnTo>
                      <a:pt x="77" y="93"/>
                    </a:lnTo>
                    <a:close/>
                  </a:path>
                </a:pathLst>
              </a:custGeom>
              <a:solidFill>
                <a:srgbClr val="B58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1" name="Freeform 135"/>
              <p:cNvSpPr>
                <a:spLocks/>
              </p:cNvSpPr>
              <p:nvPr/>
            </p:nvSpPr>
            <p:spPr bwMode="auto">
              <a:xfrm>
                <a:off x="1365" y="3078"/>
                <a:ext cx="62" cy="53"/>
              </a:xfrm>
              <a:custGeom>
                <a:avLst/>
                <a:gdLst>
                  <a:gd name="T0" fmla="*/ 1 w 124"/>
                  <a:gd name="T1" fmla="*/ 1 h 106"/>
                  <a:gd name="T2" fmla="*/ 1 w 124"/>
                  <a:gd name="T3" fmla="*/ 1 h 106"/>
                  <a:gd name="T4" fmla="*/ 1 w 124"/>
                  <a:gd name="T5" fmla="*/ 1 h 106"/>
                  <a:gd name="T6" fmla="*/ 1 w 124"/>
                  <a:gd name="T7" fmla="*/ 1 h 106"/>
                  <a:gd name="T8" fmla="*/ 1 w 124"/>
                  <a:gd name="T9" fmla="*/ 1 h 106"/>
                  <a:gd name="T10" fmla="*/ 1 w 124"/>
                  <a:gd name="T11" fmla="*/ 1 h 106"/>
                  <a:gd name="T12" fmla="*/ 1 w 124"/>
                  <a:gd name="T13" fmla="*/ 1 h 106"/>
                  <a:gd name="T14" fmla="*/ 1 w 124"/>
                  <a:gd name="T15" fmla="*/ 1 h 106"/>
                  <a:gd name="T16" fmla="*/ 1 w 124"/>
                  <a:gd name="T17" fmla="*/ 1 h 106"/>
                  <a:gd name="T18" fmla="*/ 1 w 124"/>
                  <a:gd name="T19" fmla="*/ 1 h 106"/>
                  <a:gd name="T20" fmla="*/ 1 w 124"/>
                  <a:gd name="T21" fmla="*/ 1 h 106"/>
                  <a:gd name="T22" fmla="*/ 1 w 124"/>
                  <a:gd name="T23" fmla="*/ 1 h 106"/>
                  <a:gd name="T24" fmla="*/ 1 w 124"/>
                  <a:gd name="T25" fmla="*/ 1 h 106"/>
                  <a:gd name="T26" fmla="*/ 1 w 124"/>
                  <a:gd name="T27" fmla="*/ 1 h 106"/>
                  <a:gd name="T28" fmla="*/ 1 w 124"/>
                  <a:gd name="T29" fmla="*/ 1 h 106"/>
                  <a:gd name="T30" fmla="*/ 1 w 124"/>
                  <a:gd name="T31" fmla="*/ 1 h 106"/>
                  <a:gd name="T32" fmla="*/ 1 w 124"/>
                  <a:gd name="T33" fmla="*/ 1 h 106"/>
                  <a:gd name="T34" fmla="*/ 1 w 124"/>
                  <a:gd name="T35" fmla="*/ 1 h 106"/>
                  <a:gd name="T36" fmla="*/ 1 w 124"/>
                  <a:gd name="T37" fmla="*/ 0 h 106"/>
                  <a:gd name="T38" fmla="*/ 1 w 124"/>
                  <a:gd name="T39" fmla="*/ 0 h 106"/>
                  <a:gd name="T40" fmla="*/ 1 w 124"/>
                  <a:gd name="T41" fmla="*/ 1 h 106"/>
                  <a:gd name="T42" fmla="*/ 1 w 124"/>
                  <a:gd name="T43" fmla="*/ 1 h 106"/>
                  <a:gd name="T44" fmla="*/ 1 w 124"/>
                  <a:gd name="T45" fmla="*/ 1 h 106"/>
                  <a:gd name="T46" fmla="*/ 1 w 124"/>
                  <a:gd name="T47" fmla="*/ 1 h 106"/>
                  <a:gd name="T48" fmla="*/ 1 w 124"/>
                  <a:gd name="T49" fmla="*/ 1 h 106"/>
                  <a:gd name="T50" fmla="*/ 1 w 124"/>
                  <a:gd name="T51" fmla="*/ 1 h 106"/>
                  <a:gd name="T52" fmla="*/ 1 w 124"/>
                  <a:gd name="T53" fmla="*/ 1 h 106"/>
                  <a:gd name="T54" fmla="*/ 1 w 124"/>
                  <a:gd name="T55" fmla="*/ 1 h 106"/>
                  <a:gd name="T56" fmla="*/ 1 w 124"/>
                  <a:gd name="T57" fmla="*/ 1 h 106"/>
                  <a:gd name="T58" fmla="*/ 1 w 124"/>
                  <a:gd name="T59" fmla="*/ 1 h 106"/>
                  <a:gd name="T60" fmla="*/ 1 w 124"/>
                  <a:gd name="T61" fmla="*/ 1 h 106"/>
                  <a:gd name="T62" fmla="*/ 0 w 124"/>
                  <a:gd name="T63" fmla="*/ 1 h 106"/>
                  <a:gd name="T64" fmla="*/ 0 w 124"/>
                  <a:gd name="T65" fmla="*/ 1 h 106"/>
                  <a:gd name="T66" fmla="*/ 0 w 124"/>
                  <a:gd name="T67" fmla="*/ 1 h 106"/>
                  <a:gd name="T68" fmla="*/ 1 w 124"/>
                  <a:gd name="T69" fmla="*/ 1 h 106"/>
                  <a:gd name="T70" fmla="*/ 1 w 124"/>
                  <a:gd name="T71" fmla="*/ 1 h 106"/>
                  <a:gd name="T72" fmla="*/ 1 w 124"/>
                  <a:gd name="T73" fmla="*/ 1 h 106"/>
                  <a:gd name="T74" fmla="*/ 1 w 124"/>
                  <a:gd name="T75" fmla="*/ 1 h 106"/>
                  <a:gd name="T76" fmla="*/ 1 w 124"/>
                  <a:gd name="T77" fmla="*/ 1 h 106"/>
                  <a:gd name="T78" fmla="*/ 1 w 124"/>
                  <a:gd name="T79" fmla="*/ 1 h 106"/>
                  <a:gd name="T80" fmla="*/ 1 w 124"/>
                  <a:gd name="T81" fmla="*/ 1 h 106"/>
                  <a:gd name="T82" fmla="*/ 1 w 124"/>
                  <a:gd name="T83" fmla="*/ 1 h 106"/>
                  <a:gd name="T84" fmla="*/ 1 w 124"/>
                  <a:gd name="T85" fmla="*/ 1 h 106"/>
                  <a:gd name="T86" fmla="*/ 1 w 124"/>
                  <a:gd name="T87" fmla="*/ 1 h 106"/>
                  <a:gd name="T88" fmla="*/ 1 w 124"/>
                  <a:gd name="T89" fmla="*/ 1 h 1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4"/>
                  <a:gd name="T136" fmla="*/ 0 h 106"/>
                  <a:gd name="T137" fmla="*/ 124 w 124"/>
                  <a:gd name="T138" fmla="*/ 106 h 1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4" h="106">
                    <a:moveTo>
                      <a:pt x="69" y="86"/>
                    </a:moveTo>
                    <a:lnTo>
                      <a:pt x="83" y="72"/>
                    </a:lnTo>
                    <a:lnTo>
                      <a:pt x="93" y="63"/>
                    </a:lnTo>
                    <a:lnTo>
                      <a:pt x="102" y="58"/>
                    </a:lnTo>
                    <a:lnTo>
                      <a:pt x="109" y="55"/>
                    </a:lnTo>
                    <a:lnTo>
                      <a:pt x="114" y="53"/>
                    </a:lnTo>
                    <a:lnTo>
                      <a:pt x="117" y="52"/>
                    </a:lnTo>
                    <a:lnTo>
                      <a:pt x="121" y="50"/>
                    </a:lnTo>
                    <a:lnTo>
                      <a:pt x="123" y="44"/>
                    </a:lnTo>
                    <a:lnTo>
                      <a:pt x="124" y="41"/>
                    </a:lnTo>
                    <a:lnTo>
                      <a:pt x="123" y="37"/>
                    </a:lnTo>
                    <a:lnTo>
                      <a:pt x="123" y="34"/>
                    </a:lnTo>
                    <a:lnTo>
                      <a:pt x="121" y="29"/>
                    </a:lnTo>
                    <a:lnTo>
                      <a:pt x="115" y="21"/>
                    </a:lnTo>
                    <a:lnTo>
                      <a:pt x="108" y="14"/>
                    </a:lnTo>
                    <a:lnTo>
                      <a:pt x="99" y="7"/>
                    </a:lnTo>
                    <a:lnTo>
                      <a:pt x="90" y="3"/>
                    </a:lnTo>
                    <a:lnTo>
                      <a:pt x="85" y="2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7" y="4"/>
                    </a:lnTo>
                    <a:lnTo>
                      <a:pt x="54" y="5"/>
                    </a:lnTo>
                    <a:lnTo>
                      <a:pt x="50" y="6"/>
                    </a:lnTo>
                    <a:lnTo>
                      <a:pt x="46" y="11"/>
                    </a:lnTo>
                    <a:lnTo>
                      <a:pt x="39" y="18"/>
                    </a:lnTo>
                    <a:lnTo>
                      <a:pt x="29" y="28"/>
                    </a:lnTo>
                    <a:lnTo>
                      <a:pt x="15" y="44"/>
                    </a:lnTo>
                    <a:lnTo>
                      <a:pt x="8" y="55"/>
                    </a:lnTo>
                    <a:lnTo>
                      <a:pt x="3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2" y="91"/>
                    </a:lnTo>
                    <a:lnTo>
                      <a:pt x="6" y="97"/>
                    </a:lnTo>
                    <a:lnTo>
                      <a:pt x="10" y="101"/>
                    </a:lnTo>
                    <a:lnTo>
                      <a:pt x="16" y="104"/>
                    </a:lnTo>
                    <a:lnTo>
                      <a:pt x="23" y="105"/>
                    </a:lnTo>
                    <a:lnTo>
                      <a:pt x="30" y="106"/>
                    </a:lnTo>
                    <a:lnTo>
                      <a:pt x="38" y="105"/>
                    </a:lnTo>
                    <a:lnTo>
                      <a:pt x="46" y="103"/>
                    </a:lnTo>
                    <a:lnTo>
                      <a:pt x="54" y="98"/>
                    </a:lnTo>
                    <a:lnTo>
                      <a:pt x="62" y="93"/>
                    </a:lnTo>
                    <a:lnTo>
                      <a:pt x="69" y="86"/>
                    </a:lnTo>
                    <a:close/>
                  </a:path>
                </a:pathLst>
              </a:custGeom>
              <a:solidFill>
                <a:srgbClr val="BA9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2" name="Freeform 136"/>
              <p:cNvSpPr>
                <a:spLocks/>
              </p:cNvSpPr>
              <p:nvPr/>
            </p:nvSpPr>
            <p:spPr bwMode="auto">
              <a:xfrm>
                <a:off x="1367" y="3081"/>
                <a:ext cx="57" cy="48"/>
              </a:xfrm>
              <a:custGeom>
                <a:avLst/>
                <a:gdLst>
                  <a:gd name="T0" fmla="*/ 1 w 113"/>
                  <a:gd name="T1" fmla="*/ 1 h 96"/>
                  <a:gd name="T2" fmla="*/ 1 w 113"/>
                  <a:gd name="T3" fmla="*/ 1 h 96"/>
                  <a:gd name="T4" fmla="*/ 1 w 113"/>
                  <a:gd name="T5" fmla="*/ 1 h 96"/>
                  <a:gd name="T6" fmla="*/ 1 w 113"/>
                  <a:gd name="T7" fmla="*/ 1 h 96"/>
                  <a:gd name="T8" fmla="*/ 1 w 113"/>
                  <a:gd name="T9" fmla="*/ 1 h 96"/>
                  <a:gd name="T10" fmla="*/ 1 w 113"/>
                  <a:gd name="T11" fmla="*/ 1 h 96"/>
                  <a:gd name="T12" fmla="*/ 1 w 113"/>
                  <a:gd name="T13" fmla="*/ 1 h 96"/>
                  <a:gd name="T14" fmla="*/ 1 w 113"/>
                  <a:gd name="T15" fmla="*/ 1 h 96"/>
                  <a:gd name="T16" fmla="*/ 1 w 113"/>
                  <a:gd name="T17" fmla="*/ 1 h 96"/>
                  <a:gd name="T18" fmla="*/ 1 w 113"/>
                  <a:gd name="T19" fmla="*/ 1 h 96"/>
                  <a:gd name="T20" fmla="*/ 1 w 113"/>
                  <a:gd name="T21" fmla="*/ 1 h 96"/>
                  <a:gd name="T22" fmla="*/ 1 w 113"/>
                  <a:gd name="T23" fmla="*/ 1 h 96"/>
                  <a:gd name="T24" fmla="*/ 1 w 113"/>
                  <a:gd name="T25" fmla="*/ 1 h 96"/>
                  <a:gd name="T26" fmla="*/ 1 w 113"/>
                  <a:gd name="T27" fmla="*/ 1 h 96"/>
                  <a:gd name="T28" fmla="*/ 1 w 113"/>
                  <a:gd name="T29" fmla="*/ 1 h 96"/>
                  <a:gd name="T30" fmla="*/ 1 w 113"/>
                  <a:gd name="T31" fmla="*/ 1 h 96"/>
                  <a:gd name="T32" fmla="*/ 1 w 113"/>
                  <a:gd name="T33" fmla="*/ 1 h 96"/>
                  <a:gd name="T34" fmla="*/ 1 w 113"/>
                  <a:gd name="T35" fmla="*/ 1 h 96"/>
                  <a:gd name="T36" fmla="*/ 1 w 113"/>
                  <a:gd name="T37" fmla="*/ 0 h 96"/>
                  <a:gd name="T38" fmla="*/ 1 w 113"/>
                  <a:gd name="T39" fmla="*/ 0 h 96"/>
                  <a:gd name="T40" fmla="*/ 1 w 113"/>
                  <a:gd name="T41" fmla="*/ 1 h 96"/>
                  <a:gd name="T42" fmla="*/ 1 w 113"/>
                  <a:gd name="T43" fmla="*/ 1 h 96"/>
                  <a:gd name="T44" fmla="*/ 1 w 113"/>
                  <a:gd name="T45" fmla="*/ 1 h 96"/>
                  <a:gd name="T46" fmla="*/ 1 w 113"/>
                  <a:gd name="T47" fmla="*/ 1 h 96"/>
                  <a:gd name="T48" fmla="*/ 1 w 113"/>
                  <a:gd name="T49" fmla="*/ 1 h 96"/>
                  <a:gd name="T50" fmla="*/ 1 w 113"/>
                  <a:gd name="T51" fmla="*/ 1 h 96"/>
                  <a:gd name="T52" fmla="*/ 1 w 113"/>
                  <a:gd name="T53" fmla="*/ 1 h 96"/>
                  <a:gd name="T54" fmla="*/ 1 w 113"/>
                  <a:gd name="T55" fmla="*/ 1 h 96"/>
                  <a:gd name="T56" fmla="*/ 1 w 113"/>
                  <a:gd name="T57" fmla="*/ 1 h 96"/>
                  <a:gd name="T58" fmla="*/ 1 w 113"/>
                  <a:gd name="T59" fmla="*/ 1 h 96"/>
                  <a:gd name="T60" fmla="*/ 1 w 113"/>
                  <a:gd name="T61" fmla="*/ 1 h 96"/>
                  <a:gd name="T62" fmla="*/ 1 w 113"/>
                  <a:gd name="T63" fmla="*/ 1 h 96"/>
                  <a:gd name="T64" fmla="*/ 0 w 113"/>
                  <a:gd name="T65" fmla="*/ 1 h 96"/>
                  <a:gd name="T66" fmla="*/ 0 w 113"/>
                  <a:gd name="T67" fmla="*/ 1 h 96"/>
                  <a:gd name="T68" fmla="*/ 1 w 113"/>
                  <a:gd name="T69" fmla="*/ 1 h 96"/>
                  <a:gd name="T70" fmla="*/ 1 w 113"/>
                  <a:gd name="T71" fmla="*/ 1 h 96"/>
                  <a:gd name="T72" fmla="*/ 1 w 113"/>
                  <a:gd name="T73" fmla="*/ 1 h 96"/>
                  <a:gd name="T74" fmla="*/ 1 w 113"/>
                  <a:gd name="T75" fmla="*/ 1 h 96"/>
                  <a:gd name="T76" fmla="*/ 1 w 113"/>
                  <a:gd name="T77" fmla="*/ 1 h 96"/>
                  <a:gd name="T78" fmla="*/ 1 w 113"/>
                  <a:gd name="T79" fmla="*/ 1 h 96"/>
                  <a:gd name="T80" fmla="*/ 1 w 113"/>
                  <a:gd name="T81" fmla="*/ 1 h 96"/>
                  <a:gd name="T82" fmla="*/ 1 w 113"/>
                  <a:gd name="T83" fmla="*/ 1 h 96"/>
                  <a:gd name="T84" fmla="*/ 1 w 113"/>
                  <a:gd name="T85" fmla="*/ 1 h 96"/>
                  <a:gd name="T86" fmla="*/ 1 w 113"/>
                  <a:gd name="T87" fmla="*/ 1 h 96"/>
                  <a:gd name="T88" fmla="*/ 1 w 113"/>
                  <a:gd name="T89" fmla="*/ 1 h 9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3"/>
                  <a:gd name="T136" fmla="*/ 0 h 96"/>
                  <a:gd name="T137" fmla="*/ 113 w 113"/>
                  <a:gd name="T138" fmla="*/ 96 h 9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3" h="96">
                    <a:moveTo>
                      <a:pt x="64" y="77"/>
                    </a:moveTo>
                    <a:lnTo>
                      <a:pt x="75" y="65"/>
                    </a:lnTo>
                    <a:lnTo>
                      <a:pt x="86" y="57"/>
                    </a:lnTo>
                    <a:lnTo>
                      <a:pt x="93" y="52"/>
                    </a:lnTo>
                    <a:lnTo>
                      <a:pt x="100" y="50"/>
                    </a:lnTo>
                    <a:lnTo>
                      <a:pt x="104" y="49"/>
                    </a:lnTo>
                    <a:lnTo>
                      <a:pt x="108" y="47"/>
                    </a:lnTo>
                    <a:lnTo>
                      <a:pt x="110" y="45"/>
                    </a:lnTo>
                    <a:lnTo>
                      <a:pt x="112" y="41"/>
                    </a:lnTo>
                    <a:lnTo>
                      <a:pt x="113" y="37"/>
                    </a:ln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27"/>
                    </a:lnTo>
                    <a:lnTo>
                      <a:pt x="105" y="20"/>
                    </a:lnTo>
                    <a:lnTo>
                      <a:pt x="98" y="13"/>
                    </a:lnTo>
                    <a:lnTo>
                      <a:pt x="90" y="7"/>
                    </a:lnTo>
                    <a:lnTo>
                      <a:pt x="82" y="3"/>
                    </a:lnTo>
                    <a:lnTo>
                      <a:pt x="78" y="1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3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42" y="9"/>
                    </a:lnTo>
                    <a:lnTo>
                      <a:pt x="36" y="15"/>
                    </a:lnTo>
                    <a:lnTo>
                      <a:pt x="27" y="26"/>
                    </a:lnTo>
                    <a:lnTo>
                      <a:pt x="14" y="41"/>
                    </a:lnTo>
                    <a:lnTo>
                      <a:pt x="8" y="49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0" y="72"/>
                    </a:lnTo>
                    <a:lnTo>
                      <a:pt x="0" y="77"/>
                    </a:lnTo>
                    <a:lnTo>
                      <a:pt x="3" y="83"/>
                    </a:lnTo>
                    <a:lnTo>
                      <a:pt x="6" y="88"/>
                    </a:lnTo>
                    <a:lnTo>
                      <a:pt x="11" y="91"/>
                    </a:lnTo>
                    <a:lnTo>
                      <a:pt x="15" y="94"/>
                    </a:lnTo>
                    <a:lnTo>
                      <a:pt x="21" y="96"/>
                    </a:lnTo>
                    <a:lnTo>
                      <a:pt x="28" y="96"/>
                    </a:lnTo>
                    <a:lnTo>
                      <a:pt x="35" y="95"/>
                    </a:lnTo>
                    <a:lnTo>
                      <a:pt x="42" y="92"/>
                    </a:lnTo>
                    <a:lnTo>
                      <a:pt x="49" y="89"/>
                    </a:lnTo>
                    <a:lnTo>
                      <a:pt x="57" y="84"/>
                    </a:lnTo>
                    <a:lnTo>
                      <a:pt x="64" y="77"/>
                    </a:lnTo>
                    <a:close/>
                  </a:path>
                </a:pathLst>
              </a:custGeom>
              <a:solidFill>
                <a:srgbClr val="C09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3" name="Freeform 137"/>
              <p:cNvSpPr>
                <a:spLocks/>
              </p:cNvSpPr>
              <p:nvPr/>
            </p:nvSpPr>
            <p:spPr bwMode="auto">
              <a:xfrm>
                <a:off x="1369" y="3084"/>
                <a:ext cx="51" cy="43"/>
              </a:xfrm>
              <a:custGeom>
                <a:avLst/>
                <a:gdLst>
                  <a:gd name="T0" fmla="*/ 1 w 100"/>
                  <a:gd name="T1" fmla="*/ 1 h 85"/>
                  <a:gd name="T2" fmla="*/ 1 w 100"/>
                  <a:gd name="T3" fmla="*/ 1 h 85"/>
                  <a:gd name="T4" fmla="*/ 1 w 100"/>
                  <a:gd name="T5" fmla="*/ 1 h 85"/>
                  <a:gd name="T6" fmla="*/ 1 w 100"/>
                  <a:gd name="T7" fmla="*/ 1 h 85"/>
                  <a:gd name="T8" fmla="*/ 1 w 100"/>
                  <a:gd name="T9" fmla="*/ 1 h 85"/>
                  <a:gd name="T10" fmla="*/ 1 w 100"/>
                  <a:gd name="T11" fmla="*/ 1 h 85"/>
                  <a:gd name="T12" fmla="*/ 1 w 100"/>
                  <a:gd name="T13" fmla="*/ 1 h 85"/>
                  <a:gd name="T14" fmla="*/ 1 w 100"/>
                  <a:gd name="T15" fmla="*/ 1 h 85"/>
                  <a:gd name="T16" fmla="*/ 1 w 100"/>
                  <a:gd name="T17" fmla="*/ 1 h 85"/>
                  <a:gd name="T18" fmla="*/ 1 w 100"/>
                  <a:gd name="T19" fmla="*/ 1 h 85"/>
                  <a:gd name="T20" fmla="*/ 1 w 100"/>
                  <a:gd name="T21" fmla="*/ 1 h 85"/>
                  <a:gd name="T22" fmla="*/ 1 w 100"/>
                  <a:gd name="T23" fmla="*/ 1 h 85"/>
                  <a:gd name="T24" fmla="*/ 1 w 100"/>
                  <a:gd name="T25" fmla="*/ 1 h 85"/>
                  <a:gd name="T26" fmla="*/ 1 w 100"/>
                  <a:gd name="T27" fmla="*/ 1 h 85"/>
                  <a:gd name="T28" fmla="*/ 1 w 100"/>
                  <a:gd name="T29" fmla="*/ 1 h 85"/>
                  <a:gd name="T30" fmla="*/ 1 w 100"/>
                  <a:gd name="T31" fmla="*/ 1 h 85"/>
                  <a:gd name="T32" fmla="*/ 1 w 100"/>
                  <a:gd name="T33" fmla="*/ 1 h 85"/>
                  <a:gd name="T34" fmla="*/ 1 w 100"/>
                  <a:gd name="T35" fmla="*/ 1 h 85"/>
                  <a:gd name="T36" fmla="*/ 1 w 100"/>
                  <a:gd name="T37" fmla="*/ 0 h 85"/>
                  <a:gd name="T38" fmla="*/ 1 w 100"/>
                  <a:gd name="T39" fmla="*/ 0 h 85"/>
                  <a:gd name="T40" fmla="*/ 1 w 100"/>
                  <a:gd name="T41" fmla="*/ 1 h 85"/>
                  <a:gd name="T42" fmla="*/ 1 w 100"/>
                  <a:gd name="T43" fmla="*/ 1 h 85"/>
                  <a:gd name="T44" fmla="*/ 1 w 100"/>
                  <a:gd name="T45" fmla="*/ 1 h 85"/>
                  <a:gd name="T46" fmla="*/ 1 w 100"/>
                  <a:gd name="T47" fmla="*/ 1 h 85"/>
                  <a:gd name="T48" fmla="*/ 1 w 100"/>
                  <a:gd name="T49" fmla="*/ 1 h 85"/>
                  <a:gd name="T50" fmla="*/ 1 w 100"/>
                  <a:gd name="T51" fmla="*/ 1 h 85"/>
                  <a:gd name="T52" fmla="*/ 1 w 100"/>
                  <a:gd name="T53" fmla="*/ 1 h 85"/>
                  <a:gd name="T54" fmla="*/ 1 w 100"/>
                  <a:gd name="T55" fmla="*/ 1 h 85"/>
                  <a:gd name="T56" fmla="*/ 1 w 100"/>
                  <a:gd name="T57" fmla="*/ 1 h 85"/>
                  <a:gd name="T58" fmla="*/ 1 w 100"/>
                  <a:gd name="T59" fmla="*/ 1 h 85"/>
                  <a:gd name="T60" fmla="*/ 1 w 100"/>
                  <a:gd name="T61" fmla="*/ 1 h 85"/>
                  <a:gd name="T62" fmla="*/ 1 w 100"/>
                  <a:gd name="T63" fmla="*/ 1 h 85"/>
                  <a:gd name="T64" fmla="*/ 0 w 100"/>
                  <a:gd name="T65" fmla="*/ 1 h 85"/>
                  <a:gd name="T66" fmla="*/ 1 w 100"/>
                  <a:gd name="T67" fmla="*/ 1 h 85"/>
                  <a:gd name="T68" fmla="*/ 1 w 100"/>
                  <a:gd name="T69" fmla="*/ 1 h 85"/>
                  <a:gd name="T70" fmla="*/ 1 w 100"/>
                  <a:gd name="T71" fmla="*/ 1 h 85"/>
                  <a:gd name="T72" fmla="*/ 1 w 100"/>
                  <a:gd name="T73" fmla="*/ 1 h 85"/>
                  <a:gd name="T74" fmla="*/ 1 w 100"/>
                  <a:gd name="T75" fmla="*/ 1 h 85"/>
                  <a:gd name="T76" fmla="*/ 1 w 100"/>
                  <a:gd name="T77" fmla="*/ 1 h 85"/>
                  <a:gd name="T78" fmla="*/ 1 w 100"/>
                  <a:gd name="T79" fmla="*/ 1 h 85"/>
                  <a:gd name="T80" fmla="*/ 1 w 100"/>
                  <a:gd name="T81" fmla="*/ 1 h 85"/>
                  <a:gd name="T82" fmla="*/ 1 w 100"/>
                  <a:gd name="T83" fmla="*/ 1 h 85"/>
                  <a:gd name="T84" fmla="*/ 1 w 100"/>
                  <a:gd name="T85" fmla="*/ 1 h 85"/>
                  <a:gd name="T86" fmla="*/ 1 w 100"/>
                  <a:gd name="T87" fmla="*/ 1 h 85"/>
                  <a:gd name="T88" fmla="*/ 1 w 100"/>
                  <a:gd name="T89" fmla="*/ 1 h 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85"/>
                  <a:gd name="T137" fmla="*/ 100 w 100"/>
                  <a:gd name="T138" fmla="*/ 85 h 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85">
                    <a:moveTo>
                      <a:pt x="56" y="69"/>
                    </a:moveTo>
                    <a:lnTo>
                      <a:pt x="67" y="58"/>
                    </a:lnTo>
                    <a:lnTo>
                      <a:pt x="76" y="51"/>
                    </a:lnTo>
                    <a:lnTo>
                      <a:pt x="83" y="46"/>
                    </a:lnTo>
                    <a:lnTo>
                      <a:pt x="89" y="44"/>
                    </a:lnTo>
                    <a:lnTo>
                      <a:pt x="92" y="43"/>
                    </a:lnTo>
                    <a:lnTo>
                      <a:pt x="96" y="43"/>
                    </a:lnTo>
                    <a:lnTo>
                      <a:pt x="98" y="40"/>
                    </a:lnTo>
                    <a:lnTo>
                      <a:pt x="100" y="36"/>
                    </a:lnTo>
                    <a:lnTo>
                      <a:pt x="100" y="33"/>
                    </a:lnTo>
                    <a:lnTo>
                      <a:pt x="100" y="30"/>
                    </a:lnTo>
                    <a:lnTo>
                      <a:pt x="100" y="26"/>
                    </a:lnTo>
                    <a:lnTo>
                      <a:pt x="98" y="24"/>
                    </a:lnTo>
                    <a:lnTo>
                      <a:pt x="95" y="17"/>
                    </a:lnTo>
                    <a:lnTo>
                      <a:pt x="88" y="12"/>
                    </a:lnTo>
                    <a:lnTo>
                      <a:pt x="81" y="6"/>
                    </a:lnTo>
                    <a:lnTo>
                      <a:pt x="73" y="2"/>
                    </a:lnTo>
                    <a:lnTo>
                      <a:pt x="69" y="1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2" y="2"/>
                    </a:lnTo>
                    <a:lnTo>
                      <a:pt x="47" y="3"/>
                    </a:lnTo>
                    <a:lnTo>
                      <a:pt x="44" y="3"/>
                    </a:lnTo>
                    <a:lnTo>
                      <a:pt x="41" y="5"/>
                    </a:lnTo>
                    <a:lnTo>
                      <a:pt x="37" y="8"/>
                    </a:lnTo>
                    <a:lnTo>
                      <a:pt x="32" y="14"/>
                    </a:lnTo>
                    <a:lnTo>
                      <a:pt x="24" y="23"/>
                    </a:lnTo>
                    <a:lnTo>
                      <a:pt x="13" y="36"/>
                    </a:lnTo>
                    <a:lnTo>
                      <a:pt x="7" y="44"/>
                    </a:lnTo>
                    <a:lnTo>
                      <a:pt x="3" y="51"/>
                    </a:lnTo>
                    <a:lnTo>
                      <a:pt x="1" y="58"/>
                    </a:lnTo>
                    <a:lnTo>
                      <a:pt x="0" y="63"/>
                    </a:lnTo>
                    <a:lnTo>
                      <a:pt x="1" y="69"/>
                    </a:lnTo>
                    <a:lnTo>
                      <a:pt x="2" y="74"/>
                    </a:lnTo>
                    <a:lnTo>
                      <a:pt x="6" y="78"/>
                    </a:lnTo>
                    <a:lnTo>
                      <a:pt x="9" y="82"/>
                    </a:lnTo>
                    <a:lnTo>
                      <a:pt x="14" y="84"/>
                    </a:lnTo>
                    <a:lnTo>
                      <a:pt x="20" y="85"/>
                    </a:lnTo>
                    <a:lnTo>
                      <a:pt x="25" y="85"/>
                    </a:lnTo>
                    <a:lnTo>
                      <a:pt x="31" y="85"/>
                    </a:lnTo>
                    <a:lnTo>
                      <a:pt x="37" y="83"/>
                    </a:lnTo>
                    <a:lnTo>
                      <a:pt x="44" y="79"/>
                    </a:lnTo>
                    <a:lnTo>
                      <a:pt x="51" y="75"/>
                    </a:lnTo>
                    <a:lnTo>
                      <a:pt x="56" y="69"/>
                    </a:lnTo>
                    <a:close/>
                  </a:path>
                </a:pathLst>
              </a:custGeom>
              <a:solidFill>
                <a:srgbClr val="C6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4" name="Freeform 138"/>
              <p:cNvSpPr>
                <a:spLocks/>
              </p:cNvSpPr>
              <p:nvPr/>
            </p:nvSpPr>
            <p:spPr bwMode="auto">
              <a:xfrm>
                <a:off x="1372" y="3087"/>
                <a:ext cx="44" cy="38"/>
              </a:xfrm>
              <a:custGeom>
                <a:avLst/>
                <a:gdLst>
                  <a:gd name="T0" fmla="*/ 1 w 88"/>
                  <a:gd name="T1" fmla="*/ 1 h 76"/>
                  <a:gd name="T2" fmla="*/ 1 w 88"/>
                  <a:gd name="T3" fmla="*/ 1 h 76"/>
                  <a:gd name="T4" fmla="*/ 1 w 88"/>
                  <a:gd name="T5" fmla="*/ 1 h 76"/>
                  <a:gd name="T6" fmla="*/ 1 w 88"/>
                  <a:gd name="T7" fmla="*/ 1 h 76"/>
                  <a:gd name="T8" fmla="*/ 1 w 88"/>
                  <a:gd name="T9" fmla="*/ 1 h 76"/>
                  <a:gd name="T10" fmla="*/ 1 w 88"/>
                  <a:gd name="T11" fmla="*/ 1 h 76"/>
                  <a:gd name="T12" fmla="*/ 1 w 88"/>
                  <a:gd name="T13" fmla="*/ 1 h 76"/>
                  <a:gd name="T14" fmla="*/ 1 w 88"/>
                  <a:gd name="T15" fmla="*/ 1 h 76"/>
                  <a:gd name="T16" fmla="*/ 1 w 88"/>
                  <a:gd name="T17" fmla="*/ 1 h 76"/>
                  <a:gd name="T18" fmla="*/ 1 w 88"/>
                  <a:gd name="T19" fmla="*/ 1 h 76"/>
                  <a:gd name="T20" fmla="*/ 1 w 88"/>
                  <a:gd name="T21" fmla="*/ 1 h 76"/>
                  <a:gd name="T22" fmla="*/ 1 w 88"/>
                  <a:gd name="T23" fmla="*/ 1 h 76"/>
                  <a:gd name="T24" fmla="*/ 1 w 88"/>
                  <a:gd name="T25" fmla="*/ 1 h 76"/>
                  <a:gd name="T26" fmla="*/ 1 w 88"/>
                  <a:gd name="T27" fmla="*/ 1 h 76"/>
                  <a:gd name="T28" fmla="*/ 1 w 88"/>
                  <a:gd name="T29" fmla="*/ 1 h 76"/>
                  <a:gd name="T30" fmla="*/ 1 w 88"/>
                  <a:gd name="T31" fmla="*/ 0 h 76"/>
                  <a:gd name="T32" fmla="*/ 1 w 88"/>
                  <a:gd name="T33" fmla="*/ 1 h 76"/>
                  <a:gd name="T34" fmla="*/ 1 w 88"/>
                  <a:gd name="T35" fmla="*/ 1 h 76"/>
                  <a:gd name="T36" fmla="*/ 1 w 88"/>
                  <a:gd name="T37" fmla="*/ 1 h 76"/>
                  <a:gd name="T38" fmla="*/ 1 w 88"/>
                  <a:gd name="T39" fmla="*/ 1 h 76"/>
                  <a:gd name="T40" fmla="*/ 1 w 88"/>
                  <a:gd name="T41" fmla="*/ 1 h 76"/>
                  <a:gd name="T42" fmla="*/ 1 w 88"/>
                  <a:gd name="T43" fmla="*/ 1 h 76"/>
                  <a:gd name="T44" fmla="*/ 1 w 88"/>
                  <a:gd name="T45" fmla="*/ 1 h 76"/>
                  <a:gd name="T46" fmla="*/ 1 w 88"/>
                  <a:gd name="T47" fmla="*/ 1 h 76"/>
                  <a:gd name="T48" fmla="*/ 1 w 88"/>
                  <a:gd name="T49" fmla="*/ 1 h 76"/>
                  <a:gd name="T50" fmla="*/ 1 w 88"/>
                  <a:gd name="T51" fmla="*/ 1 h 76"/>
                  <a:gd name="T52" fmla="*/ 1 w 88"/>
                  <a:gd name="T53" fmla="*/ 1 h 76"/>
                  <a:gd name="T54" fmla="*/ 1 w 88"/>
                  <a:gd name="T55" fmla="*/ 1 h 76"/>
                  <a:gd name="T56" fmla="*/ 0 w 88"/>
                  <a:gd name="T57" fmla="*/ 1 h 76"/>
                  <a:gd name="T58" fmla="*/ 1 w 88"/>
                  <a:gd name="T59" fmla="*/ 1 h 76"/>
                  <a:gd name="T60" fmla="*/ 1 w 88"/>
                  <a:gd name="T61" fmla="*/ 1 h 76"/>
                  <a:gd name="T62" fmla="*/ 1 w 88"/>
                  <a:gd name="T63" fmla="*/ 1 h 76"/>
                  <a:gd name="T64" fmla="*/ 1 w 88"/>
                  <a:gd name="T65" fmla="*/ 1 h 76"/>
                  <a:gd name="T66" fmla="*/ 1 w 88"/>
                  <a:gd name="T67" fmla="*/ 1 h 76"/>
                  <a:gd name="T68" fmla="*/ 1 w 88"/>
                  <a:gd name="T69" fmla="*/ 1 h 76"/>
                  <a:gd name="T70" fmla="*/ 1 w 88"/>
                  <a:gd name="T71" fmla="*/ 1 h 76"/>
                  <a:gd name="T72" fmla="*/ 1 w 88"/>
                  <a:gd name="T73" fmla="*/ 1 h 76"/>
                  <a:gd name="T74" fmla="*/ 1 w 88"/>
                  <a:gd name="T75" fmla="*/ 1 h 76"/>
                  <a:gd name="T76" fmla="*/ 1 w 88"/>
                  <a:gd name="T77" fmla="*/ 1 h 76"/>
                  <a:gd name="T78" fmla="*/ 1 w 88"/>
                  <a:gd name="T79" fmla="*/ 1 h 76"/>
                  <a:gd name="T80" fmla="*/ 1 w 88"/>
                  <a:gd name="T81" fmla="*/ 1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76"/>
                  <a:gd name="T125" fmla="*/ 88 w 88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76">
                    <a:moveTo>
                      <a:pt x="49" y="61"/>
                    </a:moveTo>
                    <a:lnTo>
                      <a:pt x="60" y="50"/>
                    </a:lnTo>
                    <a:lnTo>
                      <a:pt x="68" y="45"/>
                    </a:lnTo>
                    <a:lnTo>
                      <a:pt x="73" y="41"/>
                    </a:lnTo>
                    <a:lnTo>
                      <a:pt x="78" y="39"/>
                    </a:lnTo>
                    <a:lnTo>
                      <a:pt x="81" y="38"/>
                    </a:lnTo>
                    <a:lnTo>
                      <a:pt x="85" y="37"/>
                    </a:lnTo>
                    <a:lnTo>
                      <a:pt x="87" y="35"/>
                    </a:lnTo>
                    <a:lnTo>
                      <a:pt x="88" y="32"/>
                    </a:lnTo>
                    <a:lnTo>
                      <a:pt x="88" y="26"/>
                    </a:lnTo>
                    <a:lnTo>
                      <a:pt x="87" y="20"/>
                    </a:lnTo>
                    <a:lnTo>
                      <a:pt x="83" y="15"/>
                    </a:lnTo>
                    <a:lnTo>
                      <a:pt x="78" y="10"/>
                    </a:lnTo>
                    <a:lnTo>
                      <a:pt x="71" y="6"/>
                    </a:lnTo>
                    <a:lnTo>
                      <a:pt x="64" y="2"/>
                    </a:lnTo>
                    <a:lnTo>
                      <a:pt x="57" y="0"/>
                    </a:lnTo>
                    <a:lnTo>
                      <a:pt x="50" y="1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9" y="3"/>
                    </a:lnTo>
                    <a:lnTo>
                      <a:pt x="36" y="4"/>
                    </a:lnTo>
                    <a:lnTo>
                      <a:pt x="33" y="7"/>
                    </a:lnTo>
                    <a:lnTo>
                      <a:pt x="28" y="12"/>
                    </a:lnTo>
                    <a:lnTo>
                      <a:pt x="22" y="19"/>
                    </a:lnTo>
                    <a:lnTo>
                      <a:pt x="11" y="32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4" y="69"/>
                    </a:lnTo>
                    <a:lnTo>
                      <a:pt x="8" y="72"/>
                    </a:lnTo>
                    <a:lnTo>
                      <a:pt x="12" y="73"/>
                    </a:lnTo>
                    <a:lnTo>
                      <a:pt x="17" y="76"/>
                    </a:lnTo>
                    <a:lnTo>
                      <a:pt x="22" y="76"/>
                    </a:lnTo>
                    <a:lnTo>
                      <a:pt x="27" y="75"/>
                    </a:lnTo>
                    <a:lnTo>
                      <a:pt x="33" y="73"/>
                    </a:lnTo>
                    <a:lnTo>
                      <a:pt x="39" y="70"/>
                    </a:lnTo>
                    <a:lnTo>
                      <a:pt x="45" y="67"/>
                    </a:lnTo>
                    <a:lnTo>
                      <a:pt x="49" y="61"/>
                    </a:lnTo>
                    <a:close/>
                  </a:path>
                </a:pathLst>
              </a:custGeom>
              <a:solidFill>
                <a:srgbClr val="CCA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5" name="Freeform 139"/>
              <p:cNvSpPr>
                <a:spLocks/>
              </p:cNvSpPr>
              <p:nvPr/>
            </p:nvSpPr>
            <p:spPr bwMode="auto">
              <a:xfrm>
                <a:off x="1374" y="3090"/>
                <a:ext cx="39" cy="33"/>
              </a:xfrm>
              <a:custGeom>
                <a:avLst/>
                <a:gdLst>
                  <a:gd name="T0" fmla="*/ 1 w 77"/>
                  <a:gd name="T1" fmla="*/ 1 h 65"/>
                  <a:gd name="T2" fmla="*/ 1 w 77"/>
                  <a:gd name="T3" fmla="*/ 1 h 65"/>
                  <a:gd name="T4" fmla="*/ 1 w 77"/>
                  <a:gd name="T5" fmla="*/ 1 h 65"/>
                  <a:gd name="T6" fmla="*/ 1 w 77"/>
                  <a:gd name="T7" fmla="*/ 1 h 65"/>
                  <a:gd name="T8" fmla="*/ 1 w 77"/>
                  <a:gd name="T9" fmla="*/ 1 h 65"/>
                  <a:gd name="T10" fmla="*/ 1 w 77"/>
                  <a:gd name="T11" fmla="*/ 1 h 65"/>
                  <a:gd name="T12" fmla="*/ 1 w 77"/>
                  <a:gd name="T13" fmla="*/ 1 h 65"/>
                  <a:gd name="T14" fmla="*/ 1 w 77"/>
                  <a:gd name="T15" fmla="*/ 1 h 65"/>
                  <a:gd name="T16" fmla="*/ 1 w 77"/>
                  <a:gd name="T17" fmla="*/ 1 h 65"/>
                  <a:gd name="T18" fmla="*/ 1 w 77"/>
                  <a:gd name="T19" fmla="*/ 1 h 65"/>
                  <a:gd name="T20" fmla="*/ 1 w 77"/>
                  <a:gd name="T21" fmla="*/ 1 h 65"/>
                  <a:gd name="T22" fmla="*/ 1 w 77"/>
                  <a:gd name="T23" fmla="*/ 1 h 65"/>
                  <a:gd name="T24" fmla="*/ 1 w 77"/>
                  <a:gd name="T25" fmla="*/ 1 h 65"/>
                  <a:gd name="T26" fmla="*/ 1 w 77"/>
                  <a:gd name="T27" fmla="*/ 1 h 65"/>
                  <a:gd name="T28" fmla="*/ 1 w 77"/>
                  <a:gd name="T29" fmla="*/ 1 h 65"/>
                  <a:gd name="T30" fmla="*/ 1 w 77"/>
                  <a:gd name="T31" fmla="*/ 0 h 65"/>
                  <a:gd name="T32" fmla="*/ 1 w 77"/>
                  <a:gd name="T33" fmla="*/ 1 h 65"/>
                  <a:gd name="T34" fmla="*/ 1 w 77"/>
                  <a:gd name="T35" fmla="*/ 1 h 65"/>
                  <a:gd name="T36" fmla="*/ 1 w 77"/>
                  <a:gd name="T37" fmla="*/ 1 h 65"/>
                  <a:gd name="T38" fmla="*/ 1 w 77"/>
                  <a:gd name="T39" fmla="*/ 1 h 65"/>
                  <a:gd name="T40" fmla="*/ 1 w 77"/>
                  <a:gd name="T41" fmla="*/ 1 h 65"/>
                  <a:gd name="T42" fmla="*/ 1 w 77"/>
                  <a:gd name="T43" fmla="*/ 1 h 65"/>
                  <a:gd name="T44" fmla="*/ 1 w 77"/>
                  <a:gd name="T45" fmla="*/ 1 h 65"/>
                  <a:gd name="T46" fmla="*/ 1 w 77"/>
                  <a:gd name="T47" fmla="*/ 1 h 65"/>
                  <a:gd name="T48" fmla="*/ 1 w 77"/>
                  <a:gd name="T49" fmla="*/ 1 h 65"/>
                  <a:gd name="T50" fmla="*/ 1 w 77"/>
                  <a:gd name="T51" fmla="*/ 1 h 65"/>
                  <a:gd name="T52" fmla="*/ 1 w 77"/>
                  <a:gd name="T53" fmla="*/ 1 h 65"/>
                  <a:gd name="T54" fmla="*/ 1 w 77"/>
                  <a:gd name="T55" fmla="*/ 1 h 65"/>
                  <a:gd name="T56" fmla="*/ 0 w 77"/>
                  <a:gd name="T57" fmla="*/ 1 h 65"/>
                  <a:gd name="T58" fmla="*/ 1 w 77"/>
                  <a:gd name="T59" fmla="*/ 1 h 65"/>
                  <a:gd name="T60" fmla="*/ 1 w 77"/>
                  <a:gd name="T61" fmla="*/ 1 h 65"/>
                  <a:gd name="T62" fmla="*/ 1 w 77"/>
                  <a:gd name="T63" fmla="*/ 1 h 65"/>
                  <a:gd name="T64" fmla="*/ 1 w 77"/>
                  <a:gd name="T65" fmla="*/ 1 h 65"/>
                  <a:gd name="T66" fmla="*/ 1 w 77"/>
                  <a:gd name="T67" fmla="*/ 1 h 65"/>
                  <a:gd name="T68" fmla="*/ 1 w 77"/>
                  <a:gd name="T69" fmla="*/ 1 h 65"/>
                  <a:gd name="T70" fmla="*/ 1 w 77"/>
                  <a:gd name="T71" fmla="*/ 1 h 65"/>
                  <a:gd name="T72" fmla="*/ 1 w 77"/>
                  <a:gd name="T73" fmla="*/ 1 h 65"/>
                  <a:gd name="T74" fmla="*/ 1 w 77"/>
                  <a:gd name="T75" fmla="*/ 1 h 65"/>
                  <a:gd name="T76" fmla="*/ 1 w 77"/>
                  <a:gd name="T77" fmla="*/ 1 h 65"/>
                  <a:gd name="T78" fmla="*/ 1 w 77"/>
                  <a:gd name="T79" fmla="*/ 1 h 65"/>
                  <a:gd name="T80" fmla="*/ 1 w 77"/>
                  <a:gd name="T81" fmla="*/ 1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65"/>
                  <a:gd name="T125" fmla="*/ 77 w 77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65">
                    <a:moveTo>
                      <a:pt x="44" y="53"/>
                    </a:moveTo>
                    <a:lnTo>
                      <a:pt x="52" y="44"/>
                    </a:lnTo>
                    <a:lnTo>
                      <a:pt x="59" y="39"/>
                    </a:lnTo>
                    <a:lnTo>
                      <a:pt x="65" y="35"/>
                    </a:lnTo>
                    <a:lnTo>
                      <a:pt x="68" y="34"/>
                    </a:lnTo>
                    <a:lnTo>
                      <a:pt x="72" y="33"/>
                    </a:lnTo>
                    <a:lnTo>
                      <a:pt x="74" y="32"/>
                    </a:lnTo>
                    <a:lnTo>
                      <a:pt x="76" y="31"/>
                    </a:lnTo>
                    <a:lnTo>
                      <a:pt x="77" y="27"/>
                    </a:lnTo>
                    <a:lnTo>
                      <a:pt x="77" y="23"/>
                    </a:lnTo>
                    <a:lnTo>
                      <a:pt x="76" y="18"/>
                    </a:lnTo>
                    <a:lnTo>
                      <a:pt x="73" y="13"/>
                    </a:lnTo>
                    <a:lnTo>
                      <a:pt x="68" y="9"/>
                    </a:lnTo>
                    <a:lnTo>
                      <a:pt x="62" y="4"/>
                    </a:lnTo>
                    <a:lnTo>
                      <a:pt x="57" y="2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29" y="6"/>
                    </a:lnTo>
                    <a:lnTo>
                      <a:pt x="26" y="10"/>
                    </a:lnTo>
                    <a:lnTo>
                      <a:pt x="19" y="17"/>
                    </a:lnTo>
                    <a:lnTo>
                      <a:pt x="11" y="27"/>
                    </a:lnTo>
                    <a:lnTo>
                      <a:pt x="6" y="33"/>
                    </a:lnTo>
                    <a:lnTo>
                      <a:pt x="3" y="39"/>
                    </a:lnTo>
                    <a:lnTo>
                      <a:pt x="1" y="43"/>
                    </a:lnTo>
                    <a:lnTo>
                      <a:pt x="0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59"/>
                    </a:lnTo>
                    <a:lnTo>
                      <a:pt x="7" y="62"/>
                    </a:lnTo>
                    <a:lnTo>
                      <a:pt x="12" y="64"/>
                    </a:lnTo>
                    <a:lnTo>
                      <a:pt x="15" y="65"/>
                    </a:lnTo>
                    <a:lnTo>
                      <a:pt x="20" y="65"/>
                    </a:lnTo>
                    <a:lnTo>
                      <a:pt x="24" y="65"/>
                    </a:lnTo>
                    <a:lnTo>
                      <a:pt x="29" y="63"/>
                    </a:lnTo>
                    <a:lnTo>
                      <a:pt x="35" y="61"/>
                    </a:lnTo>
                    <a:lnTo>
                      <a:pt x="39" y="57"/>
                    </a:lnTo>
                    <a:lnTo>
                      <a:pt x="44" y="53"/>
                    </a:lnTo>
                    <a:close/>
                  </a:path>
                </a:pathLst>
              </a:custGeom>
              <a:solidFill>
                <a:srgbClr val="D1A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6" name="Freeform 140"/>
              <p:cNvSpPr>
                <a:spLocks/>
              </p:cNvSpPr>
              <p:nvPr/>
            </p:nvSpPr>
            <p:spPr bwMode="auto">
              <a:xfrm>
                <a:off x="1294" y="2122"/>
                <a:ext cx="169" cy="280"/>
              </a:xfrm>
              <a:custGeom>
                <a:avLst/>
                <a:gdLst>
                  <a:gd name="T0" fmla="*/ 0 w 339"/>
                  <a:gd name="T1" fmla="*/ 1 h 560"/>
                  <a:gd name="T2" fmla="*/ 0 w 339"/>
                  <a:gd name="T3" fmla="*/ 1 h 560"/>
                  <a:gd name="T4" fmla="*/ 0 w 339"/>
                  <a:gd name="T5" fmla="*/ 1 h 560"/>
                  <a:gd name="T6" fmla="*/ 0 w 339"/>
                  <a:gd name="T7" fmla="*/ 1 h 560"/>
                  <a:gd name="T8" fmla="*/ 0 w 339"/>
                  <a:gd name="T9" fmla="*/ 1 h 560"/>
                  <a:gd name="T10" fmla="*/ 0 w 339"/>
                  <a:gd name="T11" fmla="*/ 1 h 560"/>
                  <a:gd name="T12" fmla="*/ 0 w 339"/>
                  <a:gd name="T13" fmla="*/ 1 h 560"/>
                  <a:gd name="T14" fmla="*/ 0 w 339"/>
                  <a:gd name="T15" fmla="*/ 1 h 560"/>
                  <a:gd name="T16" fmla="*/ 0 w 339"/>
                  <a:gd name="T17" fmla="*/ 1 h 560"/>
                  <a:gd name="T18" fmla="*/ 0 w 339"/>
                  <a:gd name="T19" fmla="*/ 1 h 560"/>
                  <a:gd name="T20" fmla="*/ 0 w 339"/>
                  <a:gd name="T21" fmla="*/ 1 h 560"/>
                  <a:gd name="T22" fmla="*/ 0 w 339"/>
                  <a:gd name="T23" fmla="*/ 1 h 560"/>
                  <a:gd name="T24" fmla="*/ 0 w 339"/>
                  <a:gd name="T25" fmla="*/ 1 h 560"/>
                  <a:gd name="T26" fmla="*/ 0 w 339"/>
                  <a:gd name="T27" fmla="*/ 1 h 560"/>
                  <a:gd name="T28" fmla="*/ 0 w 339"/>
                  <a:gd name="T29" fmla="*/ 1 h 560"/>
                  <a:gd name="T30" fmla="*/ 0 w 339"/>
                  <a:gd name="T31" fmla="*/ 1 h 560"/>
                  <a:gd name="T32" fmla="*/ 0 w 339"/>
                  <a:gd name="T33" fmla="*/ 1 h 560"/>
                  <a:gd name="T34" fmla="*/ 0 w 339"/>
                  <a:gd name="T35" fmla="*/ 1 h 560"/>
                  <a:gd name="T36" fmla="*/ 0 w 339"/>
                  <a:gd name="T37" fmla="*/ 1 h 560"/>
                  <a:gd name="T38" fmla="*/ 0 w 339"/>
                  <a:gd name="T39" fmla="*/ 1 h 560"/>
                  <a:gd name="T40" fmla="*/ 0 w 339"/>
                  <a:gd name="T41" fmla="*/ 1 h 560"/>
                  <a:gd name="T42" fmla="*/ 0 w 339"/>
                  <a:gd name="T43" fmla="*/ 1 h 560"/>
                  <a:gd name="T44" fmla="*/ 0 w 339"/>
                  <a:gd name="T45" fmla="*/ 1 h 560"/>
                  <a:gd name="T46" fmla="*/ 0 w 339"/>
                  <a:gd name="T47" fmla="*/ 1 h 560"/>
                  <a:gd name="T48" fmla="*/ 0 w 339"/>
                  <a:gd name="T49" fmla="*/ 1 h 560"/>
                  <a:gd name="T50" fmla="*/ 0 w 339"/>
                  <a:gd name="T51" fmla="*/ 1 h 560"/>
                  <a:gd name="T52" fmla="*/ 0 w 339"/>
                  <a:gd name="T53" fmla="*/ 1 h 560"/>
                  <a:gd name="T54" fmla="*/ 0 w 339"/>
                  <a:gd name="T55" fmla="*/ 1 h 560"/>
                  <a:gd name="T56" fmla="*/ 0 w 339"/>
                  <a:gd name="T57" fmla="*/ 1 h 560"/>
                  <a:gd name="T58" fmla="*/ 0 w 339"/>
                  <a:gd name="T59" fmla="*/ 1 h 560"/>
                  <a:gd name="T60" fmla="*/ 0 w 339"/>
                  <a:gd name="T61" fmla="*/ 1 h 560"/>
                  <a:gd name="T62" fmla="*/ 0 w 339"/>
                  <a:gd name="T63" fmla="*/ 1 h 560"/>
                  <a:gd name="T64" fmla="*/ 0 w 339"/>
                  <a:gd name="T65" fmla="*/ 1 h 560"/>
                  <a:gd name="T66" fmla="*/ 0 w 339"/>
                  <a:gd name="T67" fmla="*/ 1 h 560"/>
                  <a:gd name="T68" fmla="*/ 0 w 339"/>
                  <a:gd name="T69" fmla="*/ 1 h 560"/>
                  <a:gd name="T70" fmla="*/ 0 w 339"/>
                  <a:gd name="T71" fmla="*/ 1 h 560"/>
                  <a:gd name="T72" fmla="*/ 0 w 339"/>
                  <a:gd name="T73" fmla="*/ 1 h 560"/>
                  <a:gd name="T74" fmla="*/ 0 w 339"/>
                  <a:gd name="T75" fmla="*/ 1 h 560"/>
                  <a:gd name="T76" fmla="*/ 0 w 339"/>
                  <a:gd name="T77" fmla="*/ 1 h 560"/>
                  <a:gd name="T78" fmla="*/ 0 w 339"/>
                  <a:gd name="T79" fmla="*/ 1 h 560"/>
                  <a:gd name="T80" fmla="*/ 0 w 339"/>
                  <a:gd name="T81" fmla="*/ 1 h 560"/>
                  <a:gd name="T82" fmla="*/ 0 w 339"/>
                  <a:gd name="T83" fmla="*/ 1 h 560"/>
                  <a:gd name="T84" fmla="*/ 0 w 339"/>
                  <a:gd name="T85" fmla="*/ 1 h 560"/>
                  <a:gd name="T86" fmla="*/ 0 w 339"/>
                  <a:gd name="T87" fmla="*/ 1 h 560"/>
                  <a:gd name="T88" fmla="*/ 0 w 339"/>
                  <a:gd name="T89" fmla="*/ 1 h 5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9"/>
                  <a:gd name="T136" fmla="*/ 0 h 560"/>
                  <a:gd name="T137" fmla="*/ 339 w 339"/>
                  <a:gd name="T138" fmla="*/ 560 h 5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9" h="560">
                    <a:moveTo>
                      <a:pt x="244" y="0"/>
                    </a:moveTo>
                    <a:lnTo>
                      <a:pt x="254" y="16"/>
                    </a:lnTo>
                    <a:lnTo>
                      <a:pt x="263" y="35"/>
                    </a:lnTo>
                    <a:lnTo>
                      <a:pt x="270" y="53"/>
                    </a:lnTo>
                    <a:lnTo>
                      <a:pt x="274" y="73"/>
                    </a:lnTo>
                    <a:lnTo>
                      <a:pt x="277" y="82"/>
                    </a:lnTo>
                    <a:lnTo>
                      <a:pt x="277" y="92"/>
                    </a:lnTo>
                    <a:lnTo>
                      <a:pt x="278" y="101"/>
                    </a:lnTo>
                    <a:lnTo>
                      <a:pt x="277" y="112"/>
                    </a:lnTo>
                    <a:lnTo>
                      <a:pt x="275" y="121"/>
                    </a:lnTo>
                    <a:lnTo>
                      <a:pt x="272" y="131"/>
                    </a:lnTo>
                    <a:lnTo>
                      <a:pt x="269" y="141"/>
                    </a:lnTo>
                    <a:lnTo>
                      <a:pt x="265" y="150"/>
                    </a:lnTo>
                    <a:lnTo>
                      <a:pt x="258" y="150"/>
                    </a:lnTo>
                    <a:lnTo>
                      <a:pt x="251" y="162"/>
                    </a:lnTo>
                    <a:lnTo>
                      <a:pt x="246" y="179"/>
                    </a:lnTo>
                    <a:lnTo>
                      <a:pt x="240" y="197"/>
                    </a:lnTo>
                    <a:lnTo>
                      <a:pt x="235" y="219"/>
                    </a:lnTo>
                    <a:lnTo>
                      <a:pt x="226" y="266"/>
                    </a:lnTo>
                    <a:lnTo>
                      <a:pt x="218" y="317"/>
                    </a:lnTo>
                    <a:lnTo>
                      <a:pt x="212" y="369"/>
                    </a:lnTo>
                    <a:lnTo>
                      <a:pt x="207" y="418"/>
                    </a:lnTo>
                    <a:lnTo>
                      <a:pt x="204" y="461"/>
                    </a:lnTo>
                    <a:lnTo>
                      <a:pt x="204" y="494"/>
                    </a:lnTo>
                    <a:lnTo>
                      <a:pt x="201" y="498"/>
                    </a:lnTo>
                    <a:lnTo>
                      <a:pt x="197" y="502"/>
                    </a:lnTo>
                    <a:lnTo>
                      <a:pt x="192" y="507"/>
                    </a:lnTo>
                    <a:lnTo>
                      <a:pt x="188" y="512"/>
                    </a:lnTo>
                    <a:lnTo>
                      <a:pt x="183" y="516"/>
                    </a:lnTo>
                    <a:lnTo>
                      <a:pt x="180" y="521"/>
                    </a:lnTo>
                    <a:lnTo>
                      <a:pt x="178" y="525"/>
                    </a:lnTo>
                    <a:lnTo>
                      <a:pt x="176" y="529"/>
                    </a:lnTo>
                    <a:lnTo>
                      <a:pt x="143" y="536"/>
                    </a:lnTo>
                    <a:lnTo>
                      <a:pt x="143" y="541"/>
                    </a:lnTo>
                    <a:lnTo>
                      <a:pt x="115" y="548"/>
                    </a:lnTo>
                    <a:lnTo>
                      <a:pt x="108" y="548"/>
                    </a:lnTo>
                    <a:lnTo>
                      <a:pt x="103" y="548"/>
                    </a:lnTo>
                    <a:lnTo>
                      <a:pt x="97" y="546"/>
                    </a:lnTo>
                    <a:lnTo>
                      <a:pt x="90" y="543"/>
                    </a:lnTo>
                    <a:lnTo>
                      <a:pt x="83" y="538"/>
                    </a:lnTo>
                    <a:lnTo>
                      <a:pt x="76" y="535"/>
                    </a:lnTo>
                    <a:lnTo>
                      <a:pt x="70" y="531"/>
                    </a:lnTo>
                    <a:lnTo>
                      <a:pt x="65" y="529"/>
                    </a:lnTo>
                    <a:lnTo>
                      <a:pt x="61" y="529"/>
                    </a:lnTo>
                    <a:lnTo>
                      <a:pt x="62" y="522"/>
                    </a:lnTo>
                    <a:lnTo>
                      <a:pt x="63" y="514"/>
                    </a:lnTo>
                    <a:lnTo>
                      <a:pt x="67" y="506"/>
                    </a:lnTo>
                    <a:lnTo>
                      <a:pt x="70" y="497"/>
                    </a:lnTo>
                    <a:lnTo>
                      <a:pt x="74" y="487"/>
                    </a:lnTo>
                    <a:lnTo>
                      <a:pt x="78" y="480"/>
                    </a:lnTo>
                    <a:lnTo>
                      <a:pt x="81" y="478"/>
                    </a:lnTo>
                    <a:lnTo>
                      <a:pt x="83" y="476"/>
                    </a:lnTo>
                    <a:lnTo>
                      <a:pt x="86" y="475"/>
                    </a:lnTo>
                    <a:lnTo>
                      <a:pt x="89" y="475"/>
                    </a:lnTo>
                    <a:lnTo>
                      <a:pt x="89" y="447"/>
                    </a:lnTo>
                    <a:lnTo>
                      <a:pt x="77" y="448"/>
                    </a:lnTo>
                    <a:lnTo>
                      <a:pt x="66" y="449"/>
                    </a:lnTo>
                    <a:lnTo>
                      <a:pt x="52" y="453"/>
                    </a:lnTo>
                    <a:lnTo>
                      <a:pt x="39" y="456"/>
                    </a:lnTo>
                    <a:lnTo>
                      <a:pt x="28" y="461"/>
                    </a:lnTo>
                    <a:lnTo>
                      <a:pt x="16" y="467"/>
                    </a:lnTo>
                    <a:lnTo>
                      <a:pt x="7" y="474"/>
                    </a:lnTo>
                    <a:lnTo>
                      <a:pt x="0" y="482"/>
                    </a:lnTo>
                    <a:lnTo>
                      <a:pt x="6" y="482"/>
                    </a:lnTo>
                    <a:lnTo>
                      <a:pt x="13" y="483"/>
                    </a:lnTo>
                    <a:lnTo>
                      <a:pt x="20" y="485"/>
                    </a:lnTo>
                    <a:lnTo>
                      <a:pt x="28" y="487"/>
                    </a:lnTo>
                    <a:lnTo>
                      <a:pt x="35" y="491"/>
                    </a:lnTo>
                    <a:lnTo>
                      <a:pt x="43" y="492"/>
                    </a:lnTo>
                    <a:lnTo>
                      <a:pt x="48" y="494"/>
                    </a:lnTo>
                    <a:lnTo>
                      <a:pt x="54" y="494"/>
                    </a:lnTo>
                    <a:lnTo>
                      <a:pt x="55" y="503"/>
                    </a:lnTo>
                    <a:lnTo>
                      <a:pt x="56" y="512"/>
                    </a:lnTo>
                    <a:lnTo>
                      <a:pt x="59" y="520"/>
                    </a:lnTo>
                    <a:lnTo>
                      <a:pt x="62" y="527"/>
                    </a:lnTo>
                    <a:lnTo>
                      <a:pt x="66" y="532"/>
                    </a:lnTo>
                    <a:lnTo>
                      <a:pt x="70" y="537"/>
                    </a:lnTo>
                    <a:lnTo>
                      <a:pt x="75" y="541"/>
                    </a:lnTo>
                    <a:lnTo>
                      <a:pt x="81" y="546"/>
                    </a:lnTo>
                    <a:lnTo>
                      <a:pt x="86" y="550"/>
                    </a:lnTo>
                    <a:lnTo>
                      <a:pt x="93" y="552"/>
                    </a:lnTo>
                    <a:lnTo>
                      <a:pt x="101" y="554"/>
                    </a:lnTo>
                    <a:lnTo>
                      <a:pt x="108" y="556"/>
                    </a:lnTo>
                    <a:lnTo>
                      <a:pt x="124" y="559"/>
                    </a:lnTo>
                    <a:lnTo>
                      <a:pt x="142" y="560"/>
                    </a:lnTo>
                    <a:lnTo>
                      <a:pt x="159" y="560"/>
                    </a:lnTo>
                    <a:lnTo>
                      <a:pt x="178" y="559"/>
                    </a:lnTo>
                    <a:lnTo>
                      <a:pt x="195" y="556"/>
                    </a:lnTo>
                    <a:lnTo>
                      <a:pt x="212" y="554"/>
                    </a:lnTo>
                    <a:lnTo>
                      <a:pt x="242" y="551"/>
                    </a:lnTo>
                    <a:lnTo>
                      <a:pt x="265" y="548"/>
                    </a:lnTo>
                    <a:lnTo>
                      <a:pt x="271" y="541"/>
                    </a:lnTo>
                    <a:lnTo>
                      <a:pt x="278" y="533"/>
                    </a:lnTo>
                    <a:lnTo>
                      <a:pt x="282" y="524"/>
                    </a:lnTo>
                    <a:lnTo>
                      <a:pt x="288" y="515"/>
                    </a:lnTo>
                    <a:lnTo>
                      <a:pt x="292" y="505"/>
                    </a:lnTo>
                    <a:lnTo>
                      <a:pt x="296" y="494"/>
                    </a:lnTo>
                    <a:lnTo>
                      <a:pt x="300" y="483"/>
                    </a:lnTo>
                    <a:lnTo>
                      <a:pt x="302" y="471"/>
                    </a:lnTo>
                    <a:lnTo>
                      <a:pt x="307" y="447"/>
                    </a:lnTo>
                    <a:lnTo>
                      <a:pt x="310" y="421"/>
                    </a:lnTo>
                    <a:lnTo>
                      <a:pt x="312" y="394"/>
                    </a:lnTo>
                    <a:lnTo>
                      <a:pt x="312" y="366"/>
                    </a:lnTo>
                    <a:lnTo>
                      <a:pt x="312" y="310"/>
                    </a:lnTo>
                    <a:lnTo>
                      <a:pt x="309" y="256"/>
                    </a:lnTo>
                    <a:lnTo>
                      <a:pt x="307" y="205"/>
                    </a:lnTo>
                    <a:lnTo>
                      <a:pt x="305" y="162"/>
                    </a:lnTo>
                    <a:lnTo>
                      <a:pt x="308" y="160"/>
                    </a:lnTo>
                    <a:lnTo>
                      <a:pt x="310" y="158"/>
                    </a:lnTo>
                    <a:lnTo>
                      <a:pt x="312" y="156"/>
                    </a:lnTo>
                    <a:lnTo>
                      <a:pt x="316" y="153"/>
                    </a:lnTo>
                    <a:lnTo>
                      <a:pt x="318" y="152"/>
                    </a:lnTo>
                    <a:lnTo>
                      <a:pt x="320" y="151"/>
                    </a:lnTo>
                    <a:lnTo>
                      <a:pt x="323" y="150"/>
                    </a:lnTo>
                    <a:lnTo>
                      <a:pt x="325" y="150"/>
                    </a:lnTo>
                    <a:lnTo>
                      <a:pt x="326" y="146"/>
                    </a:lnTo>
                    <a:lnTo>
                      <a:pt x="326" y="143"/>
                    </a:lnTo>
                    <a:lnTo>
                      <a:pt x="329" y="139"/>
                    </a:lnTo>
                    <a:lnTo>
                      <a:pt x="330" y="137"/>
                    </a:lnTo>
                    <a:lnTo>
                      <a:pt x="332" y="134"/>
                    </a:lnTo>
                    <a:lnTo>
                      <a:pt x="334" y="131"/>
                    </a:lnTo>
                    <a:lnTo>
                      <a:pt x="337" y="129"/>
                    </a:lnTo>
                    <a:lnTo>
                      <a:pt x="339" y="129"/>
                    </a:lnTo>
                    <a:lnTo>
                      <a:pt x="339" y="101"/>
                    </a:lnTo>
                    <a:lnTo>
                      <a:pt x="325" y="96"/>
                    </a:lnTo>
                    <a:lnTo>
                      <a:pt x="325" y="89"/>
                    </a:lnTo>
                    <a:lnTo>
                      <a:pt x="325" y="82"/>
                    </a:lnTo>
                    <a:lnTo>
                      <a:pt x="319" y="75"/>
                    </a:lnTo>
                    <a:lnTo>
                      <a:pt x="314" y="73"/>
                    </a:lnTo>
                    <a:lnTo>
                      <a:pt x="307" y="68"/>
                    </a:lnTo>
                    <a:lnTo>
                      <a:pt x="300" y="61"/>
                    </a:lnTo>
                    <a:lnTo>
                      <a:pt x="294" y="54"/>
                    </a:lnTo>
                    <a:lnTo>
                      <a:pt x="287" y="45"/>
                    </a:lnTo>
                    <a:lnTo>
                      <a:pt x="282" y="38"/>
                    </a:lnTo>
                    <a:lnTo>
                      <a:pt x="279" y="31"/>
                    </a:lnTo>
                    <a:lnTo>
                      <a:pt x="278" y="2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7" name="Freeform 141"/>
              <p:cNvSpPr>
                <a:spLocks/>
              </p:cNvSpPr>
              <p:nvPr/>
            </p:nvSpPr>
            <p:spPr bwMode="auto">
              <a:xfrm>
                <a:off x="1294" y="2122"/>
                <a:ext cx="169" cy="280"/>
              </a:xfrm>
              <a:custGeom>
                <a:avLst/>
                <a:gdLst>
                  <a:gd name="T0" fmla="*/ 0 w 339"/>
                  <a:gd name="T1" fmla="*/ 1 h 560"/>
                  <a:gd name="T2" fmla="*/ 0 w 339"/>
                  <a:gd name="T3" fmla="*/ 1 h 560"/>
                  <a:gd name="T4" fmla="*/ 0 w 339"/>
                  <a:gd name="T5" fmla="*/ 1 h 560"/>
                  <a:gd name="T6" fmla="*/ 0 w 339"/>
                  <a:gd name="T7" fmla="*/ 1 h 560"/>
                  <a:gd name="T8" fmla="*/ 0 w 339"/>
                  <a:gd name="T9" fmla="*/ 1 h 560"/>
                  <a:gd name="T10" fmla="*/ 0 w 339"/>
                  <a:gd name="T11" fmla="*/ 1 h 560"/>
                  <a:gd name="T12" fmla="*/ 0 w 339"/>
                  <a:gd name="T13" fmla="*/ 1 h 560"/>
                  <a:gd name="T14" fmla="*/ 0 w 339"/>
                  <a:gd name="T15" fmla="*/ 1 h 560"/>
                  <a:gd name="T16" fmla="*/ 0 w 339"/>
                  <a:gd name="T17" fmla="*/ 1 h 560"/>
                  <a:gd name="T18" fmla="*/ 0 w 339"/>
                  <a:gd name="T19" fmla="*/ 1 h 560"/>
                  <a:gd name="T20" fmla="*/ 0 w 339"/>
                  <a:gd name="T21" fmla="*/ 1 h 560"/>
                  <a:gd name="T22" fmla="*/ 0 w 339"/>
                  <a:gd name="T23" fmla="*/ 1 h 560"/>
                  <a:gd name="T24" fmla="*/ 0 w 339"/>
                  <a:gd name="T25" fmla="*/ 1 h 560"/>
                  <a:gd name="T26" fmla="*/ 0 w 339"/>
                  <a:gd name="T27" fmla="*/ 1 h 560"/>
                  <a:gd name="T28" fmla="*/ 0 w 339"/>
                  <a:gd name="T29" fmla="*/ 1 h 560"/>
                  <a:gd name="T30" fmla="*/ 0 w 339"/>
                  <a:gd name="T31" fmla="*/ 1 h 560"/>
                  <a:gd name="T32" fmla="*/ 0 w 339"/>
                  <a:gd name="T33" fmla="*/ 1 h 560"/>
                  <a:gd name="T34" fmla="*/ 0 w 339"/>
                  <a:gd name="T35" fmla="*/ 1 h 560"/>
                  <a:gd name="T36" fmla="*/ 0 w 339"/>
                  <a:gd name="T37" fmla="*/ 1 h 560"/>
                  <a:gd name="T38" fmla="*/ 0 w 339"/>
                  <a:gd name="T39" fmla="*/ 1 h 560"/>
                  <a:gd name="T40" fmla="*/ 0 w 339"/>
                  <a:gd name="T41" fmla="*/ 1 h 560"/>
                  <a:gd name="T42" fmla="*/ 0 w 339"/>
                  <a:gd name="T43" fmla="*/ 1 h 560"/>
                  <a:gd name="T44" fmla="*/ 0 w 339"/>
                  <a:gd name="T45" fmla="*/ 1 h 560"/>
                  <a:gd name="T46" fmla="*/ 0 w 339"/>
                  <a:gd name="T47" fmla="*/ 1 h 560"/>
                  <a:gd name="T48" fmla="*/ 0 w 339"/>
                  <a:gd name="T49" fmla="*/ 1 h 560"/>
                  <a:gd name="T50" fmla="*/ 0 w 339"/>
                  <a:gd name="T51" fmla="*/ 1 h 560"/>
                  <a:gd name="T52" fmla="*/ 0 w 339"/>
                  <a:gd name="T53" fmla="*/ 1 h 560"/>
                  <a:gd name="T54" fmla="*/ 0 w 339"/>
                  <a:gd name="T55" fmla="*/ 1 h 560"/>
                  <a:gd name="T56" fmla="*/ 0 w 339"/>
                  <a:gd name="T57" fmla="*/ 1 h 560"/>
                  <a:gd name="T58" fmla="*/ 0 w 339"/>
                  <a:gd name="T59" fmla="*/ 1 h 560"/>
                  <a:gd name="T60" fmla="*/ 0 w 339"/>
                  <a:gd name="T61" fmla="*/ 1 h 560"/>
                  <a:gd name="T62" fmla="*/ 0 w 339"/>
                  <a:gd name="T63" fmla="*/ 1 h 560"/>
                  <a:gd name="T64" fmla="*/ 0 w 339"/>
                  <a:gd name="T65" fmla="*/ 1 h 560"/>
                  <a:gd name="T66" fmla="*/ 0 w 339"/>
                  <a:gd name="T67" fmla="*/ 1 h 560"/>
                  <a:gd name="T68" fmla="*/ 0 w 339"/>
                  <a:gd name="T69" fmla="*/ 1 h 560"/>
                  <a:gd name="T70" fmla="*/ 0 w 339"/>
                  <a:gd name="T71" fmla="*/ 1 h 560"/>
                  <a:gd name="T72" fmla="*/ 0 w 339"/>
                  <a:gd name="T73" fmla="*/ 1 h 560"/>
                  <a:gd name="T74" fmla="*/ 0 w 339"/>
                  <a:gd name="T75" fmla="*/ 1 h 560"/>
                  <a:gd name="T76" fmla="*/ 0 w 339"/>
                  <a:gd name="T77" fmla="*/ 1 h 560"/>
                  <a:gd name="T78" fmla="*/ 0 w 339"/>
                  <a:gd name="T79" fmla="*/ 1 h 560"/>
                  <a:gd name="T80" fmla="*/ 0 w 339"/>
                  <a:gd name="T81" fmla="*/ 1 h 560"/>
                  <a:gd name="T82" fmla="*/ 0 w 339"/>
                  <a:gd name="T83" fmla="*/ 1 h 560"/>
                  <a:gd name="T84" fmla="*/ 0 w 339"/>
                  <a:gd name="T85" fmla="*/ 1 h 560"/>
                  <a:gd name="T86" fmla="*/ 0 w 339"/>
                  <a:gd name="T87" fmla="*/ 1 h 560"/>
                  <a:gd name="T88" fmla="*/ 0 w 339"/>
                  <a:gd name="T89" fmla="*/ 1 h 5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9"/>
                  <a:gd name="T136" fmla="*/ 0 h 560"/>
                  <a:gd name="T137" fmla="*/ 339 w 339"/>
                  <a:gd name="T138" fmla="*/ 560 h 5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9" h="560">
                    <a:moveTo>
                      <a:pt x="244" y="0"/>
                    </a:moveTo>
                    <a:lnTo>
                      <a:pt x="254" y="16"/>
                    </a:lnTo>
                    <a:lnTo>
                      <a:pt x="263" y="35"/>
                    </a:lnTo>
                    <a:lnTo>
                      <a:pt x="270" y="53"/>
                    </a:lnTo>
                    <a:lnTo>
                      <a:pt x="274" y="73"/>
                    </a:lnTo>
                    <a:lnTo>
                      <a:pt x="277" y="82"/>
                    </a:lnTo>
                    <a:lnTo>
                      <a:pt x="277" y="92"/>
                    </a:lnTo>
                    <a:lnTo>
                      <a:pt x="278" y="101"/>
                    </a:lnTo>
                    <a:lnTo>
                      <a:pt x="277" y="112"/>
                    </a:lnTo>
                    <a:lnTo>
                      <a:pt x="275" y="121"/>
                    </a:lnTo>
                    <a:lnTo>
                      <a:pt x="272" y="131"/>
                    </a:lnTo>
                    <a:lnTo>
                      <a:pt x="269" y="141"/>
                    </a:lnTo>
                    <a:lnTo>
                      <a:pt x="265" y="150"/>
                    </a:lnTo>
                    <a:lnTo>
                      <a:pt x="258" y="150"/>
                    </a:lnTo>
                    <a:lnTo>
                      <a:pt x="251" y="162"/>
                    </a:lnTo>
                    <a:lnTo>
                      <a:pt x="246" y="179"/>
                    </a:lnTo>
                    <a:lnTo>
                      <a:pt x="240" y="197"/>
                    </a:lnTo>
                    <a:lnTo>
                      <a:pt x="235" y="219"/>
                    </a:lnTo>
                    <a:lnTo>
                      <a:pt x="226" y="266"/>
                    </a:lnTo>
                    <a:lnTo>
                      <a:pt x="218" y="317"/>
                    </a:lnTo>
                    <a:lnTo>
                      <a:pt x="212" y="369"/>
                    </a:lnTo>
                    <a:lnTo>
                      <a:pt x="207" y="418"/>
                    </a:lnTo>
                    <a:lnTo>
                      <a:pt x="204" y="461"/>
                    </a:lnTo>
                    <a:lnTo>
                      <a:pt x="204" y="494"/>
                    </a:lnTo>
                    <a:lnTo>
                      <a:pt x="201" y="498"/>
                    </a:lnTo>
                    <a:lnTo>
                      <a:pt x="197" y="502"/>
                    </a:lnTo>
                    <a:lnTo>
                      <a:pt x="192" y="507"/>
                    </a:lnTo>
                    <a:lnTo>
                      <a:pt x="188" y="512"/>
                    </a:lnTo>
                    <a:lnTo>
                      <a:pt x="183" y="516"/>
                    </a:lnTo>
                    <a:lnTo>
                      <a:pt x="180" y="521"/>
                    </a:lnTo>
                    <a:lnTo>
                      <a:pt x="178" y="525"/>
                    </a:lnTo>
                    <a:lnTo>
                      <a:pt x="176" y="529"/>
                    </a:lnTo>
                    <a:lnTo>
                      <a:pt x="143" y="536"/>
                    </a:lnTo>
                    <a:lnTo>
                      <a:pt x="143" y="541"/>
                    </a:lnTo>
                    <a:lnTo>
                      <a:pt x="115" y="548"/>
                    </a:lnTo>
                    <a:lnTo>
                      <a:pt x="108" y="548"/>
                    </a:lnTo>
                    <a:lnTo>
                      <a:pt x="103" y="548"/>
                    </a:lnTo>
                    <a:lnTo>
                      <a:pt x="97" y="546"/>
                    </a:lnTo>
                    <a:lnTo>
                      <a:pt x="90" y="543"/>
                    </a:lnTo>
                    <a:lnTo>
                      <a:pt x="83" y="538"/>
                    </a:lnTo>
                    <a:lnTo>
                      <a:pt x="76" y="535"/>
                    </a:lnTo>
                    <a:lnTo>
                      <a:pt x="70" y="531"/>
                    </a:lnTo>
                    <a:lnTo>
                      <a:pt x="65" y="529"/>
                    </a:lnTo>
                    <a:lnTo>
                      <a:pt x="61" y="529"/>
                    </a:lnTo>
                    <a:lnTo>
                      <a:pt x="62" y="522"/>
                    </a:lnTo>
                    <a:lnTo>
                      <a:pt x="63" y="514"/>
                    </a:lnTo>
                    <a:lnTo>
                      <a:pt x="67" y="506"/>
                    </a:lnTo>
                    <a:lnTo>
                      <a:pt x="70" y="497"/>
                    </a:lnTo>
                    <a:lnTo>
                      <a:pt x="74" y="487"/>
                    </a:lnTo>
                    <a:lnTo>
                      <a:pt x="78" y="480"/>
                    </a:lnTo>
                    <a:lnTo>
                      <a:pt x="81" y="478"/>
                    </a:lnTo>
                    <a:lnTo>
                      <a:pt x="83" y="476"/>
                    </a:lnTo>
                    <a:lnTo>
                      <a:pt x="86" y="475"/>
                    </a:lnTo>
                    <a:lnTo>
                      <a:pt x="89" y="475"/>
                    </a:lnTo>
                    <a:lnTo>
                      <a:pt x="89" y="447"/>
                    </a:lnTo>
                    <a:lnTo>
                      <a:pt x="77" y="448"/>
                    </a:lnTo>
                    <a:lnTo>
                      <a:pt x="66" y="449"/>
                    </a:lnTo>
                    <a:lnTo>
                      <a:pt x="52" y="453"/>
                    </a:lnTo>
                    <a:lnTo>
                      <a:pt x="39" y="456"/>
                    </a:lnTo>
                    <a:lnTo>
                      <a:pt x="28" y="461"/>
                    </a:lnTo>
                    <a:lnTo>
                      <a:pt x="16" y="467"/>
                    </a:lnTo>
                    <a:lnTo>
                      <a:pt x="7" y="474"/>
                    </a:lnTo>
                    <a:lnTo>
                      <a:pt x="0" y="482"/>
                    </a:lnTo>
                    <a:lnTo>
                      <a:pt x="6" y="482"/>
                    </a:lnTo>
                    <a:lnTo>
                      <a:pt x="13" y="483"/>
                    </a:lnTo>
                    <a:lnTo>
                      <a:pt x="20" y="485"/>
                    </a:lnTo>
                    <a:lnTo>
                      <a:pt x="28" y="487"/>
                    </a:lnTo>
                    <a:lnTo>
                      <a:pt x="35" y="491"/>
                    </a:lnTo>
                    <a:lnTo>
                      <a:pt x="43" y="492"/>
                    </a:lnTo>
                    <a:lnTo>
                      <a:pt x="48" y="494"/>
                    </a:lnTo>
                    <a:lnTo>
                      <a:pt x="54" y="494"/>
                    </a:lnTo>
                    <a:lnTo>
                      <a:pt x="55" y="503"/>
                    </a:lnTo>
                    <a:lnTo>
                      <a:pt x="56" y="512"/>
                    </a:lnTo>
                    <a:lnTo>
                      <a:pt x="59" y="520"/>
                    </a:lnTo>
                    <a:lnTo>
                      <a:pt x="62" y="527"/>
                    </a:lnTo>
                    <a:lnTo>
                      <a:pt x="66" y="532"/>
                    </a:lnTo>
                    <a:lnTo>
                      <a:pt x="70" y="537"/>
                    </a:lnTo>
                    <a:lnTo>
                      <a:pt x="75" y="541"/>
                    </a:lnTo>
                    <a:lnTo>
                      <a:pt x="81" y="546"/>
                    </a:lnTo>
                    <a:lnTo>
                      <a:pt x="86" y="550"/>
                    </a:lnTo>
                    <a:lnTo>
                      <a:pt x="93" y="552"/>
                    </a:lnTo>
                    <a:lnTo>
                      <a:pt x="101" y="554"/>
                    </a:lnTo>
                    <a:lnTo>
                      <a:pt x="108" y="556"/>
                    </a:lnTo>
                    <a:lnTo>
                      <a:pt x="124" y="559"/>
                    </a:lnTo>
                    <a:lnTo>
                      <a:pt x="142" y="560"/>
                    </a:lnTo>
                    <a:lnTo>
                      <a:pt x="159" y="560"/>
                    </a:lnTo>
                    <a:lnTo>
                      <a:pt x="178" y="559"/>
                    </a:lnTo>
                    <a:lnTo>
                      <a:pt x="195" y="556"/>
                    </a:lnTo>
                    <a:lnTo>
                      <a:pt x="212" y="554"/>
                    </a:lnTo>
                    <a:lnTo>
                      <a:pt x="242" y="551"/>
                    </a:lnTo>
                    <a:lnTo>
                      <a:pt x="265" y="548"/>
                    </a:lnTo>
                    <a:lnTo>
                      <a:pt x="271" y="541"/>
                    </a:lnTo>
                    <a:lnTo>
                      <a:pt x="278" y="533"/>
                    </a:lnTo>
                    <a:lnTo>
                      <a:pt x="282" y="524"/>
                    </a:lnTo>
                    <a:lnTo>
                      <a:pt x="288" y="515"/>
                    </a:lnTo>
                    <a:lnTo>
                      <a:pt x="292" y="505"/>
                    </a:lnTo>
                    <a:lnTo>
                      <a:pt x="296" y="494"/>
                    </a:lnTo>
                    <a:lnTo>
                      <a:pt x="300" y="483"/>
                    </a:lnTo>
                    <a:lnTo>
                      <a:pt x="302" y="471"/>
                    </a:lnTo>
                    <a:lnTo>
                      <a:pt x="307" y="447"/>
                    </a:lnTo>
                    <a:lnTo>
                      <a:pt x="310" y="421"/>
                    </a:lnTo>
                    <a:lnTo>
                      <a:pt x="312" y="394"/>
                    </a:lnTo>
                    <a:lnTo>
                      <a:pt x="312" y="366"/>
                    </a:lnTo>
                    <a:lnTo>
                      <a:pt x="312" y="310"/>
                    </a:lnTo>
                    <a:lnTo>
                      <a:pt x="309" y="256"/>
                    </a:lnTo>
                    <a:lnTo>
                      <a:pt x="307" y="205"/>
                    </a:lnTo>
                    <a:lnTo>
                      <a:pt x="305" y="162"/>
                    </a:lnTo>
                    <a:lnTo>
                      <a:pt x="308" y="160"/>
                    </a:lnTo>
                    <a:lnTo>
                      <a:pt x="310" y="158"/>
                    </a:lnTo>
                    <a:lnTo>
                      <a:pt x="312" y="156"/>
                    </a:lnTo>
                    <a:lnTo>
                      <a:pt x="316" y="153"/>
                    </a:lnTo>
                    <a:lnTo>
                      <a:pt x="318" y="152"/>
                    </a:lnTo>
                    <a:lnTo>
                      <a:pt x="320" y="151"/>
                    </a:lnTo>
                    <a:lnTo>
                      <a:pt x="323" y="150"/>
                    </a:lnTo>
                    <a:lnTo>
                      <a:pt x="325" y="150"/>
                    </a:lnTo>
                    <a:lnTo>
                      <a:pt x="326" y="146"/>
                    </a:lnTo>
                    <a:lnTo>
                      <a:pt x="326" y="143"/>
                    </a:lnTo>
                    <a:lnTo>
                      <a:pt x="329" y="139"/>
                    </a:lnTo>
                    <a:lnTo>
                      <a:pt x="330" y="137"/>
                    </a:lnTo>
                    <a:lnTo>
                      <a:pt x="332" y="134"/>
                    </a:lnTo>
                    <a:lnTo>
                      <a:pt x="334" y="131"/>
                    </a:lnTo>
                    <a:lnTo>
                      <a:pt x="337" y="129"/>
                    </a:lnTo>
                    <a:lnTo>
                      <a:pt x="339" y="129"/>
                    </a:lnTo>
                    <a:lnTo>
                      <a:pt x="339" y="101"/>
                    </a:lnTo>
                    <a:lnTo>
                      <a:pt x="325" y="96"/>
                    </a:lnTo>
                    <a:lnTo>
                      <a:pt x="325" y="89"/>
                    </a:lnTo>
                    <a:lnTo>
                      <a:pt x="325" y="82"/>
                    </a:lnTo>
                    <a:lnTo>
                      <a:pt x="319" y="75"/>
                    </a:lnTo>
                    <a:lnTo>
                      <a:pt x="314" y="73"/>
                    </a:lnTo>
                    <a:lnTo>
                      <a:pt x="307" y="68"/>
                    </a:lnTo>
                    <a:lnTo>
                      <a:pt x="300" y="61"/>
                    </a:lnTo>
                    <a:lnTo>
                      <a:pt x="294" y="54"/>
                    </a:lnTo>
                    <a:lnTo>
                      <a:pt x="287" y="45"/>
                    </a:lnTo>
                    <a:lnTo>
                      <a:pt x="282" y="38"/>
                    </a:lnTo>
                    <a:lnTo>
                      <a:pt x="279" y="31"/>
                    </a:lnTo>
                    <a:lnTo>
                      <a:pt x="278" y="2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8" name="Freeform 142"/>
              <p:cNvSpPr>
                <a:spLocks noEditPoints="1"/>
              </p:cNvSpPr>
              <p:nvPr/>
            </p:nvSpPr>
            <p:spPr bwMode="auto">
              <a:xfrm>
                <a:off x="1294" y="2122"/>
                <a:ext cx="168" cy="280"/>
              </a:xfrm>
              <a:custGeom>
                <a:avLst/>
                <a:gdLst>
                  <a:gd name="T0" fmla="*/ 1 w 335"/>
                  <a:gd name="T1" fmla="*/ 1 h 560"/>
                  <a:gd name="T2" fmla="*/ 1 w 335"/>
                  <a:gd name="T3" fmla="*/ 1 h 560"/>
                  <a:gd name="T4" fmla="*/ 1 w 335"/>
                  <a:gd name="T5" fmla="*/ 1 h 560"/>
                  <a:gd name="T6" fmla="*/ 1 w 335"/>
                  <a:gd name="T7" fmla="*/ 1 h 560"/>
                  <a:gd name="T8" fmla="*/ 1 w 335"/>
                  <a:gd name="T9" fmla="*/ 1 h 560"/>
                  <a:gd name="T10" fmla="*/ 1 w 335"/>
                  <a:gd name="T11" fmla="*/ 1 h 560"/>
                  <a:gd name="T12" fmla="*/ 1 w 335"/>
                  <a:gd name="T13" fmla="*/ 1 h 560"/>
                  <a:gd name="T14" fmla="*/ 1 w 335"/>
                  <a:gd name="T15" fmla="*/ 1 h 560"/>
                  <a:gd name="T16" fmla="*/ 1 w 335"/>
                  <a:gd name="T17" fmla="*/ 1 h 560"/>
                  <a:gd name="T18" fmla="*/ 1 w 335"/>
                  <a:gd name="T19" fmla="*/ 1 h 560"/>
                  <a:gd name="T20" fmla="*/ 1 w 335"/>
                  <a:gd name="T21" fmla="*/ 1 h 560"/>
                  <a:gd name="T22" fmla="*/ 1 w 335"/>
                  <a:gd name="T23" fmla="*/ 1 h 560"/>
                  <a:gd name="T24" fmla="*/ 1 w 335"/>
                  <a:gd name="T25" fmla="*/ 1 h 560"/>
                  <a:gd name="T26" fmla="*/ 1 w 335"/>
                  <a:gd name="T27" fmla="*/ 1 h 560"/>
                  <a:gd name="T28" fmla="*/ 1 w 335"/>
                  <a:gd name="T29" fmla="*/ 1 h 560"/>
                  <a:gd name="T30" fmla="*/ 1 w 335"/>
                  <a:gd name="T31" fmla="*/ 1 h 560"/>
                  <a:gd name="T32" fmla="*/ 1 w 335"/>
                  <a:gd name="T33" fmla="*/ 1 h 560"/>
                  <a:gd name="T34" fmla="*/ 1 w 335"/>
                  <a:gd name="T35" fmla="*/ 1 h 560"/>
                  <a:gd name="T36" fmla="*/ 1 w 335"/>
                  <a:gd name="T37" fmla="*/ 1 h 560"/>
                  <a:gd name="T38" fmla="*/ 1 w 335"/>
                  <a:gd name="T39" fmla="*/ 1 h 560"/>
                  <a:gd name="T40" fmla="*/ 1 w 335"/>
                  <a:gd name="T41" fmla="*/ 1 h 560"/>
                  <a:gd name="T42" fmla="*/ 1 w 335"/>
                  <a:gd name="T43" fmla="*/ 1 h 560"/>
                  <a:gd name="T44" fmla="*/ 1 w 335"/>
                  <a:gd name="T45" fmla="*/ 1 h 560"/>
                  <a:gd name="T46" fmla="*/ 1 w 335"/>
                  <a:gd name="T47" fmla="*/ 1 h 560"/>
                  <a:gd name="T48" fmla="*/ 1 w 335"/>
                  <a:gd name="T49" fmla="*/ 1 h 560"/>
                  <a:gd name="T50" fmla="*/ 1 w 335"/>
                  <a:gd name="T51" fmla="*/ 1 h 560"/>
                  <a:gd name="T52" fmla="*/ 1 w 335"/>
                  <a:gd name="T53" fmla="*/ 1 h 560"/>
                  <a:gd name="T54" fmla="*/ 1 w 335"/>
                  <a:gd name="T55" fmla="*/ 1 h 560"/>
                  <a:gd name="T56" fmla="*/ 1 w 335"/>
                  <a:gd name="T57" fmla="*/ 1 h 560"/>
                  <a:gd name="T58" fmla="*/ 1 w 335"/>
                  <a:gd name="T59" fmla="*/ 1 h 560"/>
                  <a:gd name="T60" fmla="*/ 1 w 335"/>
                  <a:gd name="T61" fmla="*/ 1 h 560"/>
                  <a:gd name="T62" fmla="*/ 1 w 335"/>
                  <a:gd name="T63" fmla="*/ 1 h 560"/>
                  <a:gd name="T64" fmla="*/ 1 w 335"/>
                  <a:gd name="T65" fmla="*/ 1 h 560"/>
                  <a:gd name="T66" fmla="*/ 1 w 335"/>
                  <a:gd name="T67" fmla="*/ 1 h 560"/>
                  <a:gd name="T68" fmla="*/ 1 w 335"/>
                  <a:gd name="T69" fmla="*/ 1 h 560"/>
                  <a:gd name="T70" fmla="*/ 1 w 335"/>
                  <a:gd name="T71" fmla="*/ 1 h 560"/>
                  <a:gd name="T72" fmla="*/ 1 w 335"/>
                  <a:gd name="T73" fmla="*/ 1 h 560"/>
                  <a:gd name="T74" fmla="*/ 1 w 335"/>
                  <a:gd name="T75" fmla="*/ 1 h 560"/>
                  <a:gd name="T76" fmla="*/ 1 w 335"/>
                  <a:gd name="T77" fmla="*/ 1 h 560"/>
                  <a:gd name="T78" fmla="*/ 1 w 335"/>
                  <a:gd name="T79" fmla="*/ 1 h 560"/>
                  <a:gd name="T80" fmla="*/ 1 w 335"/>
                  <a:gd name="T81" fmla="*/ 1 h 560"/>
                  <a:gd name="T82" fmla="*/ 1 w 335"/>
                  <a:gd name="T83" fmla="*/ 1 h 560"/>
                  <a:gd name="T84" fmla="*/ 1 w 335"/>
                  <a:gd name="T85" fmla="*/ 1 h 560"/>
                  <a:gd name="T86" fmla="*/ 1 w 335"/>
                  <a:gd name="T87" fmla="*/ 1 h 560"/>
                  <a:gd name="T88" fmla="*/ 1 w 335"/>
                  <a:gd name="T89" fmla="*/ 1 h 560"/>
                  <a:gd name="T90" fmla="*/ 1 w 335"/>
                  <a:gd name="T91" fmla="*/ 1 h 560"/>
                  <a:gd name="T92" fmla="*/ 1 w 335"/>
                  <a:gd name="T93" fmla="*/ 1 h 560"/>
                  <a:gd name="T94" fmla="*/ 1 w 335"/>
                  <a:gd name="T95" fmla="*/ 1 h 560"/>
                  <a:gd name="T96" fmla="*/ 1 w 335"/>
                  <a:gd name="T97" fmla="*/ 1 h 560"/>
                  <a:gd name="T98" fmla="*/ 1 w 335"/>
                  <a:gd name="T99" fmla="*/ 1 h 560"/>
                  <a:gd name="T100" fmla="*/ 1 w 335"/>
                  <a:gd name="T101" fmla="*/ 1 h 560"/>
                  <a:gd name="T102" fmla="*/ 1 w 335"/>
                  <a:gd name="T103" fmla="*/ 1 h 560"/>
                  <a:gd name="T104" fmla="*/ 1 w 335"/>
                  <a:gd name="T105" fmla="*/ 1 h 560"/>
                  <a:gd name="T106" fmla="*/ 1 w 335"/>
                  <a:gd name="T107" fmla="*/ 1 h 560"/>
                  <a:gd name="T108" fmla="*/ 1 w 335"/>
                  <a:gd name="T109" fmla="*/ 1 h 560"/>
                  <a:gd name="T110" fmla="*/ 1 w 335"/>
                  <a:gd name="T111" fmla="*/ 1 h 560"/>
                  <a:gd name="T112" fmla="*/ 0 w 335"/>
                  <a:gd name="T113" fmla="*/ 1 h 560"/>
                  <a:gd name="T114" fmla="*/ 1 w 335"/>
                  <a:gd name="T115" fmla="*/ 1 h 560"/>
                  <a:gd name="T116" fmla="*/ 1 w 335"/>
                  <a:gd name="T117" fmla="*/ 1 h 560"/>
                  <a:gd name="T118" fmla="*/ 1 w 335"/>
                  <a:gd name="T119" fmla="*/ 1 h 560"/>
                  <a:gd name="T120" fmla="*/ 1 w 335"/>
                  <a:gd name="T121" fmla="*/ 1 h 560"/>
                  <a:gd name="T122" fmla="*/ 1 w 335"/>
                  <a:gd name="T123" fmla="*/ 1 h 5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60"/>
                  <a:gd name="T188" fmla="*/ 335 w 335"/>
                  <a:gd name="T189" fmla="*/ 560 h 5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60">
                    <a:moveTo>
                      <a:pt x="269" y="20"/>
                    </a:moveTo>
                    <a:lnTo>
                      <a:pt x="267" y="21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3" y="24"/>
                    </a:lnTo>
                    <a:lnTo>
                      <a:pt x="263" y="25"/>
                    </a:lnTo>
                    <a:lnTo>
                      <a:pt x="262" y="28"/>
                    </a:lnTo>
                    <a:lnTo>
                      <a:pt x="262" y="30"/>
                    </a:lnTo>
                    <a:lnTo>
                      <a:pt x="263" y="33"/>
                    </a:lnTo>
                    <a:lnTo>
                      <a:pt x="261" y="29"/>
                    </a:lnTo>
                    <a:lnTo>
                      <a:pt x="258" y="24"/>
                    </a:lnTo>
                    <a:lnTo>
                      <a:pt x="256" y="21"/>
                    </a:lnTo>
                    <a:lnTo>
                      <a:pt x="254" y="16"/>
                    </a:lnTo>
                    <a:lnTo>
                      <a:pt x="251" y="12"/>
                    </a:lnTo>
                    <a:lnTo>
                      <a:pt x="249" y="8"/>
                    </a:lnTo>
                    <a:lnTo>
                      <a:pt x="247" y="5"/>
                    </a:lnTo>
                    <a:lnTo>
                      <a:pt x="244" y="0"/>
                    </a:lnTo>
                    <a:lnTo>
                      <a:pt x="269" y="20"/>
                    </a:lnTo>
                    <a:close/>
                    <a:moveTo>
                      <a:pt x="263" y="33"/>
                    </a:moveTo>
                    <a:lnTo>
                      <a:pt x="265" y="36"/>
                    </a:lnTo>
                    <a:lnTo>
                      <a:pt x="269" y="37"/>
                    </a:lnTo>
                    <a:lnTo>
                      <a:pt x="271" y="39"/>
                    </a:lnTo>
                    <a:lnTo>
                      <a:pt x="274" y="40"/>
                    </a:lnTo>
                    <a:lnTo>
                      <a:pt x="278" y="43"/>
                    </a:lnTo>
                    <a:lnTo>
                      <a:pt x="280" y="44"/>
                    </a:lnTo>
                    <a:lnTo>
                      <a:pt x="284" y="45"/>
                    </a:lnTo>
                    <a:lnTo>
                      <a:pt x="287" y="45"/>
                    </a:lnTo>
                    <a:lnTo>
                      <a:pt x="290" y="50"/>
                    </a:lnTo>
                    <a:lnTo>
                      <a:pt x="295" y="55"/>
                    </a:lnTo>
                    <a:lnTo>
                      <a:pt x="299" y="60"/>
                    </a:lnTo>
                    <a:lnTo>
                      <a:pt x="303" y="65"/>
                    </a:lnTo>
                    <a:lnTo>
                      <a:pt x="308" y="69"/>
                    </a:lnTo>
                    <a:lnTo>
                      <a:pt x="311" y="73"/>
                    </a:lnTo>
                    <a:lnTo>
                      <a:pt x="316" y="74"/>
                    </a:lnTo>
                    <a:lnTo>
                      <a:pt x="319" y="75"/>
                    </a:lnTo>
                    <a:lnTo>
                      <a:pt x="325" y="82"/>
                    </a:lnTo>
                    <a:lnTo>
                      <a:pt x="325" y="89"/>
                    </a:lnTo>
                    <a:lnTo>
                      <a:pt x="325" y="96"/>
                    </a:lnTo>
                    <a:lnTo>
                      <a:pt x="335" y="100"/>
                    </a:lnTo>
                    <a:lnTo>
                      <a:pt x="326" y="114"/>
                    </a:lnTo>
                    <a:lnTo>
                      <a:pt x="317" y="128"/>
                    </a:lnTo>
                    <a:lnTo>
                      <a:pt x="309" y="142"/>
                    </a:lnTo>
                    <a:lnTo>
                      <a:pt x="300" y="157"/>
                    </a:lnTo>
                    <a:lnTo>
                      <a:pt x="293" y="171"/>
                    </a:lnTo>
                    <a:lnTo>
                      <a:pt x="285" y="185"/>
                    </a:lnTo>
                    <a:lnTo>
                      <a:pt x="278" y="200"/>
                    </a:lnTo>
                    <a:lnTo>
                      <a:pt x="272" y="215"/>
                    </a:lnTo>
                    <a:lnTo>
                      <a:pt x="272" y="226"/>
                    </a:lnTo>
                    <a:lnTo>
                      <a:pt x="272" y="235"/>
                    </a:lnTo>
                    <a:lnTo>
                      <a:pt x="271" y="244"/>
                    </a:lnTo>
                    <a:lnTo>
                      <a:pt x="269" y="252"/>
                    </a:lnTo>
                    <a:lnTo>
                      <a:pt x="266" y="260"/>
                    </a:lnTo>
                    <a:lnTo>
                      <a:pt x="263" y="270"/>
                    </a:lnTo>
                    <a:lnTo>
                      <a:pt x="261" y="278"/>
                    </a:lnTo>
                    <a:lnTo>
                      <a:pt x="258" y="286"/>
                    </a:lnTo>
                    <a:lnTo>
                      <a:pt x="259" y="302"/>
                    </a:lnTo>
                    <a:lnTo>
                      <a:pt x="261" y="318"/>
                    </a:lnTo>
                    <a:lnTo>
                      <a:pt x="259" y="333"/>
                    </a:lnTo>
                    <a:lnTo>
                      <a:pt x="258" y="348"/>
                    </a:lnTo>
                    <a:lnTo>
                      <a:pt x="255" y="377"/>
                    </a:lnTo>
                    <a:lnTo>
                      <a:pt x="248" y="404"/>
                    </a:lnTo>
                    <a:lnTo>
                      <a:pt x="241" y="433"/>
                    </a:lnTo>
                    <a:lnTo>
                      <a:pt x="234" y="461"/>
                    </a:lnTo>
                    <a:lnTo>
                      <a:pt x="227" y="488"/>
                    </a:lnTo>
                    <a:lnTo>
                      <a:pt x="221" y="516"/>
                    </a:lnTo>
                    <a:lnTo>
                      <a:pt x="218" y="521"/>
                    </a:lnTo>
                    <a:lnTo>
                      <a:pt x="216" y="525"/>
                    </a:lnTo>
                    <a:lnTo>
                      <a:pt x="214" y="530"/>
                    </a:lnTo>
                    <a:lnTo>
                      <a:pt x="212" y="536"/>
                    </a:lnTo>
                    <a:lnTo>
                      <a:pt x="211" y="540"/>
                    </a:lnTo>
                    <a:lnTo>
                      <a:pt x="210" y="545"/>
                    </a:lnTo>
                    <a:lnTo>
                      <a:pt x="209" y="551"/>
                    </a:lnTo>
                    <a:lnTo>
                      <a:pt x="206" y="555"/>
                    </a:lnTo>
                    <a:lnTo>
                      <a:pt x="195" y="556"/>
                    </a:lnTo>
                    <a:lnTo>
                      <a:pt x="182" y="558"/>
                    </a:lnTo>
                    <a:lnTo>
                      <a:pt x="169" y="559"/>
                    </a:lnTo>
                    <a:lnTo>
                      <a:pt x="156" y="560"/>
                    </a:lnTo>
                    <a:lnTo>
                      <a:pt x="143" y="560"/>
                    </a:lnTo>
                    <a:lnTo>
                      <a:pt x="130" y="559"/>
                    </a:lnTo>
                    <a:lnTo>
                      <a:pt x="119" y="558"/>
                    </a:lnTo>
                    <a:lnTo>
                      <a:pt x="107" y="556"/>
                    </a:lnTo>
                    <a:lnTo>
                      <a:pt x="106" y="555"/>
                    </a:lnTo>
                    <a:lnTo>
                      <a:pt x="105" y="554"/>
                    </a:lnTo>
                    <a:lnTo>
                      <a:pt x="104" y="554"/>
                    </a:lnTo>
                    <a:lnTo>
                      <a:pt x="103" y="554"/>
                    </a:lnTo>
                    <a:lnTo>
                      <a:pt x="101" y="554"/>
                    </a:lnTo>
                    <a:lnTo>
                      <a:pt x="100" y="554"/>
                    </a:lnTo>
                    <a:lnTo>
                      <a:pt x="99" y="554"/>
                    </a:lnTo>
                    <a:lnTo>
                      <a:pt x="98" y="554"/>
                    </a:lnTo>
                    <a:lnTo>
                      <a:pt x="98" y="553"/>
                    </a:lnTo>
                    <a:lnTo>
                      <a:pt x="97" y="553"/>
                    </a:lnTo>
                    <a:lnTo>
                      <a:pt x="96" y="553"/>
                    </a:lnTo>
                    <a:lnTo>
                      <a:pt x="95" y="553"/>
                    </a:lnTo>
                    <a:lnTo>
                      <a:pt x="95" y="552"/>
                    </a:lnTo>
                    <a:lnTo>
                      <a:pt x="93" y="552"/>
                    </a:lnTo>
                    <a:lnTo>
                      <a:pt x="92" y="552"/>
                    </a:lnTo>
                    <a:lnTo>
                      <a:pt x="90" y="550"/>
                    </a:lnTo>
                    <a:lnTo>
                      <a:pt x="88" y="548"/>
                    </a:lnTo>
                    <a:lnTo>
                      <a:pt x="85" y="546"/>
                    </a:lnTo>
                    <a:lnTo>
                      <a:pt x="83" y="544"/>
                    </a:lnTo>
                    <a:lnTo>
                      <a:pt x="81" y="541"/>
                    </a:lnTo>
                    <a:lnTo>
                      <a:pt x="80" y="539"/>
                    </a:lnTo>
                    <a:lnTo>
                      <a:pt x="77" y="537"/>
                    </a:lnTo>
                    <a:lnTo>
                      <a:pt x="75" y="535"/>
                    </a:lnTo>
                    <a:lnTo>
                      <a:pt x="80" y="537"/>
                    </a:lnTo>
                    <a:lnTo>
                      <a:pt x="84" y="539"/>
                    </a:lnTo>
                    <a:lnTo>
                      <a:pt x="89" y="541"/>
                    </a:lnTo>
                    <a:lnTo>
                      <a:pt x="93" y="544"/>
                    </a:lnTo>
                    <a:lnTo>
                      <a:pt x="97" y="546"/>
                    </a:lnTo>
                    <a:lnTo>
                      <a:pt x="101" y="547"/>
                    </a:lnTo>
                    <a:lnTo>
                      <a:pt x="105" y="548"/>
                    </a:lnTo>
                    <a:lnTo>
                      <a:pt x="108" y="548"/>
                    </a:lnTo>
                    <a:lnTo>
                      <a:pt x="115" y="548"/>
                    </a:lnTo>
                    <a:lnTo>
                      <a:pt x="143" y="541"/>
                    </a:lnTo>
                    <a:lnTo>
                      <a:pt x="143" y="536"/>
                    </a:lnTo>
                    <a:lnTo>
                      <a:pt x="176" y="529"/>
                    </a:lnTo>
                    <a:lnTo>
                      <a:pt x="178" y="525"/>
                    </a:lnTo>
                    <a:lnTo>
                      <a:pt x="180" y="521"/>
                    </a:lnTo>
                    <a:lnTo>
                      <a:pt x="183" y="516"/>
                    </a:lnTo>
                    <a:lnTo>
                      <a:pt x="188" y="512"/>
                    </a:lnTo>
                    <a:lnTo>
                      <a:pt x="192" y="507"/>
                    </a:lnTo>
                    <a:lnTo>
                      <a:pt x="197" y="502"/>
                    </a:lnTo>
                    <a:lnTo>
                      <a:pt x="201" y="498"/>
                    </a:lnTo>
                    <a:lnTo>
                      <a:pt x="204" y="494"/>
                    </a:lnTo>
                    <a:lnTo>
                      <a:pt x="204" y="461"/>
                    </a:lnTo>
                    <a:lnTo>
                      <a:pt x="207" y="418"/>
                    </a:lnTo>
                    <a:lnTo>
                      <a:pt x="212" y="369"/>
                    </a:lnTo>
                    <a:lnTo>
                      <a:pt x="218" y="317"/>
                    </a:lnTo>
                    <a:lnTo>
                      <a:pt x="226" y="266"/>
                    </a:lnTo>
                    <a:lnTo>
                      <a:pt x="235" y="219"/>
                    </a:lnTo>
                    <a:lnTo>
                      <a:pt x="240" y="197"/>
                    </a:lnTo>
                    <a:lnTo>
                      <a:pt x="246" y="179"/>
                    </a:lnTo>
                    <a:lnTo>
                      <a:pt x="251" y="162"/>
                    </a:lnTo>
                    <a:lnTo>
                      <a:pt x="258" y="150"/>
                    </a:lnTo>
                    <a:lnTo>
                      <a:pt x="265" y="150"/>
                    </a:lnTo>
                    <a:lnTo>
                      <a:pt x="269" y="143"/>
                    </a:lnTo>
                    <a:lnTo>
                      <a:pt x="271" y="136"/>
                    </a:lnTo>
                    <a:lnTo>
                      <a:pt x="273" y="129"/>
                    </a:lnTo>
                    <a:lnTo>
                      <a:pt x="275" y="121"/>
                    </a:lnTo>
                    <a:lnTo>
                      <a:pt x="277" y="107"/>
                    </a:lnTo>
                    <a:lnTo>
                      <a:pt x="277" y="92"/>
                    </a:lnTo>
                    <a:lnTo>
                      <a:pt x="275" y="77"/>
                    </a:lnTo>
                    <a:lnTo>
                      <a:pt x="272" y="62"/>
                    </a:lnTo>
                    <a:lnTo>
                      <a:pt x="267" y="47"/>
                    </a:lnTo>
                    <a:lnTo>
                      <a:pt x="263" y="33"/>
                    </a:lnTo>
                    <a:close/>
                    <a:moveTo>
                      <a:pt x="65" y="509"/>
                    </a:moveTo>
                    <a:lnTo>
                      <a:pt x="65" y="508"/>
                    </a:lnTo>
                    <a:lnTo>
                      <a:pt x="65" y="506"/>
                    </a:lnTo>
                    <a:lnTo>
                      <a:pt x="65" y="503"/>
                    </a:lnTo>
                    <a:lnTo>
                      <a:pt x="65" y="502"/>
                    </a:lnTo>
                    <a:lnTo>
                      <a:pt x="65" y="500"/>
                    </a:lnTo>
                    <a:lnTo>
                      <a:pt x="65" y="499"/>
                    </a:lnTo>
                    <a:lnTo>
                      <a:pt x="65" y="497"/>
                    </a:lnTo>
                    <a:lnTo>
                      <a:pt x="65" y="494"/>
                    </a:lnTo>
                    <a:lnTo>
                      <a:pt x="61" y="492"/>
                    </a:lnTo>
                    <a:lnTo>
                      <a:pt x="58" y="491"/>
                    </a:lnTo>
                    <a:lnTo>
                      <a:pt x="54" y="490"/>
                    </a:lnTo>
                    <a:lnTo>
                      <a:pt x="51" y="490"/>
                    </a:lnTo>
                    <a:lnTo>
                      <a:pt x="47" y="490"/>
                    </a:lnTo>
                    <a:lnTo>
                      <a:pt x="43" y="490"/>
                    </a:lnTo>
                    <a:lnTo>
                      <a:pt x="39" y="490"/>
                    </a:lnTo>
                    <a:lnTo>
                      <a:pt x="35" y="491"/>
                    </a:lnTo>
                    <a:lnTo>
                      <a:pt x="30" y="488"/>
                    </a:lnTo>
                    <a:lnTo>
                      <a:pt x="25" y="487"/>
                    </a:lnTo>
                    <a:lnTo>
                      <a:pt x="21" y="485"/>
                    </a:lnTo>
                    <a:lnTo>
                      <a:pt x="16" y="484"/>
                    </a:lnTo>
                    <a:lnTo>
                      <a:pt x="12" y="483"/>
                    </a:lnTo>
                    <a:lnTo>
                      <a:pt x="8" y="482"/>
                    </a:lnTo>
                    <a:lnTo>
                      <a:pt x="3" y="482"/>
                    </a:lnTo>
                    <a:lnTo>
                      <a:pt x="0" y="482"/>
                    </a:lnTo>
                    <a:lnTo>
                      <a:pt x="7" y="474"/>
                    </a:lnTo>
                    <a:lnTo>
                      <a:pt x="16" y="467"/>
                    </a:lnTo>
                    <a:lnTo>
                      <a:pt x="28" y="461"/>
                    </a:lnTo>
                    <a:lnTo>
                      <a:pt x="39" y="456"/>
                    </a:lnTo>
                    <a:lnTo>
                      <a:pt x="52" y="453"/>
                    </a:lnTo>
                    <a:lnTo>
                      <a:pt x="66" y="449"/>
                    </a:lnTo>
                    <a:lnTo>
                      <a:pt x="77" y="448"/>
                    </a:lnTo>
                    <a:lnTo>
                      <a:pt x="89" y="447"/>
                    </a:lnTo>
                    <a:lnTo>
                      <a:pt x="89" y="475"/>
                    </a:lnTo>
                    <a:lnTo>
                      <a:pt x="85" y="475"/>
                    </a:lnTo>
                    <a:lnTo>
                      <a:pt x="82" y="477"/>
                    </a:lnTo>
                    <a:lnTo>
                      <a:pt x="78" y="482"/>
                    </a:lnTo>
                    <a:lnTo>
                      <a:pt x="75" y="486"/>
                    </a:lnTo>
                    <a:lnTo>
                      <a:pt x="73" y="491"/>
                    </a:lnTo>
                    <a:lnTo>
                      <a:pt x="69" y="497"/>
                    </a:lnTo>
                    <a:lnTo>
                      <a:pt x="67" y="503"/>
                    </a:lnTo>
                    <a:lnTo>
                      <a:pt x="65" y="509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43"/>
              <p:cNvSpPr>
                <a:spLocks/>
              </p:cNvSpPr>
              <p:nvPr/>
            </p:nvSpPr>
            <p:spPr bwMode="auto">
              <a:xfrm>
                <a:off x="1413" y="2218"/>
                <a:ext cx="37" cy="179"/>
              </a:xfrm>
              <a:custGeom>
                <a:avLst/>
                <a:gdLst>
                  <a:gd name="T0" fmla="*/ 1 w 73"/>
                  <a:gd name="T1" fmla="*/ 0 h 360"/>
                  <a:gd name="T2" fmla="*/ 1 w 73"/>
                  <a:gd name="T3" fmla="*/ 0 h 360"/>
                  <a:gd name="T4" fmla="*/ 1 w 73"/>
                  <a:gd name="T5" fmla="*/ 0 h 360"/>
                  <a:gd name="T6" fmla="*/ 1 w 73"/>
                  <a:gd name="T7" fmla="*/ 0 h 360"/>
                  <a:gd name="T8" fmla="*/ 1 w 73"/>
                  <a:gd name="T9" fmla="*/ 0 h 360"/>
                  <a:gd name="T10" fmla="*/ 1 w 73"/>
                  <a:gd name="T11" fmla="*/ 0 h 360"/>
                  <a:gd name="T12" fmla="*/ 1 w 73"/>
                  <a:gd name="T13" fmla="*/ 0 h 360"/>
                  <a:gd name="T14" fmla="*/ 1 w 73"/>
                  <a:gd name="T15" fmla="*/ 0 h 360"/>
                  <a:gd name="T16" fmla="*/ 1 w 73"/>
                  <a:gd name="T17" fmla="*/ 0 h 360"/>
                  <a:gd name="T18" fmla="*/ 1 w 73"/>
                  <a:gd name="T19" fmla="*/ 0 h 360"/>
                  <a:gd name="T20" fmla="*/ 1 w 73"/>
                  <a:gd name="T21" fmla="*/ 0 h 360"/>
                  <a:gd name="T22" fmla="*/ 1 w 73"/>
                  <a:gd name="T23" fmla="*/ 0 h 360"/>
                  <a:gd name="T24" fmla="*/ 1 w 73"/>
                  <a:gd name="T25" fmla="*/ 0 h 360"/>
                  <a:gd name="T26" fmla="*/ 1 w 73"/>
                  <a:gd name="T27" fmla="*/ 0 h 360"/>
                  <a:gd name="T28" fmla="*/ 1 w 73"/>
                  <a:gd name="T29" fmla="*/ 0 h 360"/>
                  <a:gd name="T30" fmla="*/ 1 w 73"/>
                  <a:gd name="T31" fmla="*/ 0 h 360"/>
                  <a:gd name="T32" fmla="*/ 1 w 73"/>
                  <a:gd name="T33" fmla="*/ 0 h 360"/>
                  <a:gd name="T34" fmla="*/ 0 w 73"/>
                  <a:gd name="T35" fmla="*/ 0 h 360"/>
                  <a:gd name="T36" fmla="*/ 0 w 73"/>
                  <a:gd name="T37" fmla="*/ 0 h 360"/>
                  <a:gd name="T38" fmla="*/ 0 w 73"/>
                  <a:gd name="T39" fmla="*/ 0 h 360"/>
                  <a:gd name="T40" fmla="*/ 1 w 73"/>
                  <a:gd name="T41" fmla="*/ 0 h 360"/>
                  <a:gd name="T42" fmla="*/ 1 w 73"/>
                  <a:gd name="T43" fmla="*/ 0 h 360"/>
                  <a:gd name="T44" fmla="*/ 1 w 73"/>
                  <a:gd name="T45" fmla="*/ 0 h 360"/>
                  <a:gd name="T46" fmla="*/ 1 w 73"/>
                  <a:gd name="T47" fmla="*/ 0 h 360"/>
                  <a:gd name="T48" fmla="*/ 1 w 73"/>
                  <a:gd name="T49" fmla="*/ 0 h 360"/>
                  <a:gd name="T50" fmla="*/ 1 w 73"/>
                  <a:gd name="T51" fmla="*/ 0 h 360"/>
                  <a:gd name="T52" fmla="*/ 1 w 73"/>
                  <a:gd name="T53" fmla="*/ 0 h 360"/>
                  <a:gd name="T54" fmla="*/ 1 w 73"/>
                  <a:gd name="T55" fmla="*/ 0 h 360"/>
                  <a:gd name="T56" fmla="*/ 1 w 73"/>
                  <a:gd name="T57" fmla="*/ 0 h 360"/>
                  <a:gd name="T58" fmla="*/ 1 w 73"/>
                  <a:gd name="T59" fmla="*/ 0 h 360"/>
                  <a:gd name="T60" fmla="*/ 1 w 73"/>
                  <a:gd name="T61" fmla="*/ 0 h 360"/>
                  <a:gd name="T62" fmla="*/ 1 w 73"/>
                  <a:gd name="T63" fmla="*/ 0 h 360"/>
                  <a:gd name="T64" fmla="*/ 1 w 73"/>
                  <a:gd name="T65" fmla="*/ 0 h 360"/>
                  <a:gd name="T66" fmla="*/ 1 w 73"/>
                  <a:gd name="T67" fmla="*/ 0 h 360"/>
                  <a:gd name="T68" fmla="*/ 1 w 73"/>
                  <a:gd name="T69" fmla="*/ 0 h 360"/>
                  <a:gd name="T70" fmla="*/ 1 w 73"/>
                  <a:gd name="T71" fmla="*/ 0 h 360"/>
                  <a:gd name="T72" fmla="*/ 1 w 73"/>
                  <a:gd name="T73" fmla="*/ 0 h 360"/>
                  <a:gd name="T74" fmla="*/ 1 w 73"/>
                  <a:gd name="T75" fmla="*/ 0 h 360"/>
                  <a:gd name="T76" fmla="*/ 1 w 73"/>
                  <a:gd name="T77" fmla="*/ 0 h 360"/>
                  <a:gd name="T78" fmla="*/ 1 w 73"/>
                  <a:gd name="T79" fmla="*/ 0 h 360"/>
                  <a:gd name="T80" fmla="*/ 1 w 73"/>
                  <a:gd name="T81" fmla="*/ 0 h 360"/>
                  <a:gd name="T82" fmla="*/ 1 w 73"/>
                  <a:gd name="T83" fmla="*/ 0 h 3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"/>
                  <a:gd name="T127" fmla="*/ 0 h 360"/>
                  <a:gd name="T128" fmla="*/ 73 w 73"/>
                  <a:gd name="T129" fmla="*/ 360 h 3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" h="360">
                    <a:moveTo>
                      <a:pt x="73" y="156"/>
                    </a:moveTo>
                    <a:lnTo>
                      <a:pt x="71" y="177"/>
                    </a:lnTo>
                    <a:lnTo>
                      <a:pt x="68" y="197"/>
                    </a:lnTo>
                    <a:lnTo>
                      <a:pt x="64" y="218"/>
                    </a:lnTo>
                    <a:lnTo>
                      <a:pt x="61" y="238"/>
                    </a:lnTo>
                    <a:lnTo>
                      <a:pt x="57" y="258"/>
                    </a:lnTo>
                    <a:lnTo>
                      <a:pt x="53" y="279"/>
                    </a:lnTo>
                    <a:lnTo>
                      <a:pt x="49" y="299"/>
                    </a:lnTo>
                    <a:lnTo>
                      <a:pt x="46" y="319"/>
                    </a:lnTo>
                    <a:lnTo>
                      <a:pt x="45" y="322"/>
                    </a:lnTo>
                    <a:lnTo>
                      <a:pt x="45" y="324"/>
                    </a:lnTo>
                    <a:lnTo>
                      <a:pt x="43" y="326"/>
                    </a:lnTo>
                    <a:lnTo>
                      <a:pt x="43" y="329"/>
                    </a:lnTo>
                    <a:lnTo>
                      <a:pt x="43" y="331"/>
                    </a:lnTo>
                    <a:lnTo>
                      <a:pt x="42" y="333"/>
                    </a:lnTo>
                    <a:lnTo>
                      <a:pt x="42" y="336"/>
                    </a:lnTo>
                    <a:lnTo>
                      <a:pt x="41" y="338"/>
                    </a:lnTo>
                    <a:lnTo>
                      <a:pt x="40" y="340"/>
                    </a:lnTo>
                    <a:lnTo>
                      <a:pt x="38" y="342"/>
                    </a:lnTo>
                    <a:lnTo>
                      <a:pt x="36" y="346"/>
                    </a:lnTo>
                    <a:lnTo>
                      <a:pt x="34" y="348"/>
                    </a:lnTo>
                    <a:lnTo>
                      <a:pt x="32" y="350"/>
                    </a:lnTo>
                    <a:lnTo>
                      <a:pt x="30" y="353"/>
                    </a:lnTo>
                    <a:lnTo>
                      <a:pt x="27" y="355"/>
                    </a:lnTo>
                    <a:lnTo>
                      <a:pt x="26" y="357"/>
                    </a:lnTo>
                    <a:lnTo>
                      <a:pt x="23" y="357"/>
                    </a:lnTo>
                    <a:lnTo>
                      <a:pt x="20" y="357"/>
                    </a:lnTo>
                    <a:lnTo>
                      <a:pt x="18" y="359"/>
                    </a:lnTo>
                    <a:lnTo>
                      <a:pt x="15" y="359"/>
                    </a:lnTo>
                    <a:lnTo>
                      <a:pt x="11" y="359"/>
                    </a:lnTo>
                    <a:lnTo>
                      <a:pt x="8" y="359"/>
                    </a:lnTo>
                    <a:lnTo>
                      <a:pt x="4" y="360"/>
                    </a:lnTo>
                    <a:lnTo>
                      <a:pt x="1" y="360"/>
                    </a:lnTo>
                    <a:lnTo>
                      <a:pt x="1" y="359"/>
                    </a:lnTo>
                    <a:lnTo>
                      <a:pt x="1" y="357"/>
                    </a:lnTo>
                    <a:lnTo>
                      <a:pt x="0" y="356"/>
                    </a:lnTo>
                    <a:lnTo>
                      <a:pt x="0" y="355"/>
                    </a:lnTo>
                    <a:lnTo>
                      <a:pt x="0" y="354"/>
                    </a:lnTo>
                    <a:lnTo>
                      <a:pt x="0" y="353"/>
                    </a:lnTo>
                    <a:lnTo>
                      <a:pt x="0" y="352"/>
                    </a:lnTo>
                    <a:lnTo>
                      <a:pt x="0" y="349"/>
                    </a:lnTo>
                    <a:lnTo>
                      <a:pt x="1" y="347"/>
                    </a:lnTo>
                    <a:lnTo>
                      <a:pt x="3" y="344"/>
                    </a:lnTo>
                    <a:lnTo>
                      <a:pt x="4" y="339"/>
                    </a:lnTo>
                    <a:lnTo>
                      <a:pt x="7" y="336"/>
                    </a:lnTo>
                    <a:lnTo>
                      <a:pt x="8" y="332"/>
                    </a:lnTo>
                    <a:lnTo>
                      <a:pt x="9" y="327"/>
                    </a:lnTo>
                    <a:lnTo>
                      <a:pt x="10" y="323"/>
                    </a:lnTo>
                    <a:lnTo>
                      <a:pt x="10" y="319"/>
                    </a:lnTo>
                    <a:lnTo>
                      <a:pt x="13" y="315"/>
                    </a:lnTo>
                    <a:lnTo>
                      <a:pt x="16" y="310"/>
                    </a:lnTo>
                    <a:lnTo>
                      <a:pt x="18" y="304"/>
                    </a:lnTo>
                    <a:lnTo>
                      <a:pt x="18" y="299"/>
                    </a:lnTo>
                    <a:lnTo>
                      <a:pt x="19" y="294"/>
                    </a:lnTo>
                    <a:lnTo>
                      <a:pt x="19" y="288"/>
                    </a:lnTo>
                    <a:lnTo>
                      <a:pt x="20" y="283"/>
                    </a:lnTo>
                    <a:lnTo>
                      <a:pt x="22" y="277"/>
                    </a:lnTo>
                    <a:lnTo>
                      <a:pt x="27" y="264"/>
                    </a:lnTo>
                    <a:lnTo>
                      <a:pt x="31" y="250"/>
                    </a:lnTo>
                    <a:lnTo>
                      <a:pt x="34" y="236"/>
                    </a:lnTo>
                    <a:lnTo>
                      <a:pt x="36" y="223"/>
                    </a:lnTo>
                    <a:lnTo>
                      <a:pt x="40" y="193"/>
                    </a:lnTo>
                    <a:lnTo>
                      <a:pt x="42" y="163"/>
                    </a:lnTo>
                    <a:lnTo>
                      <a:pt x="43" y="133"/>
                    </a:lnTo>
                    <a:lnTo>
                      <a:pt x="46" y="103"/>
                    </a:lnTo>
                    <a:lnTo>
                      <a:pt x="47" y="89"/>
                    </a:lnTo>
                    <a:lnTo>
                      <a:pt x="49" y="74"/>
                    </a:lnTo>
                    <a:lnTo>
                      <a:pt x="53" y="60"/>
                    </a:lnTo>
                    <a:lnTo>
                      <a:pt x="56" y="46"/>
                    </a:lnTo>
                    <a:lnTo>
                      <a:pt x="56" y="41"/>
                    </a:lnTo>
                    <a:lnTo>
                      <a:pt x="56" y="34"/>
                    </a:lnTo>
                    <a:lnTo>
                      <a:pt x="56" y="28"/>
                    </a:lnTo>
                    <a:lnTo>
                      <a:pt x="57" y="22"/>
                    </a:lnTo>
                    <a:lnTo>
                      <a:pt x="60" y="16"/>
                    </a:lnTo>
                    <a:lnTo>
                      <a:pt x="62" y="11"/>
                    </a:lnTo>
                    <a:lnTo>
                      <a:pt x="64" y="5"/>
                    </a:lnTo>
                    <a:lnTo>
                      <a:pt x="66" y="0"/>
                    </a:lnTo>
                    <a:lnTo>
                      <a:pt x="68" y="16"/>
                    </a:lnTo>
                    <a:lnTo>
                      <a:pt x="69" y="35"/>
                    </a:lnTo>
                    <a:lnTo>
                      <a:pt x="70" y="53"/>
                    </a:lnTo>
                    <a:lnTo>
                      <a:pt x="71" y="73"/>
                    </a:lnTo>
                    <a:lnTo>
                      <a:pt x="72" y="94"/>
                    </a:lnTo>
                    <a:lnTo>
                      <a:pt x="73" y="114"/>
                    </a:lnTo>
                    <a:lnTo>
                      <a:pt x="73" y="135"/>
                    </a:lnTo>
                    <a:lnTo>
                      <a:pt x="73" y="156"/>
                    </a:lnTo>
                    <a:close/>
                  </a:path>
                </a:pathLst>
              </a:custGeom>
              <a:solidFill>
                <a:srgbClr val="4C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18" name="Group 144"/>
            <p:cNvGrpSpPr>
              <a:grpSpLocks noChangeAspect="1"/>
            </p:cNvGrpSpPr>
            <p:nvPr/>
          </p:nvGrpSpPr>
          <p:grpSpPr bwMode="auto">
            <a:xfrm flipH="1">
              <a:off x="1776" y="2784"/>
              <a:ext cx="657" cy="556"/>
              <a:chOff x="4529" y="1104"/>
              <a:chExt cx="2188" cy="1851"/>
            </a:xfrm>
          </p:grpSpPr>
          <p:sp>
            <p:nvSpPr>
              <p:cNvPr id="38919" name="Freeform 145"/>
              <p:cNvSpPr>
                <a:spLocks noChangeAspect="1"/>
              </p:cNvSpPr>
              <p:nvPr/>
            </p:nvSpPr>
            <p:spPr bwMode="auto">
              <a:xfrm>
                <a:off x="4681" y="1104"/>
                <a:ext cx="1859" cy="1851"/>
              </a:xfrm>
              <a:custGeom>
                <a:avLst/>
                <a:gdLst>
                  <a:gd name="T0" fmla="*/ 1 w 3718"/>
                  <a:gd name="T1" fmla="*/ 1 h 3701"/>
                  <a:gd name="T2" fmla="*/ 1 w 3718"/>
                  <a:gd name="T3" fmla="*/ 1 h 3701"/>
                  <a:gd name="T4" fmla="*/ 1 w 3718"/>
                  <a:gd name="T5" fmla="*/ 1 h 3701"/>
                  <a:gd name="T6" fmla="*/ 1 w 3718"/>
                  <a:gd name="T7" fmla="*/ 1 h 3701"/>
                  <a:gd name="T8" fmla="*/ 1 w 3718"/>
                  <a:gd name="T9" fmla="*/ 1 h 3701"/>
                  <a:gd name="T10" fmla="*/ 1 w 3718"/>
                  <a:gd name="T11" fmla="*/ 1 h 3701"/>
                  <a:gd name="T12" fmla="*/ 1 w 3718"/>
                  <a:gd name="T13" fmla="*/ 1 h 3701"/>
                  <a:gd name="T14" fmla="*/ 1 w 3718"/>
                  <a:gd name="T15" fmla="*/ 1 h 3701"/>
                  <a:gd name="T16" fmla="*/ 0 w 3718"/>
                  <a:gd name="T17" fmla="*/ 1 h 3701"/>
                  <a:gd name="T18" fmla="*/ 1 w 3718"/>
                  <a:gd name="T19" fmla="*/ 1 h 3701"/>
                  <a:gd name="T20" fmla="*/ 1 w 3718"/>
                  <a:gd name="T21" fmla="*/ 1 h 3701"/>
                  <a:gd name="T22" fmla="*/ 1 w 3718"/>
                  <a:gd name="T23" fmla="*/ 1 h 3701"/>
                  <a:gd name="T24" fmla="*/ 1 w 3718"/>
                  <a:gd name="T25" fmla="*/ 1 h 3701"/>
                  <a:gd name="T26" fmla="*/ 1 w 3718"/>
                  <a:gd name="T27" fmla="*/ 1 h 3701"/>
                  <a:gd name="T28" fmla="*/ 1 w 3718"/>
                  <a:gd name="T29" fmla="*/ 1 h 3701"/>
                  <a:gd name="T30" fmla="*/ 1 w 3718"/>
                  <a:gd name="T31" fmla="*/ 1 h 3701"/>
                  <a:gd name="T32" fmla="*/ 1 w 3718"/>
                  <a:gd name="T33" fmla="*/ 1 h 3701"/>
                  <a:gd name="T34" fmla="*/ 1 w 3718"/>
                  <a:gd name="T35" fmla="*/ 1 h 3701"/>
                  <a:gd name="T36" fmla="*/ 1 w 3718"/>
                  <a:gd name="T37" fmla="*/ 1 h 3701"/>
                  <a:gd name="T38" fmla="*/ 1 w 3718"/>
                  <a:gd name="T39" fmla="*/ 1 h 3701"/>
                  <a:gd name="T40" fmla="*/ 1 w 3718"/>
                  <a:gd name="T41" fmla="*/ 1 h 3701"/>
                  <a:gd name="T42" fmla="*/ 1 w 3718"/>
                  <a:gd name="T43" fmla="*/ 1 h 3701"/>
                  <a:gd name="T44" fmla="*/ 1 w 3718"/>
                  <a:gd name="T45" fmla="*/ 0 h 3701"/>
                  <a:gd name="T46" fmla="*/ 1 w 3718"/>
                  <a:gd name="T47" fmla="*/ 1 h 3701"/>
                  <a:gd name="T48" fmla="*/ 1 w 3718"/>
                  <a:gd name="T49" fmla="*/ 1 h 3701"/>
                  <a:gd name="T50" fmla="*/ 1 w 3718"/>
                  <a:gd name="T51" fmla="*/ 1 h 3701"/>
                  <a:gd name="T52" fmla="*/ 1 w 3718"/>
                  <a:gd name="T53" fmla="*/ 1 h 3701"/>
                  <a:gd name="T54" fmla="*/ 1 w 3718"/>
                  <a:gd name="T55" fmla="*/ 1 h 3701"/>
                  <a:gd name="T56" fmla="*/ 1 w 3718"/>
                  <a:gd name="T57" fmla="*/ 1 h 3701"/>
                  <a:gd name="T58" fmla="*/ 1 w 3718"/>
                  <a:gd name="T59" fmla="*/ 1 h 3701"/>
                  <a:gd name="T60" fmla="*/ 1 w 3718"/>
                  <a:gd name="T61" fmla="*/ 1 h 3701"/>
                  <a:gd name="T62" fmla="*/ 1 w 3718"/>
                  <a:gd name="T63" fmla="*/ 1 h 3701"/>
                  <a:gd name="T64" fmla="*/ 1 w 3718"/>
                  <a:gd name="T65" fmla="*/ 1 h 3701"/>
                  <a:gd name="T66" fmla="*/ 1 w 3718"/>
                  <a:gd name="T67" fmla="*/ 1 h 3701"/>
                  <a:gd name="T68" fmla="*/ 1 w 3718"/>
                  <a:gd name="T69" fmla="*/ 1 h 3701"/>
                  <a:gd name="T70" fmla="*/ 1 w 3718"/>
                  <a:gd name="T71" fmla="*/ 1 h 3701"/>
                  <a:gd name="T72" fmla="*/ 1 w 3718"/>
                  <a:gd name="T73" fmla="*/ 1 h 3701"/>
                  <a:gd name="T74" fmla="*/ 1 w 3718"/>
                  <a:gd name="T75" fmla="*/ 1 h 3701"/>
                  <a:gd name="T76" fmla="*/ 1 w 3718"/>
                  <a:gd name="T77" fmla="*/ 1 h 3701"/>
                  <a:gd name="T78" fmla="*/ 1 w 3718"/>
                  <a:gd name="T79" fmla="*/ 1 h 3701"/>
                  <a:gd name="T80" fmla="*/ 1 w 3718"/>
                  <a:gd name="T81" fmla="*/ 1 h 37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18"/>
                  <a:gd name="T124" fmla="*/ 0 h 3701"/>
                  <a:gd name="T125" fmla="*/ 3718 w 3718"/>
                  <a:gd name="T126" fmla="*/ 3701 h 37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18" h="3701">
                    <a:moveTo>
                      <a:pt x="1810" y="3701"/>
                    </a:moveTo>
                    <a:lnTo>
                      <a:pt x="1445" y="3643"/>
                    </a:lnTo>
                    <a:lnTo>
                      <a:pt x="1110" y="3531"/>
                    </a:lnTo>
                    <a:lnTo>
                      <a:pt x="807" y="3364"/>
                    </a:lnTo>
                    <a:lnTo>
                      <a:pt x="545" y="3153"/>
                    </a:lnTo>
                    <a:lnTo>
                      <a:pt x="326" y="2893"/>
                    </a:lnTo>
                    <a:lnTo>
                      <a:pt x="159" y="2596"/>
                    </a:lnTo>
                    <a:lnTo>
                      <a:pt x="47" y="2263"/>
                    </a:lnTo>
                    <a:lnTo>
                      <a:pt x="0" y="1900"/>
                    </a:lnTo>
                    <a:lnTo>
                      <a:pt x="8" y="1712"/>
                    </a:lnTo>
                    <a:lnTo>
                      <a:pt x="31" y="1534"/>
                    </a:lnTo>
                    <a:lnTo>
                      <a:pt x="66" y="1361"/>
                    </a:lnTo>
                    <a:lnTo>
                      <a:pt x="121" y="1196"/>
                    </a:lnTo>
                    <a:lnTo>
                      <a:pt x="185" y="1035"/>
                    </a:lnTo>
                    <a:lnTo>
                      <a:pt x="268" y="882"/>
                    </a:lnTo>
                    <a:lnTo>
                      <a:pt x="367" y="733"/>
                    </a:lnTo>
                    <a:lnTo>
                      <a:pt x="485" y="591"/>
                    </a:lnTo>
                    <a:lnTo>
                      <a:pt x="693" y="409"/>
                    </a:lnTo>
                    <a:lnTo>
                      <a:pt x="906" y="261"/>
                    </a:lnTo>
                    <a:lnTo>
                      <a:pt x="1123" y="145"/>
                    </a:lnTo>
                    <a:lnTo>
                      <a:pt x="1352" y="64"/>
                    </a:lnTo>
                    <a:lnTo>
                      <a:pt x="1587" y="13"/>
                    </a:lnTo>
                    <a:lnTo>
                      <a:pt x="1835" y="0"/>
                    </a:lnTo>
                    <a:lnTo>
                      <a:pt x="2097" y="17"/>
                    </a:lnTo>
                    <a:lnTo>
                      <a:pt x="2376" y="71"/>
                    </a:lnTo>
                    <a:lnTo>
                      <a:pt x="2741" y="223"/>
                    </a:lnTo>
                    <a:lnTo>
                      <a:pt x="3057" y="438"/>
                    </a:lnTo>
                    <a:lnTo>
                      <a:pt x="3319" y="704"/>
                    </a:lnTo>
                    <a:lnTo>
                      <a:pt x="3520" y="1014"/>
                    </a:lnTo>
                    <a:lnTo>
                      <a:pt x="3654" y="1355"/>
                    </a:lnTo>
                    <a:lnTo>
                      <a:pt x="3718" y="1725"/>
                    </a:lnTo>
                    <a:lnTo>
                      <a:pt x="3705" y="2111"/>
                    </a:lnTo>
                    <a:lnTo>
                      <a:pt x="3610" y="2509"/>
                    </a:lnTo>
                    <a:lnTo>
                      <a:pt x="3470" y="2775"/>
                    </a:lnTo>
                    <a:lnTo>
                      <a:pt x="3305" y="3013"/>
                    </a:lnTo>
                    <a:lnTo>
                      <a:pt x="3111" y="3217"/>
                    </a:lnTo>
                    <a:lnTo>
                      <a:pt x="2896" y="3387"/>
                    </a:lnTo>
                    <a:lnTo>
                      <a:pt x="2654" y="3521"/>
                    </a:lnTo>
                    <a:lnTo>
                      <a:pt x="2392" y="3620"/>
                    </a:lnTo>
                    <a:lnTo>
                      <a:pt x="2109" y="3680"/>
                    </a:lnTo>
                    <a:lnTo>
                      <a:pt x="1810" y="3701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" name="Freeform 146"/>
              <p:cNvSpPr>
                <a:spLocks noChangeAspect="1"/>
              </p:cNvSpPr>
              <p:nvPr/>
            </p:nvSpPr>
            <p:spPr bwMode="auto">
              <a:xfrm>
                <a:off x="4720" y="2617"/>
                <a:ext cx="183" cy="275"/>
              </a:xfrm>
              <a:custGeom>
                <a:avLst/>
                <a:gdLst>
                  <a:gd name="T0" fmla="*/ 0 w 367"/>
                  <a:gd name="T1" fmla="*/ 1 h 548"/>
                  <a:gd name="T2" fmla="*/ 0 w 367"/>
                  <a:gd name="T3" fmla="*/ 1 h 548"/>
                  <a:gd name="T4" fmla="*/ 0 w 367"/>
                  <a:gd name="T5" fmla="*/ 1 h 548"/>
                  <a:gd name="T6" fmla="*/ 0 w 367"/>
                  <a:gd name="T7" fmla="*/ 1 h 548"/>
                  <a:gd name="T8" fmla="*/ 0 w 367"/>
                  <a:gd name="T9" fmla="*/ 1 h 548"/>
                  <a:gd name="T10" fmla="*/ 0 w 367"/>
                  <a:gd name="T11" fmla="*/ 1 h 548"/>
                  <a:gd name="T12" fmla="*/ 0 w 367"/>
                  <a:gd name="T13" fmla="*/ 1 h 548"/>
                  <a:gd name="T14" fmla="*/ 0 w 367"/>
                  <a:gd name="T15" fmla="*/ 1 h 548"/>
                  <a:gd name="T16" fmla="*/ 0 w 367"/>
                  <a:gd name="T17" fmla="*/ 1 h 548"/>
                  <a:gd name="T18" fmla="*/ 0 w 367"/>
                  <a:gd name="T19" fmla="*/ 0 h 548"/>
                  <a:gd name="T20" fmla="*/ 0 w 367"/>
                  <a:gd name="T21" fmla="*/ 0 h 548"/>
                  <a:gd name="T22" fmla="*/ 0 w 367"/>
                  <a:gd name="T23" fmla="*/ 1 h 548"/>
                  <a:gd name="T24" fmla="*/ 0 w 367"/>
                  <a:gd name="T25" fmla="*/ 1 h 548"/>
                  <a:gd name="T26" fmla="*/ 0 w 367"/>
                  <a:gd name="T27" fmla="*/ 1 h 548"/>
                  <a:gd name="T28" fmla="*/ 0 w 367"/>
                  <a:gd name="T29" fmla="*/ 1 h 548"/>
                  <a:gd name="T30" fmla="*/ 0 w 367"/>
                  <a:gd name="T31" fmla="*/ 1 h 548"/>
                  <a:gd name="T32" fmla="*/ 0 w 367"/>
                  <a:gd name="T33" fmla="*/ 1 h 548"/>
                  <a:gd name="T34" fmla="*/ 0 w 367"/>
                  <a:gd name="T35" fmla="*/ 1 h 548"/>
                  <a:gd name="T36" fmla="*/ 0 w 367"/>
                  <a:gd name="T37" fmla="*/ 1 h 548"/>
                  <a:gd name="T38" fmla="*/ 0 w 367"/>
                  <a:gd name="T39" fmla="*/ 1 h 548"/>
                  <a:gd name="T40" fmla="*/ 0 w 367"/>
                  <a:gd name="T41" fmla="*/ 1 h 5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7"/>
                  <a:gd name="T64" fmla="*/ 0 h 548"/>
                  <a:gd name="T65" fmla="*/ 367 w 367"/>
                  <a:gd name="T66" fmla="*/ 548 h 5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7" h="548">
                    <a:moveTo>
                      <a:pt x="355" y="548"/>
                    </a:moveTo>
                    <a:lnTo>
                      <a:pt x="301" y="510"/>
                    </a:lnTo>
                    <a:lnTo>
                      <a:pt x="242" y="455"/>
                    </a:lnTo>
                    <a:lnTo>
                      <a:pt x="182" y="382"/>
                    </a:lnTo>
                    <a:lnTo>
                      <a:pt x="126" y="304"/>
                    </a:lnTo>
                    <a:lnTo>
                      <a:pt x="74" y="219"/>
                    </a:lnTo>
                    <a:lnTo>
                      <a:pt x="33" y="137"/>
                    </a:lnTo>
                    <a:lnTo>
                      <a:pt x="6" y="62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33" y="73"/>
                    </a:lnTo>
                    <a:lnTo>
                      <a:pt x="60" y="149"/>
                    </a:lnTo>
                    <a:lnTo>
                      <a:pt x="95" y="221"/>
                    </a:lnTo>
                    <a:lnTo>
                      <a:pt x="142" y="292"/>
                    </a:lnTo>
                    <a:lnTo>
                      <a:pt x="192" y="360"/>
                    </a:lnTo>
                    <a:lnTo>
                      <a:pt x="248" y="424"/>
                    </a:lnTo>
                    <a:lnTo>
                      <a:pt x="306" y="486"/>
                    </a:lnTo>
                    <a:lnTo>
                      <a:pt x="367" y="546"/>
                    </a:lnTo>
                    <a:lnTo>
                      <a:pt x="361" y="546"/>
                    </a:lnTo>
                    <a:lnTo>
                      <a:pt x="355" y="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" name="Freeform 147"/>
              <p:cNvSpPr>
                <a:spLocks noChangeAspect="1"/>
              </p:cNvSpPr>
              <p:nvPr/>
            </p:nvSpPr>
            <p:spPr bwMode="auto">
              <a:xfrm>
                <a:off x="5353" y="2770"/>
                <a:ext cx="219" cy="49"/>
              </a:xfrm>
              <a:custGeom>
                <a:avLst/>
                <a:gdLst>
                  <a:gd name="T0" fmla="*/ 0 w 439"/>
                  <a:gd name="T1" fmla="*/ 0 h 99"/>
                  <a:gd name="T2" fmla="*/ 0 w 439"/>
                  <a:gd name="T3" fmla="*/ 0 h 99"/>
                  <a:gd name="T4" fmla="*/ 0 w 439"/>
                  <a:gd name="T5" fmla="*/ 0 h 99"/>
                  <a:gd name="T6" fmla="*/ 0 w 439"/>
                  <a:gd name="T7" fmla="*/ 0 h 99"/>
                  <a:gd name="T8" fmla="*/ 0 w 439"/>
                  <a:gd name="T9" fmla="*/ 0 h 99"/>
                  <a:gd name="T10" fmla="*/ 0 w 439"/>
                  <a:gd name="T11" fmla="*/ 0 h 99"/>
                  <a:gd name="T12" fmla="*/ 0 w 439"/>
                  <a:gd name="T13" fmla="*/ 0 h 99"/>
                  <a:gd name="T14" fmla="*/ 0 w 439"/>
                  <a:gd name="T15" fmla="*/ 0 h 99"/>
                  <a:gd name="T16" fmla="*/ 0 w 439"/>
                  <a:gd name="T17" fmla="*/ 0 h 99"/>
                  <a:gd name="T18" fmla="*/ 0 w 439"/>
                  <a:gd name="T19" fmla="*/ 0 h 99"/>
                  <a:gd name="T20" fmla="*/ 0 w 439"/>
                  <a:gd name="T21" fmla="*/ 0 h 99"/>
                  <a:gd name="T22" fmla="*/ 0 w 439"/>
                  <a:gd name="T23" fmla="*/ 0 h 99"/>
                  <a:gd name="T24" fmla="*/ 0 w 439"/>
                  <a:gd name="T25" fmla="*/ 0 h 99"/>
                  <a:gd name="T26" fmla="*/ 0 w 439"/>
                  <a:gd name="T27" fmla="*/ 0 h 99"/>
                  <a:gd name="T28" fmla="*/ 0 w 439"/>
                  <a:gd name="T29" fmla="*/ 0 h 99"/>
                  <a:gd name="T30" fmla="*/ 0 w 439"/>
                  <a:gd name="T31" fmla="*/ 0 h 99"/>
                  <a:gd name="T32" fmla="*/ 0 w 439"/>
                  <a:gd name="T33" fmla="*/ 0 h 99"/>
                  <a:gd name="T34" fmla="*/ 0 w 439"/>
                  <a:gd name="T35" fmla="*/ 0 h 99"/>
                  <a:gd name="T36" fmla="*/ 0 w 439"/>
                  <a:gd name="T37" fmla="*/ 0 h 99"/>
                  <a:gd name="T38" fmla="*/ 0 w 439"/>
                  <a:gd name="T39" fmla="*/ 0 h 99"/>
                  <a:gd name="T40" fmla="*/ 0 w 439"/>
                  <a:gd name="T41" fmla="*/ 0 h 99"/>
                  <a:gd name="T42" fmla="*/ 0 w 439"/>
                  <a:gd name="T43" fmla="*/ 0 h 99"/>
                  <a:gd name="T44" fmla="*/ 0 w 439"/>
                  <a:gd name="T45" fmla="*/ 0 h 99"/>
                  <a:gd name="T46" fmla="*/ 0 w 439"/>
                  <a:gd name="T47" fmla="*/ 0 h 99"/>
                  <a:gd name="T48" fmla="*/ 0 w 439"/>
                  <a:gd name="T49" fmla="*/ 0 h 99"/>
                  <a:gd name="T50" fmla="*/ 0 w 439"/>
                  <a:gd name="T51" fmla="*/ 0 h 99"/>
                  <a:gd name="T52" fmla="*/ 0 w 439"/>
                  <a:gd name="T53" fmla="*/ 0 h 99"/>
                  <a:gd name="T54" fmla="*/ 0 w 439"/>
                  <a:gd name="T55" fmla="*/ 0 h 99"/>
                  <a:gd name="T56" fmla="*/ 0 w 439"/>
                  <a:gd name="T57" fmla="*/ 0 h 99"/>
                  <a:gd name="T58" fmla="*/ 0 w 439"/>
                  <a:gd name="T59" fmla="*/ 0 h 99"/>
                  <a:gd name="T60" fmla="*/ 0 w 439"/>
                  <a:gd name="T61" fmla="*/ 0 h 99"/>
                  <a:gd name="T62" fmla="*/ 0 w 439"/>
                  <a:gd name="T63" fmla="*/ 0 h 99"/>
                  <a:gd name="T64" fmla="*/ 0 w 439"/>
                  <a:gd name="T65" fmla="*/ 0 h 99"/>
                  <a:gd name="T66" fmla="*/ 0 w 439"/>
                  <a:gd name="T67" fmla="*/ 0 h 99"/>
                  <a:gd name="T68" fmla="*/ 0 w 439"/>
                  <a:gd name="T69" fmla="*/ 0 h 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9"/>
                  <a:gd name="T106" fmla="*/ 0 h 99"/>
                  <a:gd name="T107" fmla="*/ 439 w 439"/>
                  <a:gd name="T108" fmla="*/ 99 h 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9" h="99">
                    <a:moveTo>
                      <a:pt x="171" y="99"/>
                    </a:moveTo>
                    <a:lnTo>
                      <a:pt x="146" y="91"/>
                    </a:lnTo>
                    <a:lnTo>
                      <a:pt x="119" y="85"/>
                    </a:lnTo>
                    <a:lnTo>
                      <a:pt x="86" y="78"/>
                    </a:lnTo>
                    <a:lnTo>
                      <a:pt x="57" y="70"/>
                    </a:lnTo>
                    <a:lnTo>
                      <a:pt x="30" y="56"/>
                    </a:lnTo>
                    <a:lnTo>
                      <a:pt x="10" y="43"/>
                    </a:lnTo>
                    <a:lnTo>
                      <a:pt x="0" y="23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45" y="21"/>
                    </a:lnTo>
                    <a:lnTo>
                      <a:pt x="78" y="39"/>
                    </a:lnTo>
                    <a:lnTo>
                      <a:pt x="117" y="50"/>
                    </a:lnTo>
                    <a:lnTo>
                      <a:pt x="161" y="60"/>
                    </a:lnTo>
                    <a:lnTo>
                      <a:pt x="204" y="64"/>
                    </a:lnTo>
                    <a:lnTo>
                      <a:pt x="249" y="66"/>
                    </a:lnTo>
                    <a:lnTo>
                      <a:pt x="287" y="66"/>
                    </a:lnTo>
                    <a:lnTo>
                      <a:pt x="322" y="68"/>
                    </a:lnTo>
                    <a:lnTo>
                      <a:pt x="357" y="58"/>
                    </a:lnTo>
                    <a:lnTo>
                      <a:pt x="384" y="54"/>
                    </a:lnTo>
                    <a:lnTo>
                      <a:pt x="404" y="49"/>
                    </a:lnTo>
                    <a:lnTo>
                      <a:pt x="417" y="49"/>
                    </a:lnTo>
                    <a:lnTo>
                      <a:pt x="425" y="47"/>
                    </a:lnTo>
                    <a:lnTo>
                      <a:pt x="431" y="47"/>
                    </a:lnTo>
                    <a:lnTo>
                      <a:pt x="435" y="49"/>
                    </a:lnTo>
                    <a:lnTo>
                      <a:pt x="439" y="50"/>
                    </a:lnTo>
                    <a:lnTo>
                      <a:pt x="406" y="62"/>
                    </a:lnTo>
                    <a:lnTo>
                      <a:pt x="375" y="76"/>
                    </a:lnTo>
                    <a:lnTo>
                      <a:pt x="340" y="81"/>
                    </a:lnTo>
                    <a:lnTo>
                      <a:pt x="305" y="89"/>
                    </a:lnTo>
                    <a:lnTo>
                      <a:pt x="268" y="93"/>
                    </a:lnTo>
                    <a:lnTo>
                      <a:pt x="235" y="97"/>
                    </a:lnTo>
                    <a:lnTo>
                      <a:pt x="200" y="97"/>
                    </a:lnTo>
                    <a:lnTo>
                      <a:pt x="171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" name="Freeform 148"/>
              <p:cNvSpPr>
                <a:spLocks noChangeAspect="1"/>
              </p:cNvSpPr>
              <p:nvPr/>
            </p:nvSpPr>
            <p:spPr bwMode="auto">
              <a:xfrm>
                <a:off x="5289" y="2745"/>
                <a:ext cx="53" cy="57"/>
              </a:xfrm>
              <a:custGeom>
                <a:avLst/>
                <a:gdLst>
                  <a:gd name="T0" fmla="*/ 0 w 107"/>
                  <a:gd name="T1" fmla="*/ 1 h 112"/>
                  <a:gd name="T2" fmla="*/ 0 w 107"/>
                  <a:gd name="T3" fmla="*/ 1 h 112"/>
                  <a:gd name="T4" fmla="*/ 0 w 107"/>
                  <a:gd name="T5" fmla="*/ 1 h 112"/>
                  <a:gd name="T6" fmla="*/ 0 w 107"/>
                  <a:gd name="T7" fmla="*/ 1 h 112"/>
                  <a:gd name="T8" fmla="*/ 0 w 107"/>
                  <a:gd name="T9" fmla="*/ 1 h 112"/>
                  <a:gd name="T10" fmla="*/ 0 w 107"/>
                  <a:gd name="T11" fmla="*/ 1 h 112"/>
                  <a:gd name="T12" fmla="*/ 0 w 107"/>
                  <a:gd name="T13" fmla="*/ 1 h 112"/>
                  <a:gd name="T14" fmla="*/ 0 w 107"/>
                  <a:gd name="T15" fmla="*/ 1 h 112"/>
                  <a:gd name="T16" fmla="*/ 0 w 107"/>
                  <a:gd name="T17" fmla="*/ 0 h 112"/>
                  <a:gd name="T18" fmla="*/ 0 w 107"/>
                  <a:gd name="T19" fmla="*/ 1 h 112"/>
                  <a:gd name="T20" fmla="*/ 0 w 107"/>
                  <a:gd name="T21" fmla="*/ 1 h 112"/>
                  <a:gd name="T22" fmla="*/ 0 w 107"/>
                  <a:gd name="T23" fmla="*/ 1 h 112"/>
                  <a:gd name="T24" fmla="*/ 0 w 107"/>
                  <a:gd name="T25" fmla="*/ 1 h 112"/>
                  <a:gd name="T26" fmla="*/ 0 w 107"/>
                  <a:gd name="T27" fmla="*/ 1 h 112"/>
                  <a:gd name="T28" fmla="*/ 0 w 107"/>
                  <a:gd name="T29" fmla="*/ 1 h 112"/>
                  <a:gd name="T30" fmla="*/ 0 w 107"/>
                  <a:gd name="T31" fmla="*/ 1 h 112"/>
                  <a:gd name="T32" fmla="*/ 0 w 107"/>
                  <a:gd name="T33" fmla="*/ 1 h 112"/>
                  <a:gd name="T34" fmla="*/ 0 w 107"/>
                  <a:gd name="T35" fmla="*/ 1 h 112"/>
                  <a:gd name="T36" fmla="*/ 0 w 107"/>
                  <a:gd name="T37" fmla="*/ 1 h 112"/>
                  <a:gd name="T38" fmla="*/ 0 w 107"/>
                  <a:gd name="T39" fmla="*/ 1 h 112"/>
                  <a:gd name="T40" fmla="*/ 0 w 107"/>
                  <a:gd name="T41" fmla="*/ 1 h 1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112"/>
                  <a:gd name="T65" fmla="*/ 107 w 107"/>
                  <a:gd name="T66" fmla="*/ 112 h 1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112">
                    <a:moveTo>
                      <a:pt x="94" y="112"/>
                    </a:moveTo>
                    <a:lnTo>
                      <a:pt x="72" y="102"/>
                    </a:lnTo>
                    <a:lnTo>
                      <a:pt x="57" y="93"/>
                    </a:lnTo>
                    <a:lnTo>
                      <a:pt x="41" y="77"/>
                    </a:lnTo>
                    <a:lnTo>
                      <a:pt x="30" y="64"/>
                    </a:lnTo>
                    <a:lnTo>
                      <a:pt x="18" y="46"/>
                    </a:lnTo>
                    <a:lnTo>
                      <a:pt x="10" y="29"/>
                    </a:lnTo>
                    <a:lnTo>
                      <a:pt x="2" y="13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20" y="9"/>
                    </a:lnTo>
                    <a:lnTo>
                      <a:pt x="33" y="19"/>
                    </a:lnTo>
                    <a:lnTo>
                      <a:pt x="47" y="34"/>
                    </a:lnTo>
                    <a:lnTo>
                      <a:pt x="61" y="50"/>
                    </a:lnTo>
                    <a:lnTo>
                      <a:pt x="76" y="65"/>
                    </a:lnTo>
                    <a:lnTo>
                      <a:pt x="90" y="81"/>
                    </a:lnTo>
                    <a:lnTo>
                      <a:pt x="107" y="95"/>
                    </a:lnTo>
                    <a:lnTo>
                      <a:pt x="107" y="98"/>
                    </a:lnTo>
                    <a:lnTo>
                      <a:pt x="107" y="106"/>
                    </a:lnTo>
                    <a:lnTo>
                      <a:pt x="99" y="110"/>
                    </a:lnTo>
                    <a:lnTo>
                      <a:pt x="94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" name="Freeform 149"/>
              <p:cNvSpPr>
                <a:spLocks noChangeAspect="1"/>
              </p:cNvSpPr>
              <p:nvPr/>
            </p:nvSpPr>
            <p:spPr bwMode="auto">
              <a:xfrm>
                <a:off x="4756" y="2571"/>
                <a:ext cx="129" cy="218"/>
              </a:xfrm>
              <a:custGeom>
                <a:avLst/>
                <a:gdLst>
                  <a:gd name="T0" fmla="*/ 1 w 258"/>
                  <a:gd name="T1" fmla="*/ 1 h 436"/>
                  <a:gd name="T2" fmla="*/ 1 w 258"/>
                  <a:gd name="T3" fmla="*/ 1 h 436"/>
                  <a:gd name="T4" fmla="*/ 1 w 258"/>
                  <a:gd name="T5" fmla="*/ 1 h 436"/>
                  <a:gd name="T6" fmla="*/ 1 w 258"/>
                  <a:gd name="T7" fmla="*/ 1 h 436"/>
                  <a:gd name="T8" fmla="*/ 1 w 258"/>
                  <a:gd name="T9" fmla="*/ 1 h 436"/>
                  <a:gd name="T10" fmla="*/ 1 w 258"/>
                  <a:gd name="T11" fmla="*/ 1 h 436"/>
                  <a:gd name="T12" fmla="*/ 1 w 258"/>
                  <a:gd name="T13" fmla="*/ 1 h 436"/>
                  <a:gd name="T14" fmla="*/ 1 w 258"/>
                  <a:gd name="T15" fmla="*/ 1 h 436"/>
                  <a:gd name="T16" fmla="*/ 0 w 258"/>
                  <a:gd name="T17" fmla="*/ 0 h 436"/>
                  <a:gd name="T18" fmla="*/ 1 w 258"/>
                  <a:gd name="T19" fmla="*/ 0 h 436"/>
                  <a:gd name="T20" fmla="*/ 1 w 258"/>
                  <a:gd name="T21" fmla="*/ 1 h 436"/>
                  <a:gd name="T22" fmla="*/ 1 w 258"/>
                  <a:gd name="T23" fmla="*/ 1 h 436"/>
                  <a:gd name="T24" fmla="*/ 1 w 258"/>
                  <a:gd name="T25" fmla="*/ 1 h 436"/>
                  <a:gd name="T26" fmla="*/ 1 w 258"/>
                  <a:gd name="T27" fmla="*/ 1 h 436"/>
                  <a:gd name="T28" fmla="*/ 1 w 258"/>
                  <a:gd name="T29" fmla="*/ 1 h 436"/>
                  <a:gd name="T30" fmla="*/ 1 w 258"/>
                  <a:gd name="T31" fmla="*/ 1 h 436"/>
                  <a:gd name="T32" fmla="*/ 1 w 258"/>
                  <a:gd name="T33" fmla="*/ 1 h 436"/>
                  <a:gd name="T34" fmla="*/ 1 w 258"/>
                  <a:gd name="T35" fmla="*/ 1 h 436"/>
                  <a:gd name="T36" fmla="*/ 1 w 258"/>
                  <a:gd name="T37" fmla="*/ 1 h 436"/>
                  <a:gd name="T38" fmla="*/ 1 w 258"/>
                  <a:gd name="T39" fmla="*/ 1 h 436"/>
                  <a:gd name="T40" fmla="*/ 1 w 258"/>
                  <a:gd name="T41" fmla="*/ 1 h 4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436"/>
                  <a:gd name="T65" fmla="*/ 258 w 258"/>
                  <a:gd name="T66" fmla="*/ 436 h 4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436">
                    <a:moveTo>
                      <a:pt x="252" y="432"/>
                    </a:moveTo>
                    <a:lnTo>
                      <a:pt x="219" y="387"/>
                    </a:lnTo>
                    <a:lnTo>
                      <a:pt x="180" y="333"/>
                    </a:lnTo>
                    <a:lnTo>
                      <a:pt x="141" y="273"/>
                    </a:lnTo>
                    <a:lnTo>
                      <a:pt x="103" y="213"/>
                    </a:lnTo>
                    <a:lnTo>
                      <a:pt x="66" y="149"/>
                    </a:lnTo>
                    <a:lnTo>
                      <a:pt x="35" y="91"/>
                    </a:lnTo>
                    <a:lnTo>
                      <a:pt x="11" y="3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1" y="1"/>
                    </a:lnTo>
                    <a:lnTo>
                      <a:pt x="31" y="36"/>
                    </a:lnTo>
                    <a:lnTo>
                      <a:pt x="66" y="93"/>
                    </a:lnTo>
                    <a:lnTo>
                      <a:pt x="108" y="159"/>
                    </a:lnTo>
                    <a:lnTo>
                      <a:pt x="155" y="232"/>
                    </a:lnTo>
                    <a:lnTo>
                      <a:pt x="196" y="302"/>
                    </a:lnTo>
                    <a:lnTo>
                      <a:pt x="232" y="364"/>
                    </a:lnTo>
                    <a:lnTo>
                      <a:pt x="254" y="411"/>
                    </a:lnTo>
                    <a:lnTo>
                      <a:pt x="258" y="436"/>
                    </a:lnTo>
                    <a:lnTo>
                      <a:pt x="254" y="434"/>
                    </a:lnTo>
                    <a:lnTo>
                      <a:pt x="252" y="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" name="Freeform 150"/>
              <p:cNvSpPr>
                <a:spLocks noChangeAspect="1"/>
              </p:cNvSpPr>
              <p:nvPr/>
            </p:nvSpPr>
            <p:spPr bwMode="auto">
              <a:xfrm>
                <a:off x="5225" y="2700"/>
                <a:ext cx="59" cy="86"/>
              </a:xfrm>
              <a:custGeom>
                <a:avLst/>
                <a:gdLst>
                  <a:gd name="T0" fmla="*/ 0 w 119"/>
                  <a:gd name="T1" fmla="*/ 0 h 173"/>
                  <a:gd name="T2" fmla="*/ 0 w 119"/>
                  <a:gd name="T3" fmla="*/ 0 h 173"/>
                  <a:gd name="T4" fmla="*/ 0 w 119"/>
                  <a:gd name="T5" fmla="*/ 0 h 173"/>
                  <a:gd name="T6" fmla="*/ 0 w 119"/>
                  <a:gd name="T7" fmla="*/ 0 h 173"/>
                  <a:gd name="T8" fmla="*/ 0 w 119"/>
                  <a:gd name="T9" fmla="*/ 0 h 173"/>
                  <a:gd name="T10" fmla="*/ 0 w 119"/>
                  <a:gd name="T11" fmla="*/ 0 h 173"/>
                  <a:gd name="T12" fmla="*/ 0 w 119"/>
                  <a:gd name="T13" fmla="*/ 0 h 173"/>
                  <a:gd name="T14" fmla="*/ 0 w 119"/>
                  <a:gd name="T15" fmla="*/ 0 h 173"/>
                  <a:gd name="T16" fmla="*/ 0 w 119"/>
                  <a:gd name="T17" fmla="*/ 0 h 173"/>
                  <a:gd name="T18" fmla="*/ 0 w 119"/>
                  <a:gd name="T19" fmla="*/ 0 h 173"/>
                  <a:gd name="T20" fmla="*/ 0 w 119"/>
                  <a:gd name="T21" fmla="*/ 0 h 173"/>
                  <a:gd name="T22" fmla="*/ 0 w 119"/>
                  <a:gd name="T23" fmla="*/ 0 h 173"/>
                  <a:gd name="T24" fmla="*/ 0 w 119"/>
                  <a:gd name="T25" fmla="*/ 0 h 173"/>
                  <a:gd name="T26" fmla="*/ 0 w 119"/>
                  <a:gd name="T27" fmla="*/ 0 h 173"/>
                  <a:gd name="T28" fmla="*/ 0 w 119"/>
                  <a:gd name="T29" fmla="*/ 0 h 173"/>
                  <a:gd name="T30" fmla="*/ 0 w 119"/>
                  <a:gd name="T31" fmla="*/ 0 h 173"/>
                  <a:gd name="T32" fmla="*/ 0 w 119"/>
                  <a:gd name="T33" fmla="*/ 0 h 173"/>
                  <a:gd name="T34" fmla="*/ 0 w 119"/>
                  <a:gd name="T35" fmla="*/ 0 h 173"/>
                  <a:gd name="T36" fmla="*/ 0 w 119"/>
                  <a:gd name="T37" fmla="*/ 0 h 173"/>
                  <a:gd name="T38" fmla="*/ 0 w 119"/>
                  <a:gd name="T39" fmla="*/ 0 h 173"/>
                  <a:gd name="T40" fmla="*/ 0 w 119"/>
                  <a:gd name="T41" fmla="*/ 0 h 1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"/>
                  <a:gd name="T64" fmla="*/ 0 h 173"/>
                  <a:gd name="T65" fmla="*/ 119 w 119"/>
                  <a:gd name="T66" fmla="*/ 173 h 1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" h="173">
                    <a:moveTo>
                      <a:pt x="107" y="173"/>
                    </a:moveTo>
                    <a:lnTo>
                      <a:pt x="84" y="161"/>
                    </a:lnTo>
                    <a:lnTo>
                      <a:pt x="64" y="144"/>
                    </a:lnTo>
                    <a:lnTo>
                      <a:pt x="47" y="121"/>
                    </a:lnTo>
                    <a:lnTo>
                      <a:pt x="31" y="95"/>
                    </a:lnTo>
                    <a:lnTo>
                      <a:pt x="18" y="68"/>
                    </a:lnTo>
                    <a:lnTo>
                      <a:pt x="8" y="41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4" y="6"/>
                    </a:lnTo>
                    <a:lnTo>
                      <a:pt x="31" y="24"/>
                    </a:lnTo>
                    <a:lnTo>
                      <a:pt x="43" y="45"/>
                    </a:lnTo>
                    <a:lnTo>
                      <a:pt x="55" y="62"/>
                    </a:lnTo>
                    <a:lnTo>
                      <a:pt x="68" y="84"/>
                    </a:lnTo>
                    <a:lnTo>
                      <a:pt x="80" y="103"/>
                    </a:lnTo>
                    <a:lnTo>
                      <a:pt x="94" y="125"/>
                    </a:lnTo>
                    <a:lnTo>
                      <a:pt x="105" y="146"/>
                    </a:lnTo>
                    <a:lnTo>
                      <a:pt x="119" y="169"/>
                    </a:lnTo>
                    <a:lnTo>
                      <a:pt x="113" y="171"/>
                    </a:lnTo>
                    <a:lnTo>
                      <a:pt x="107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Freeform 151"/>
              <p:cNvSpPr>
                <a:spLocks noChangeAspect="1"/>
              </p:cNvSpPr>
              <p:nvPr/>
            </p:nvSpPr>
            <p:spPr bwMode="auto">
              <a:xfrm>
                <a:off x="5176" y="2661"/>
                <a:ext cx="60" cy="110"/>
              </a:xfrm>
              <a:custGeom>
                <a:avLst/>
                <a:gdLst>
                  <a:gd name="T0" fmla="*/ 0 w 121"/>
                  <a:gd name="T1" fmla="*/ 0 h 221"/>
                  <a:gd name="T2" fmla="*/ 0 w 121"/>
                  <a:gd name="T3" fmla="*/ 0 h 221"/>
                  <a:gd name="T4" fmla="*/ 0 w 121"/>
                  <a:gd name="T5" fmla="*/ 0 h 221"/>
                  <a:gd name="T6" fmla="*/ 0 w 121"/>
                  <a:gd name="T7" fmla="*/ 0 h 221"/>
                  <a:gd name="T8" fmla="*/ 0 w 121"/>
                  <a:gd name="T9" fmla="*/ 0 h 221"/>
                  <a:gd name="T10" fmla="*/ 0 w 121"/>
                  <a:gd name="T11" fmla="*/ 0 h 221"/>
                  <a:gd name="T12" fmla="*/ 0 w 121"/>
                  <a:gd name="T13" fmla="*/ 0 h 221"/>
                  <a:gd name="T14" fmla="*/ 0 w 121"/>
                  <a:gd name="T15" fmla="*/ 0 h 221"/>
                  <a:gd name="T16" fmla="*/ 0 w 121"/>
                  <a:gd name="T17" fmla="*/ 0 h 221"/>
                  <a:gd name="T18" fmla="*/ 0 w 121"/>
                  <a:gd name="T19" fmla="*/ 0 h 221"/>
                  <a:gd name="T20" fmla="*/ 0 w 121"/>
                  <a:gd name="T21" fmla="*/ 0 h 221"/>
                  <a:gd name="T22" fmla="*/ 0 w 121"/>
                  <a:gd name="T23" fmla="*/ 0 h 221"/>
                  <a:gd name="T24" fmla="*/ 0 w 121"/>
                  <a:gd name="T25" fmla="*/ 0 h 221"/>
                  <a:gd name="T26" fmla="*/ 0 w 121"/>
                  <a:gd name="T27" fmla="*/ 0 h 221"/>
                  <a:gd name="T28" fmla="*/ 0 w 121"/>
                  <a:gd name="T29" fmla="*/ 0 h 221"/>
                  <a:gd name="T30" fmla="*/ 0 w 121"/>
                  <a:gd name="T31" fmla="*/ 0 h 221"/>
                  <a:gd name="T32" fmla="*/ 0 w 121"/>
                  <a:gd name="T33" fmla="*/ 0 h 221"/>
                  <a:gd name="T34" fmla="*/ 0 w 121"/>
                  <a:gd name="T35" fmla="*/ 0 h 221"/>
                  <a:gd name="T36" fmla="*/ 0 w 121"/>
                  <a:gd name="T37" fmla="*/ 0 h 2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1"/>
                  <a:gd name="T58" fmla="*/ 0 h 221"/>
                  <a:gd name="T59" fmla="*/ 121 w 121"/>
                  <a:gd name="T60" fmla="*/ 221 h 2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1" h="221">
                    <a:moveTo>
                      <a:pt x="111" y="221"/>
                    </a:moveTo>
                    <a:lnTo>
                      <a:pt x="88" y="196"/>
                    </a:lnTo>
                    <a:lnTo>
                      <a:pt x="68" y="171"/>
                    </a:lnTo>
                    <a:lnTo>
                      <a:pt x="47" y="141"/>
                    </a:lnTo>
                    <a:lnTo>
                      <a:pt x="32" y="112"/>
                    </a:lnTo>
                    <a:lnTo>
                      <a:pt x="16" y="81"/>
                    </a:lnTo>
                    <a:lnTo>
                      <a:pt x="6" y="52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24" y="31"/>
                    </a:lnTo>
                    <a:lnTo>
                      <a:pt x="41" y="60"/>
                    </a:lnTo>
                    <a:lnTo>
                      <a:pt x="63" y="95"/>
                    </a:lnTo>
                    <a:lnTo>
                      <a:pt x="80" y="130"/>
                    </a:lnTo>
                    <a:lnTo>
                      <a:pt x="97" y="165"/>
                    </a:lnTo>
                    <a:lnTo>
                      <a:pt x="111" y="196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1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" name="Freeform 152"/>
              <p:cNvSpPr>
                <a:spLocks noChangeAspect="1"/>
              </p:cNvSpPr>
              <p:nvPr/>
            </p:nvSpPr>
            <p:spPr bwMode="auto">
              <a:xfrm>
                <a:off x="5117" y="2603"/>
                <a:ext cx="64" cy="140"/>
              </a:xfrm>
              <a:custGeom>
                <a:avLst/>
                <a:gdLst>
                  <a:gd name="T0" fmla="*/ 1 w 128"/>
                  <a:gd name="T1" fmla="*/ 0 h 281"/>
                  <a:gd name="T2" fmla="*/ 1 w 128"/>
                  <a:gd name="T3" fmla="*/ 0 h 281"/>
                  <a:gd name="T4" fmla="*/ 1 w 128"/>
                  <a:gd name="T5" fmla="*/ 0 h 281"/>
                  <a:gd name="T6" fmla="*/ 1 w 128"/>
                  <a:gd name="T7" fmla="*/ 0 h 281"/>
                  <a:gd name="T8" fmla="*/ 1 w 128"/>
                  <a:gd name="T9" fmla="*/ 0 h 281"/>
                  <a:gd name="T10" fmla="*/ 1 w 128"/>
                  <a:gd name="T11" fmla="*/ 0 h 281"/>
                  <a:gd name="T12" fmla="*/ 1 w 128"/>
                  <a:gd name="T13" fmla="*/ 0 h 281"/>
                  <a:gd name="T14" fmla="*/ 1 w 128"/>
                  <a:gd name="T15" fmla="*/ 0 h 281"/>
                  <a:gd name="T16" fmla="*/ 0 w 128"/>
                  <a:gd name="T17" fmla="*/ 0 h 281"/>
                  <a:gd name="T18" fmla="*/ 1 w 128"/>
                  <a:gd name="T19" fmla="*/ 0 h 281"/>
                  <a:gd name="T20" fmla="*/ 1 w 128"/>
                  <a:gd name="T21" fmla="*/ 0 h 281"/>
                  <a:gd name="T22" fmla="*/ 1 w 128"/>
                  <a:gd name="T23" fmla="*/ 0 h 281"/>
                  <a:gd name="T24" fmla="*/ 1 w 128"/>
                  <a:gd name="T25" fmla="*/ 0 h 281"/>
                  <a:gd name="T26" fmla="*/ 1 w 128"/>
                  <a:gd name="T27" fmla="*/ 0 h 281"/>
                  <a:gd name="T28" fmla="*/ 1 w 128"/>
                  <a:gd name="T29" fmla="*/ 0 h 281"/>
                  <a:gd name="T30" fmla="*/ 1 w 128"/>
                  <a:gd name="T31" fmla="*/ 0 h 281"/>
                  <a:gd name="T32" fmla="*/ 1 w 128"/>
                  <a:gd name="T33" fmla="*/ 0 h 281"/>
                  <a:gd name="T34" fmla="*/ 1 w 128"/>
                  <a:gd name="T35" fmla="*/ 0 h 281"/>
                  <a:gd name="T36" fmla="*/ 1 w 128"/>
                  <a:gd name="T37" fmla="*/ 0 h 281"/>
                  <a:gd name="T38" fmla="*/ 1 w 128"/>
                  <a:gd name="T39" fmla="*/ 0 h 281"/>
                  <a:gd name="T40" fmla="*/ 1 w 128"/>
                  <a:gd name="T41" fmla="*/ 0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8"/>
                  <a:gd name="T64" fmla="*/ 0 h 281"/>
                  <a:gd name="T65" fmla="*/ 128 w 128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8" h="281">
                    <a:moveTo>
                      <a:pt x="111" y="279"/>
                    </a:moveTo>
                    <a:lnTo>
                      <a:pt x="87" y="244"/>
                    </a:lnTo>
                    <a:lnTo>
                      <a:pt x="68" y="209"/>
                    </a:lnTo>
                    <a:lnTo>
                      <a:pt x="51" y="174"/>
                    </a:lnTo>
                    <a:lnTo>
                      <a:pt x="35" y="139"/>
                    </a:lnTo>
                    <a:lnTo>
                      <a:pt x="22" y="104"/>
                    </a:lnTo>
                    <a:lnTo>
                      <a:pt x="12" y="69"/>
                    </a:lnTo>
                    <a:lnTo>
                      <a:pt x="4" y="3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3" y="1"/>
                    </a:lnTo>
                    <a:lnTo>
                      <a:pt x="31" y="29"/>
                    </a:lnTo>
                    <a:lnTo>
                      <a:pt x="45" y="62"/>
                    </a:lnTo>
                    <a:lnTo>
                      <a:pt x="60" y="96"/>
                    </a:lnTo>
                    <a:lnTo>
                      <a:pt x="78" y="137"/>
                    </a:lnTo>
                    <a:lnTo>
                      <a:pt x="93" y="174"/>
                    </a:lnTo>
                    <a:lnTo>
                      <a:pt x="109" y="213"/>
                    </a:lnTo>
                    <a:lnTo>
                      <a:pt x="120" y="248"/>
                    </a:lnTo>
                    <a:lnTo>
                      <a:pt x="128" y="281"/>
                    </a:lnTo>
                    <a:lnTo>
                      <a:pt x="118" y="279"/>
                    </a:lnTo>
                    <a:lnTo>
                      <a:pt x="111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Freeform 153"/>
              <p:cNvSpPr>
                <a:spLocks noChangeAspect="1"/>
              </p:cNvSpPr>
              <p:nvPr/>
            </p:nvSpPr>
            <p:spPr bwMode="auto">
              <a:xfrm>
                <a:off x="5071" y="2580"/>
                <a:ext cx="52" cy="125"/>
              </a:xfrm>
              <a:custGeom>
                <a:avLst/>
                <a:gdLst>
                  <a:gd name="T0" fmla="*/ 0 w 105"/>
                  <a:gd name="T1" fmla="*/ 1 h 248"/>
                  <a:gd name="T2" fmla="*/ 0 w 105"/>
                  <a:gd name="T3" fmla="*/ 1 h 248"/>
                  <a:gd name="T4" fmla="*/ 0 w 105"/>
                  <a:gd name="T5" fmla="*/ 1 h 248"/>
                  <a:gd name="T6" fmla="*/ 0 w 105"/>
                  <a:gd name="T7" fmla="*/ 1 h 248"/>
                  <a:gd name="T8" fmla="*/ 0 w 105"/>
                  <a:gd name="T9" fmla="*/ 1 h 248"/>
                  <a:gd name="T10" fmla="*/ 0 w 105"/>
                  <a:gd name="T11" fmla="*/ 1 h 248"/>
                  <a:gd name="T12" fmla="*/ 0 w 105"/>
                  <a:gd name="T13" fmla="*/ 1 h 248"/>
                  <a:gd name="T14" fmla="*/ 0 w 105"/>
                  <a:gd name="T15" fmla="*/ 1 h 248"/>
                  <a:gd name="T16" fmla="*/ 0 w 105"/>
                  <a:gd name="T17" fmla="*/ 0 h 248"/>
                  <a:gd name="T18" fmla="*/ 0 w 105"/>
                  <a:gd name="T19" fmla="*/ 1 h 248"/>
                  <a:gd name="T20" fmla="*/ 0 w 105"/>
                  <a:gd name="T21" fmla="*/ 1 h 248"/>
                  <a:gd name="T22" fmla="*/ 0 w 105"/>
                  <a:gd name="T23" fmla="*/ 1 h 248"/>
                  <a:gd name="T24" fmla="*/ 0 w 105"/>
                  <a:gd name="T25" fmla="*/ 1 h 248"/>
                  <a:gd name="T26" fmla="*/ 0 w 105"/>
                  <a:gd name="T27" fmla="*/ 1 h 248"/>
                  <a:gd name="T28" fmla="*/ 0 w 105"/>
                  <a:gd name="T29" fmla="*/ 1 h 248"/>
                  <a:gd name="T30" fmla="*/ 0 w 105"/>
                  <a:gd name="T31" fmla="*/ 1 h 248"/>
                  <a:gd name="T32" fmla="*/ 0 w 105"/>
                  <a:gd name="T33" fmla="*/ 1 h 248"/>
                  <a:gd name="T34" fmla="*/ 0 w 105"/>
                  <a:gd name="T35" fmla="*/ 1 h 248"/>
                  <a:gd name="T36" fmla="*/ 0 w 105"/>
                  <a:gd name="T37" fmla="*/ 1 h 2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5"/>
                  <a:gd name="T58" fmla="*/ 0 h 248"/>
                  <a:gd name="T59" fmla="*/ 105 w 105"/>
                  <a:gd name="T60" fmla="*/ 248 h 2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5" h="248">
                    <a:moveTo>
                      <a:pt x="93" y="248"/>
                    </a:moveTo>
                    <a:lnTo>
                      <a:pt x="82" y="217"/>
                    </a:lnTo>
                    <a:lnTo>
                      <a:pt x="66" y="188"/>
                    </a:lnTo>
                    <a:lnTo>
                      <a:pt x="49" y="155"/>
                    </a:lnTo>
                    <a:lnTo>
                      <a:pt x="33" y="124"/>
                    </a:lnTo>
                    <a:lnTo>
                      <a:pt x="16" y="89"/>
                    </a:lnTo>
                    <a:lnTo>
                      <a:pt x="6" y="58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0"/>
                    </a:lnTo>
                    <a:lnTo>
                      <a:pt x="23" y="33"/>
                    </a:lnTo>
                    <a:lnTo>
                      <a:pt x="39" y="64"/>
                    </a:lnTo>
                    <a:lnTo>
                      <a:pt x="56" y="103"/>
                    </a:lnTo>
                    <a:lnTo>
                      <a:pt x="70" y="141"/>
                    </a:lnTo>
                    <a:lnTo>
                      <a:pt x="85" y="180"/>
                    </a:lnTo>
                    <a:lnTo>
                      <a:pt x="97" y="215"/>
                    </a:lnTo>
                    <a:lnTo>
                      <a:pt x="105" y="244"/>
                    </a:lnTo>
                    <a:lnTo>
                      <a:pt x="99" y="244"/>
                    </a:lnTo>
                    <a:lnTo>
                      <a:pt x="93" y="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Freeform 154"/>
              <p:cNvSpPr>
                <a:spLocks noChangeAspect="1"/>
              </p:cNvSpPr>
              <p:nvPr/>
            </p:nvSpPr>
            <p:spPr bwMode="auto">
              <a:xfrm>
                <a:off x="5014" y="2501"/>
                <a:ext cx="53" cy="172"/>
              </a:xfrm>
              <a:custGeom>
                <a:avLst/>
                <a:gdLst>
                  <a:gd name="T0" fmla="*/ 1 w 104"/>
                  <a:gd name="T1" fmla="*/ 1 h 343"/>
                  <a:gd name="T2" fmla="*/ 1 w 104"/>
                  <a:gd name="T3" fmla="*/ 1 h 343"/>
                  <a:gd name="T4" fmla="*/ 1 w 104"/>
                  <a:gd name="T5" fmla="*/ 1 h 343"/>
                  <a:gd name="T6" fmla="*/ 1 w 104"/>
                  <a:gd name="T7" fmla="*/ 1 h 343"/>
                  <a:gd name="T8" fmla="*/ 1 w 104"/>
                  <a:gd name="T9" fmla="*/ 1 h 343"/>
                  <a:gd name="T10" fmla="*/ 1 w 104"/>
                  <a:gd name="T11" fmla="*/ 1 h 343"/>
                  <a:gd name="T12" fmla="*/ 1 w 104"/>
                  <a:gd name="T13" fmla="*/ 1 h 343"/>
                  <a:gd name="T14" fmla="*/ 0 w 104"/>
                  <a:gd name="T15" fmla="*/ 1 h 343"/>
                  <a:gd name="T16" fmla="*/ 1 w 104"/>
                  <a:gd name="T17" fmla="*/ 0 h 343"/>
                  <a:gd name="T18" fmla="*/ 1 w 104"/>
                  <a:gd name="T19" fmla="*/ 1 h 343"/>
                  <a:gd name="T20" fmla="*/ 1 w 104"/>
                  <a:gd name="T21" fmla="*/ 1 h 343"/>
                  <a:gd name="T22" fmla="*/ 1 w 104"/>
                  <a:gd name="T23" fmla="*/ 1 h 343"/>
                  <a:gd name="T24" fmla="*/ 1 w 104"/>
                  <a:gd name="T25" fmla="*/ 1 h 343"/>
                  <a:gd name="T26" fmla="*/ 1 w 104"/>
                  <a:gd name="T27" fmla="*/ 1 h 343"/>
                  <a:gd name="T28" fmla="*/ 1 w 104"/>
                  <a:gd name="T29" fmla="*/ 1 h 343"/>
                  <a:gd name="T30" fmla="*/ 1 w 104"/>
                  <a:gd name="T31" fmla="*/ 1 h 343"/>
                  <a:gd name="T32" fmla="*/ 1 w 104"/>
                  <a:gd name="T33" fmla="*/ 1 h 343"/>
                  <a:gd name="T34" fmla="*/ 1 w 104"/>
                  <a:gd name="T35" fmla="*/ 1 h 343"/>
                  <a:gd name="T36" fmla="*/ 1 w 104"/>
                  <a:gd name="T37" fmla="*/ 1 h 3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43"/>
                  <a:gd name="T59" fmla="*/ 104 w 104"/>
                  <a:gd name="T60" fmla="*/ 343 h 3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43">
                    <a:moveTo>
                      <a:pt x="100" y="339"/>
                    </a:moveTo>
                    <a:lnTo>
                      <a:pt x="81" y="299"/>
                    </a:lnTo>
                    <a:lnTo>
                      <a:pt x="64" y="258"/>
                    </a:lnTo>
                    <a:lnTo>
                      <a:pt x="44" y="213"/>
                    </a:lnTo>
                    <a:lnTo>
                      <a:pt x="29" y="169"/>
                    </a:lnTo>
                    <a:lnTo>
                      <a:pt x="13" y="122"/>
                    </a:lnTo>
                    <a:lnTo>
                      <a:pt x="5" y="77"/>
                    </a:lnTo>
                    <a:lnTo>
                      <a:pt x="0" y="37"/>
                    </a:lnTo>
                    <a:lnTo>
                      <a:pt x="2" y="0"/>
                    </a:lnTo>
                    <a:lnTo>
                      <a:pt x="11" y="10"/>
                    </a:lnTo>
                    <a:lnTo>
                      <a:pt x="27" y="43"/>
                    </a:lnTo>
                    <a:lnTo>
                      <a:pt x="46" y="89"/>
                    </a:lnTo>
                    <a:lnTo>
                      <a:pt x="67" y="145"/>
                    </a:lnTo>
                    <a:lnTo>
                      <a:pt x="85" y="204"/>
                    </a:lnTo>
                    <a:lnTo>
                      <a:pt x="99" y="260"/>
                    </a:lnTo>
                    <a:lnTo>
                      <a:pt x="104" y="306"/>
                    </a:lnTo>
                    <a:lnTo>
                      <a:pt x="102" y="343"/>
                    </a:lnTo>
                    <a:lnTo>
                      <a:pt x="100" y="341"/>
                    </a:lnTo>
                    <a:lnTo>
                      <a:pt x="100" y="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" name="Freeform 155"/>
              <p:cNvSpPr>
                <a:spLocks noChangeAspect="1"/>
              </p:cNvSpPr>
              <p:nvPr/>
            </p:nvSpPr>
            <p:spPr bwMode="auto">
              <a:xfrm>
                <a:off x="4958" y="2440"/>
                <a:ext cx="60" cy="195"/>
              </a:xfrm>
              <a:custGeom>
                <a:avLst/>
                <a:gdLst>
                  <a:gd name="T0" fmla="*/ 1 w 120"/>
                  <a:gd name="T1" fmla="*/ 1 h 390"/>
                  <a:gd name="T2" fmla="*/ 1 w 120"/>
                  <a:gd name="T3" fmla="*/ 1 h 390"/>
                  <a:gd name="T4" fmla="*/ 1 w 120"/>
                  <a:gd name="T5" fmla="*/ 1 h 390"/>
                  <a:gd name="T6" fmla="*/ 1 w 120"/>
                  <a:gd name="T7" fmla="*/ 1 h 390"/>
                  <a:gd name="T8" fmla="*/ 1 w 120"/>
                  <a:gd name="T9" fmla="*/ 1 h 390"/>
                  <a:gd name="T10" fmla="*/ 1 w 120"/>
                  <a:gd name="T11" fmla="*/ 1 h 390"/>
                  <a:gd name="T12" fmla="*/ 1 w 120"/>
                  <a:gd name="T13" fmla="*/ 1 h 390"/>
                  <a:gd name="T14" fmla="*/ 1 w 120"/>
                  <a:gd name="T15" fmla="*/ 1 h 390"/>
                  <a:gd name="T16" fmla="*/ 0 w 120"/>
                  <a:gd name="T17" fmla="*/ 0 h 390"/>
                  <a:gd name="T18" fmla="*/ 1 w 120"/>
                  <a:gd name="T19" fmla="*/ 0 h 390"/>
                  <a:gd name="T20" fmla="*/ 1 w 120"/>
                  <a:gd name="T21" fmla="*/ 1 h 390"/>
                  <a:gd name="T22" fmla="*/ 1 w 120"/>
                  <a:gd name="T23" fmla="*/ 1 h 390"/>
                  <a:gd name="T24" fmla="*/ 1 w 120"/>
                  <a:gd name="T25" fmla="*/ 1 h 390"/>
                  <a:gd name="T26" fmla="*/ 1 w 120"/>
                  <a:gd name="T27" fmla="*/ 1 h 390"/>
                  <a:gd name="T28" fmla="*/ 1 w 120"/>
                  <a:gd name="T29" fmla="*/ 1 h 390"/>
                  <a:gd name="T30" fmla="*/ 1 w 120"/>
                  <a:gd name="T31" fmla="*/ 1 h 390"/>
                  <a:gd name="T32" fmla="*/ 1 w 120"/>
                  <a:gd name="T33" fmla="*/ 1 h 390"/>
                  <a:gd name="T34" fmla="*/ 1 w 120"/>
                  <a:gd name="T35" fmla="*/ 1 h 390"/>
                  <a:gd name="T36" fmla="*/ 1 w 120"/>
                  <a:gd name="T37" fmla="*/ 1 h 390"/>
                  <a:gd name="T38" fmla="*/ 1 w 120"/>
                  <a:gd name="T39" fmla="*/ 1 h 390"/>
                  <a:gd name="T40" fmla="*/ 1 w 120"/>
                  <a:gd name="T41" fmla="*/ 1 h 3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"/>
                  <a:gd name="T64" fmla="*/ 0 h 390"/>
                  <a:gd name="T65" fmla="*/ 120 w 120"/>
                  <a:gd name="T66" fmla="*/ 390 h 3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" h="390">
                    <a:moveTo>
                      <a:pt x="109" y="386"/>
                    </a:moveTo>
                    <a:lnTo>
                      <a:pt x="87" y="335"/>
                    </a:lnTo>
                    <a:lnTo>
                      <a:pt x="70" y="287"/>
                    </a:lnTo>
                    <a:lnTo>
                      <a:pt x="52" y="238"/>
                    </a:lnTo>
                    <a:lnTo>
                      <a:pt x="39" y="190"/>
                    </a:lnTo>
                    <a:lnTo>
                      <a:pt x="25" y="139"/>
                    </a:lnTo>
                    <a:lnTo>
                      <a:pt x="16" y="91"/>
                    </a:lnTo>
                    <a:lnTo>
                      <a:pt x="6" y="4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2"/>
                    </a:lnTo>
                    <a:lnTo>
                      <a:pt x="33" y="44"/>
                    </a:lnTo>
                    <a:lnTo>
                      <a:pt x="49" y="93"/>
                    </a:lnTo>
                    <a:lnTo>
                      <a:pt x="60" y="139"/>
                    </a:lnTo>
                    <a:lnTo>
                      <a:pt x="76" y="190"/>
                    </a:lnTo>
                    <a:lnTo>
                      <a:pt x="87" y="238"/>
                    </a:lnTo>
                    <a:lnTo>
                      <a:pt x="99" y="289"/>
                    </a:lnTo>
                    <a:lnTo>
                      <a:pt x="109" y="339"/>
                    </a:lnTo>
                    <a:lnTo>
                      <a:pt x="120" y="390"/>
                    </a:lnTo>
                    <a:lnTo>
                      <a:pt x="113" y="386"/>
                    </a:lnTo>
                    <a:lnTo>
                      <a:pt x="109" y="3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" name="Freeform 156"/>
              <p:cNvSpPr>
                <a:spLocks noChangeAspect="1"/>
              </p:cNvSpPr>
              <p:nvPr/>
            </p:nvSpPr>
            <p:spPr bwMode="auto">
              <a:xfrm>
                <a:off x="4907" y="2342"/>
                <a:ext cx="41" cy="236"/>
              </a:xfrm>
              <a:custGeom>
                <a:avLst/>
                <a:gdLst>
                  <a:gd name="T0" fmla="*/ 0 w 84"/>
                  <a:gd name="T1" fmla="*/ 1 h 471"/>
                  <a:gd name="T2" fmla="*/ 0 w 84"/>
                  <a:gd name="T3" fmla="*/ 1 h 471"/>
                  <a:gd name="T4" fmla="*/ 0 w 84"/>
                  <a:gd name="T5" fmla="*/ 1 h 471"/>
                  <a:gd name="T6" fmla="*/ 0 w 84"/>
                  <a:gd name="T7" fmla="*/ 1 h 471"/>
                  <a:gd name="T8" fmla="*/ 0 w 84"/>
                  <a:gd name="T9" fmla="*/ 1 h 471"/>
                  <a:gd name="T10" fmla="*/ 0 w 84"/>
                  <a:gd name="T11" fmla="*/ 1 h 471"/>
                  <a:gd name="T12" fmla="*/ 0 w 84"/>
                  <a:gd name="T13" fmla="*/ 1 h 471"/>
                  <a:gd name="T14" fmla="*/ 0 w 84"/>
                  <a:gd name="T15" fmla="*/ 1 h 471"/>
                  <a:gd name="T16" fmla="*/ 0 w 84"/>
                  <a:gd name="T17" fmla="*/ 0 h 471"/>
                  <a:gd name="T18" fmla="*/ 0 w 84"/>
                  <a:gd name="T19" fmla="*/ 1 h 471"/>
                  <a:gd name="T20" fmla="*/ 0 w 84"/>
                  <a:gd name="T21" fmla="*/ 1 h 471"/>
                  <a:gd name="T22" fmla="*/ 0 w 84"/>
                  <a:gd name="T23" fmla="*/ 1 h 471"/>
                  <a:gd name="T24" fmla="*/ 0 w 84"/>
                  <a:gd name="T25" fmla="*/ 1 h 471"/>
                  <a:gd name="T26" fmla="*/ 0 w 84"/>
                  <a:gd name="T27" fmla="*/ 1 h 471"/>
                  <a:gd name="T28" fmla="*/ 0 w 84"/>
                  <a:gd name="T29" fmla="*/ 1 h 471"/>
                  <a:gd name="T30" fmla="*/ 0 w 84"/>
                  <a:gd name="T31" fmla="*/ 1 h 471"/>
                  <a:gd name="T32" fmla="*/ 0 w 84"/>
                  <a:gd name="T33" fmla="*/ 1 h 4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471"/>
                  <a:gd name="T53" fmla="*/ 84 w 84"/>
                  <a:gd name="T54" fmla="*/ 471 h 4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471">
                    <a:moveTo>
                      <a:pt x="84" y="471"/>
                    </a:moveTo>
                    <a:lnTo>
                      <a:pt x="68" y="427"/>
                    </a:lnTo>
                    <a:lnTo>
                      <a:pt x="53" y="366"/>
                    </a:lnTo>
                    <a:lnTo>
                      <a:pt x="35" y="295"/>
                    </a:lnTo>
                    <a:lnTo>
                      <a:pt x="20" y="223"/>
                    </a:lnTo>
                    <a:lnTo>
                      <a:pt x="6" y="149"/>
                    </a:lnTo>
                    <a:lnTo>
                      <a:pt x="0" y="85"/>
                    </a:lnTo>
                    <a:lnTo>
                      <a:pt x="0" y="31"/>
                    </a:lnTo>
                    <a:lnTo>
                      <a:pt x="14" y="0"/>
                    </a:lnTo>
                    <a:lnTo>
                      <a:pt x="24" y="27"/>
                    </a:lnTo>
                    <a:lnTo>
                      <a:pt x="37" y="83"/>
                    </a:lnTo>
                    <a:lnTo>
                      <a:pt x="49" y="157"/>
                    </a:lnTo>
                    <a:lnTo>
                      <a:pt x="60" y="244"/>
                    </a:lnTo>
                    <a:lnTo>
                      <a:pt x="70" y="326"/>
                    </a:lnTo>
                    <a:lnTo>
                      <a:pt x="78" y="399"/>
                    </a:lnTo>
                    <a:lnTo>
                      <a:pt x="82" y="450"/>
                    </a:lnTo>
                    <a:lnTo>
                      <a:pt x="84" y="4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Freeform 157"/>
              <p:cNvSpPr>
                <a:spLocks noChangeAspect="1"/>
              </p:cNvSpPr>
              <p:nvPr/>
            </p:nvSpPr>
            <p:spPr bwMode="auto">
              <a:xfrm>
                <a:off x="4853" y="2251"/>
                <a:ext cx="49" cy="248"/>
              </a:xfrm>
              <a:custGeom>
                <a:avLst/>
                <a:gdLst>
                  <a:gd name="T0" fmla="*/ 1 w 97"/>
                  <a:gd name="T1" fmla="*/ 1 h 496"/>
                  <a:gd name="T2" fmla="*/ 1 w 97"/>
                  <a:gd name="T3" fmla="*/ 1 h 496"/>
                  <a:gd name="T4" fmla="*/ 1 w 97"/>
                  <a:gd name="T5" fmla="*/ 1 h 496"/>
                  <a:gd name="T6" fmla="*/ 1 w 97"/>
                  <a:gd name="T7" fmla="*/ 1 h 496"/>
                  <a:gd name="T8" fmla="*/ 1 w 97"/>
                  <a:gd name="T9" fmla="*/ 1 h 496"/>
                  <a:gd name="T10" fmla="*/ 1 w 97"/>
                  <a:gd name="T11" fmla="*/ 1 h 496"/>
                  <a:gd name="T12" fmla="*/ 0 w 97"/>
                  <a:gd name="T13" fmla="*/ 1 h 496"/>
                  <a:gd name="T14" fmla="*/ 0 w 97"/>
                  <a:gd name="T15" fmla="*/ 1 h 496"/>
                  <a:gd name="T16" fmla="*/ 1 w 97"/>
                  <a:gd name="T17" fmla="*/ 0 h 496"/>
                  <a:gd name="T18" fmla="*/ 1 w 97"/>
                  <a:gd name="T19" fmla="*/ 1 h 496"/>
                  <a:gd name="T20" fmla="*/ 1 w 97"/>
                  <a:gd name="T21" fmla="*/ 1 h 496"/>
                  <a:gd name="T22" fmla="*/ 1 w 97"/>
                  <a:gd name="T23" fmla="*/ 1 h 496"/>
                  <a:gd name="T24" fmla="*/ 1 w 97"/>
                  <a:gd name="T25" fmla="*/ 1 h 496"/>
                  <a:gd name="T26" fmla="*/ 1 w 97"/>
                  <a:gd name="T27" fmla="*/ 1 h 496"/>
                  <a:gd name="T28" fmla="*/ 1 w 97"/>
                  <a:gd name="T29" fmla="*/ 1 h 496"/>
                  <a:gd name="T30" fmla="*/ 1 w 97"/>
                  <a:gd name="T31" fmla="*/ 1 h 496"/>
                  <a:gd name="T32" fmla="*/ 1 w 97"/>
                  <a:gd name="T33" fmla="*/ 1 h 496"/>
                  <a:gd name="T34" fmla="*/ 1 w 97"/>
                  <a:gd name="T35" fmla="*/ 1 h 496"/>
                  <a:gd name="T36" fmla="*/ 1 w 97"/>
                  <a:gd name="T37" fmla="*/ 1 h 4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496"/>
                  <a:gd name="T59" fmla="*/ 97 w 97"/>
                  <a:gd name="T60" fmla="*/ 496 h 4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496">
                    <a:moveTo>
                      <a:pt x="85" y="496"/>
                    </a:moveTo>
                    <a:lnTo>
                      <a:pt x="68" y="448"/>
                    </a:lnTo>
                    <a:lnTo>
                      <a:pt x="52" y="384"/>
                    </a:lnTo>
                    <a:lnTo>
                      <a:pt x="35" y="310"/>
                    </a:lnTo>
                    <a:lnTo>
                      <a:pt x="21" y="234"/>
                    </a:lnTo>
                    <a:lnTo>
                      <a:pt x="7" y="157"/>
                    </a:lnTo>
                    <a:lnTo>
                      <a:pt x="0" y="91"/>
                    </a:lnTo>
                    <a:lnTo>
                      <a:pt x="0" y="35"/>
                    </a:lnTo>
                    <a:lnTo>
                      <a:pt x="9" y="0"/>
                    </a:lnTo>
                    <a:lnTo>
                      <a:pt x="19" y="19"/>
                    </a:lnTo>
                    <a:lnTo>
                      <a:pt x="31" y="69"/>
                    </a:lnTo>
                    <a:lnTo>
                      <a:pt x="42" y="137"/>
                    </a:lnTo>
                    <a:lnTo>
                      <a:pt x="58" y="219"/>
                    </a:lnTo>
                    <a:lnTo>
                      <a:pt x="69" y="300"/>
                    </a:lnTo>
                    <a:lnTo>
                      <a:pt x="81" y="382"/>
                    </a:lnTo>
                    <a:lnTo>
                      <a:pt x="89" y="448"/>
                    </a:lnTo>
                    <a:lnTo>
                      <a:pt x="97" y="496"/>
                    </a:lnTo>
                    <a:lnTo>
                      <a:pt x="89" y="496"/>
                    </a:lnTo>
                    <a:lnTo>
                      <a:pt x="85" y="4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" name="Freeform 158"/>
              <p:cNvSpPr>
                <a:spLocks noChangeAspect="1"/>
              </p:cNvSpPr>
              <p:nvPr/>
            </p:nvSpPr>
            <p:spPr bwMode="auto">
              <a:xfrm>
                <a:off x="4815" y="2162"/>
                <a:ext cx="32" cy="278"/>
              </a:xfrm>
              <a:custGeom>
                <a:avLst/>
                <a:gdLst>
                  <a:gd name="T0" fmla="*/ 1 w 64"/>
                  <a:gd name="T1" fmla="*/ 0 h 557"/>
                  <a:gd name="T2" fmla="*/ 1 w 64"/>
                  <a:gd name="T3" fmla="*/ 0 h 557"/>
                  <a:gd name="T4" fmla="*/ 1 w 64"/>
                  <a:gd name="T5" fmla="*/ 0 h 557"/>
                  <a:gd name="T6" fmla="*/ 1 w 64"/>
                  <a:gd name="T7" fmla="*/ 0 h 557"/>
                  <a:gd name="T8" fmla="*/ 1 w 64"/>
                  <a:gd name="T9" fmla="*/ 0 h 557"/>
                  <a:gd name="T10" fmla="*/ 1 w 64"/>
                  <a:gd name="T11" fmla="*/ 0 h 557"/>
                  <a:gd name="T12" fmla="*/ 0 w 64"/>
                  <a:gd name="T13" fmla="*/ 0 h 557"/>
                  <a:gd name="T14" fmla="*/ 1 w 64"/>
                  <a:gd name="T15" fmla="*/ 0 h 557"/>
                  <a:gd name="T16" fmla="*/ 1 w 64"/>
                  <a:gd name="T17" fmla="*/ 0 h 557"/>
                  <a:gd name="T18" fmla="*/ 1 w 64"/>
                  <a:gd name="T19" fmla="*/ 0 h 557"/>
                  <a:gd name="T20" fmla="*/ 1 w 64"/>
                  <a:gd name="T21" fmla="*/ 0 h 557"/>
                  <a:gd name="T22" fmla="*/ 1 w 64"/>
                  <a:gd name="T23" fmla="*/ 0 h 557"/>
                  <a:gd name="T24" fmla="*/ 1 w 64"/>
                  <a:gd name="T25" fmla="*/ 0 h 557"/>
                  <a:gd name="T26" fmla="*/ 1 w 64"/>
                  <a:gd name="T27" fmla="*/ 0 h 557"/>
                  <a:gd name="T28" fmla="*/ 1 w 64"/>
                  <a:gd name="T29" fmla="*/ 0 h 557"/>
                  <a:gd name="T30" fmla="*/ 1 w 64"/>
                  <a:gd name="T31" fmla="*/ 0 h 557"/>
                  <a:gd name="T32" fmla="*/ 1 w 64"/>
                  <a:gd name="T33" fmla="*/ 0 h 557"/>
                  <a:gd name="T34" fmla="*/ 1 w 64"/>
                  <a:gd name="T35" fmla="*/ 0 h 557"/>
                  <a:gd name="T36" fmla="*/ 1 w 64"/>
                  <a:gd name="T37" fmla="*/ 0 h 557"/>
                  <a:gd name="T38" fmla="*/ 1 w 64"/>
                  <a:gd name="T39" fmla="*/ 0 h 557"/>
                  <a:gd name="T40" fmla="*/ 1 w 64"/>
                  <a:gd name="T41" fmla="*/ 0 h 5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557"/>
                  <a:gd name="T65" fmla="*/ 64 w 64"/>
                  <a:gd name="T66" fmla="*/ 557 h 5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557">
                    <a:moveTo>
                      <a:pt x="52" y="557"/>
                    </a:moveTo>
                    <a:lnTo>
                      <a:pt x="41" y="502"/>
                    </a:lnTo>
                    <a:lnTo>
                      <a:pt x="31" y="431"/>
                    </a:lnTo>
                    <a:lnTo>
                      <a:pt x="19" y="345"/>
                    </a:lnTo>
                    <a:lnTo>
                      <a:pt x="12" y="256"/>
                    </a:lnTo>
                    <a:lnTo>
                      <a:pt x="4" y="169"/>
                    </a:lnTo>
                    <a:lnTo>
                      <a:pt x="0" y="93"/>
                    </a:lnTo>
                    <a:lnTo>
                      <a:pt x="2" y="33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23" y="10"/>
                    </a:lnTo>
                    <a:lnTo>
                      <a:pt x="29" y="74"/>
                    </a:lnTo>
                    <a:lnTo>
                      <a:pt x="37" y="140"/>
                    </a:lnTo>
                    <a:lnTo>
                      <a:pt x="43" y="206"/>
                    </a:lnTo>
                    <a:lnTo>
                      <a:pt x="49" y="276"/>
                    </a:lnTo>
                    <a:lnTo>
                      <a:pt x="51" y="343"/>
                    </a:lnTo>
                    <a:lnTo>
                      <a:pt x="56" y="413"/>
                    </a:lnTo>
                    <a:lnTo>
                      <a:pt x="58" y="483"/>
                    </a:lnTo>
                    <a:lnTo>
                      <a:pt x="64" y="553"/>
                    </a:lnTo>
                    <a:lnTo>
                      <a:pt x="56" y="555"/>
                    </a:lnTo>
                    <a:lnTo>
                      <a:pt x="52" y="5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" name="Freeform 159"/>
              <p:cNvSpPr>
                <a:spLocks noChangeAspect="1"/>
              </p:cNvSpPr>
              <p:nvPr/>
            </p:nvSpPr>
            <p:spPr bwMode="auto">
              <a:xfrm>
                <a:off x="4781" y="2102"/>
                <a:ext cx="19" cy="254"/>
              </a:xfrm>
              <a:custGeom>
                <a:avLst/>
                <a:gdLst>
                  <a:gd name="T0" fmla="*/ 0 w 39"/>
                  <a:gd name="T1" fmla="*/ 1 h 506"/>
                  <a:gd name="T2" fmla="*/ 0 w 39"/>
                  <a:gd name="T3" fmla="*/ 1 h 506"/>
                  <a:gd name="T4" fmla="*/ 0 w 39"/>
                  <a:gd name="T5" fmla="*/ 1 h 506"/>
                  <a:gd name="T6" fmla="*/ 0 w 39"/>
                  <a:gd name="T7" fmla="*/ 1 h 506"/>
                  <a:gd name="T8" fmla="*/ 0 w 39"/>
                  <a:gd name="T9" fmla="*/ 1 h 506"/>
                  <a:gd name="T10" fmla="*/ 0 w 39"/>
                  <a:gd name="T11" fmla="*/ 1 h 506"/>
                  <a:gd name="T12" fmla="*/ 0 w 39"/>
                  <a:gd name="T13" fmla="*/ 1 h 506"/>
                  <a:gd name="T14" fmla="*/ 0 w 39"/>
                  <a:gd name="T15" fmla="*/ 1 h 506"/>
                  <a:gd name="T16" fmla="*/ 0 w 39"/>
                  <a:gd name="T17" fmla="*/ 1 h 506"/>
                  <a:gd name="T18" fmla="*/ 0 w 39"/>
                  <a:gd name="T19" fmla="*/ 1 h 506"/>
                  <a:gd name="T20" fmla="*/ 0 w 39"/>
                  <a:gd name="T21" fmla="*/ 0 h 506"/>
                  <a:gd name="T22" fmla="*/ 0 w 39"/>
                  <a:gd name="T23" fmla="*/ 0 h 506"/>
                  <a:gd name="T24" fmla="*/ 0 w 39"/>
                  <a:gd name="T25" fmla="*/ 0 h 506"/>
                  <a:gd name="T26" fmla="*/ 0 w 39"/>
                  <a:gd name="T27" fmla="*/ 1 h 506"/>
                  <a:gd name="T28" fmla="*/ 0 w 39"/>
                  <a:gd name="T29" fmla="*/ 1 h 506"/>
                  <a:gd name="T30" fmla="*/ 0 w 39"/>
                  <a:gd name="T31" fmla="*/ 1 h 506"/>
                  <a:gd name="T32" fmla="*/ 0 w 39"/>
                  <a:gd name="T33" fmla="*/ 1 h 506"/>
                  <a:gd name="T34" fmla="*/ 0 w 39"/>
                  <a:gd name="T35" fmla="*/ 1 h 506"/>
                  <a:gd name="T36" fmla="*/ 0 w 39"/>
                  <a:gd name="T37" fmla="*/ 1 h 506"/>
                  <a:gd name="T38" fmla="*/ 0 w 39"/>
                  <a:gd name="T39" fmla="*/ 1 h 506"/>
                  <a:gd name="T40" fmla="*/ 0 w 39"/>
                  <a:gd name="T41" fmla="*/ 1 h 5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506"/>
                  <a:gd name="T65" fmla="*/ 39 w 39"/>
                  <a:gd name="T66" fmla="*/ 506 h 5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506">
                    <a:moveTo>
                      <a:pt x="22" y="506"/>
                    </a:moveTo>
                    <a:lnTo>
                      <a:pt x="16" y="442"/>
                    </a:lnTo>
                    <a:lnTo>
                      <a:pt x="10" y="378"/>
                    </a:lnTo>
                    <a:lnTo>
                      <a:pt x="6" y="316"/>
                    </a:lnTo>
                    <a:lnTo>
                      <a:pt x="4" y="254"/>
                    </a:lnTo>
                    <a:lnTo>
                      <a:pt x="0" y="190"/>
                    </a:lnTo>
                    <a:lnTo>
                      <a:pt x="0" y="130"/>
                    </a:lnTo>
                    <a:lnTo>
                      <a:pt x="0" y="68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31" y="70"/>
                    </a:lnTo>
                    <a:lnTo>
                      <a:pt x="35" y="145"/>
                    </a:lnTo>
                    <a:lnTo>
                      <a:pt x="39" y="233"/>
                    </a:lnTo>
                    <a:lnTo>
                      <a:pt x="39" y="320"/>
                    </a:lnTo>
                    <a:lnTo>
                      <a:pt x="39" y="403"/>
                    </a:lnTo>
                    <a:lnTo>
                      <a:pt x="31" y="467"/>
                    </a:lnTo>
                    <a:lnTo>
                      <a:pt x="22" y="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" name="Freeform 160"/>
              <p:cNvSpPr>
                <a:spLocks noChangeAspect="1"/>
              </p:cNvSpPr>
              <p:nvPr/>
            </p:nvSpPr>
            <p:spPr bwMode="auto">
              <a:xfrm>
                <a:off x="4529" y="1620"/>
                <a:ext cx="60" cy="587"/>
              </a:xfrm>
              <a:custGeom>
                <a:avLst/>
                <a:gdLst>
                  <a:gd name="T0" fmla="*/ 1 w 118"/>
                  <a:gd name="T1" fmla="*/ 0 h 1175"/>
                  <a:gd name="T2" fmla="*/ 1 w 118"/>
                  <a:gd name="T3" fmla="*/ 0 h 1175"/>
                  <a:gd name="T4" fmla="*/ 1 w 118"/>
                  <a:gd name="T5" fmla="*/ 0 h 1175"/>
                  <a:gd name="T6" fmla="*/ 1 w 118"/>
                  <a:gd name="T7" fmla="*/ 0 h 1175"/>
                  <a:gd name="T8" fmla="*/ 0 w 118"/>
                  <a:gd name="T9" fmla="*/ 0 h 1175"/>
                  <a:gd name="T10" fmla="*/ 1 w 118"/>
                  <a:gd name="T11" fmla="*/ 0 h 1175"/>
                  <a:gd name="T12" fmla="*/ 1 w 118"/>
                  <a:gd name="T13" fmla="*/ 0 h 1175"/>
                  <a:gd name="T14" fmla="*/ 1 w 118"/>
                  <a:gd name="T15" fmla="*/ 0 h 1175"/>
                  <a:gd name="T16" fmla="*/ 1 w 118"/>
                  <a:gd name="T17" fmla="*/ 0 h 1175"/>
                  <a:gd name="T18" fmla="*/ 1 w 118"/>
                  <a:gd name="T19" fmla="*/ 0 h 1175"/>
                  <a:gd name="T20" fmla="*/ 1 w 118"/>
                  <a:gd name="T21" fmla="*/ 0 h 1175"/>
                  <a:gd name="T22" fmla="*/ 1 w 118"/>
                  <a:gd name="T23" fmla="*/ 0 h 1175"/>
                  <a:gd name="T24" fmla="*/ 1 w 118"/>
                  <a:gd name="T25" fmla="*/ 0 h 1175"/>
                  <a:gd name="T26" fmla="*/ 1 w 118"/>
                  <a:gd name="T27" fmla="*/ 0 h 1175"/>
                  <a:gd name="T28" fmla="*/ 1 w 118"/>
                  <a:gd name="T29" fmla="*/ 0 h 1175"/>
                  <a:gd name="T30" fmla="*/ 1 w 118"/>
                  <a:gd name="T31" fmla="*/ 0 h 1175"/>
                  <a:gd name="T32" fmla="*/ 1 w 118"/>
                  <a:gd name="T33" fmla="*/ 0 h 1175"/>
                  <a:gd name="T34" fmla="*/ 1 w 118"/>
                  <a:gd name="T35" fmla="*/ 0 h 1175"/>
                  <a:gd name="T36" fmla="*/ 1 w 118"/>
                  <a:gd name="T37" fmla="*/ 0 h 1175"/>
                  <a:gd name="T38" fmla="*/ 1 w 118"/>
                  <a:gd name="T39" fmla="*/ 0 h 1175"/>
                  <a:gd name="T40" fmla="*/ 1 w 118"/>
                  <a:gd name="T41" fmla="*/ 0 h 1175"/>
                  <a:gd name="T42" fmla="*/ 1 w 118"/>
                  <a:gd name="T43" fmla="*/ 0 h 1175"/>
                  <a:gd name="T44" fmla="*/ 1 w 118"/>
                  <a:gd name="T45" fmla="*/ 0 h 1175"/>
                  <a:gd name="T46" fmla="*/ 1 w 118"/>
                  <a:gd name="T47" fmla="*/ 0 h 1175"/>
                  <a:gd name="T48" fmla="*/ 1 w 118"/>
                  <a:gd name="T49" fmla="*/ 0 h 1175"/>
                  <a:gd name="T50" fmla="*/ 1 w 118"/>
                  <a:gd name="T51" fmla="*/ 0 h 1175"/>
                  <a:gd name="T52" fmla="*/ 1 w 118"/>
                  <a:gd name="T53" fmla="*/ 0 h 1175"/>
                  <a:gd name="T54" fmla="*/ 1 w 118"/>
                  <a:gd name="T55" fmla="*/ 0 h 1175"/>
                  <a:gd name="T56" fmla="*/ 1 w 118"/>
                  <a:gd name="T57" fmla="*/ 0 h 1175"/>
                  <a:gd name="T58" fmla="*/ 1 w 118"/>
                  <a:gd name="T59" fmla="*/ 0 h 1175"/>
                  <a:gd name="T60" fmla="*/ 1 w 118"/>
                  <a:gd name="T61" fmla="*/ 0 h 117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8"/>
                  <a:gd name="T94" fmla="*/ 0 h 1175"/>
                  <a:gd name="T95" fmla="*/ 118 w 118"/>
                  <a:gd name="T96" fmla="*/ 1175 h 117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8" h="1175">
                    <a:moveTo>
                      <a:pt x="116" y="1171"/>
                    </a:moveTo>
                    <a:lnTo>
                      <a:pt x="64" y="1036"/>
                    </a:lnTo>
                    <a:lnTo>
                      <a:pt x="29" y="896"/>
                    </a:lnTo>
                    <a:lnTo>
                      <a:pt x="8" y="751"/>
                    </a:lnTo>
                    <a:lnTo>
                      <a:pt x="0" y="603"/>
                    </a:lnTo>
                    <a:lnTo>
                      <a:pt x="2" y="452"/>
                    </a:lnTo>
                    <a:lnTo>
                      <a:pt x="15" y="307"/>
                    </a:lnTo>
                    <a:lnTo>
                      <a:pt x="37" y="165"/>
                    </a:lnTo>
                    <a:lnTo>
                      <a:pt x="70" y="31"/>
                    </a:lnTo>
                    <a:lnTo>
                      <a:pt x="81" y="16"/>
                    </a:lnTo>
                    <a:lnTo>
                      <a:pt x="99" y="0"/>
                    </a:lnTo>
                    <a:lnTo>
                      <a:pt x="99" y="6"/>
                    </a:lnTo>
                    <a:lnTo>
                      <a:pt x="101" y="14"/>
                    </a:lnTo>
                    <a:lnTo>
                      <a:pt x="64" y="126"/>
                    </a:lnTo>
                    <a:lnTo>
                      <a:pt x="39" y="247"/>
                    </a:lnTo>
                    <a:lnTo>
                      <a:pt x="21" y="369"/>
                    </a:lnTo>
                    <a:lnTo>
                      <a:pt x="17" y="497"/>
                    </a:lnTo>
                    <a:lnTo>
                      <a:pt x="17" y="623"/>
                    </a:lnTo>
                    <a:lnTo>
                      <a:pt x="29" y="749"/>
                    </a:lnTo>
                    <a:lnTo>
                      <a:pt x="45" y="873"/>
                    </a:lnTo>
                    <a:lnTo>
                      <a:pt x="70" y="995"/>
                    </a:lnTo>
                    <a:lnTo>
                      <a:pt x="85" y="1051"/>
                    </a:lnTo>
                    <a:lnTo>
                      <a:pt x="99" y="1094"/>
                    </a:lnTo>
                    <a:lnTo>
                      <a:pt x="107" y="1125"/>
                    </a:lnTo>
                    <a:lnTo>
                      <a:pt x="114" y="1148"/>
                    </a:lnTo>
                    <a:lnTo>
                      <a:pt x="116" y="1160"/>
                    </a:lnTo>
                    <a:lnTo>
                      <a:pt x="118" y="1168"/>
                    </a:lnTo>
                    <a:lnTo>
                      <a:pt x="118" y="1171"/>
                    </a:lnTo>
                    <a:lnTo>
                      <a:pt x="118" y="1175"/>
                    </a:lnTo>
                    <a:lnTo>
                      <a:pt x="116" y="1173"/>
                    </a:lnTo>
                    <a:lnTo>
                      <a:pt x="116" y="1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161"/>
              <p:cNvSpPr>
                <a:spLocks noChangeAspect="1"/>
              </p:cNvSpPr>
              <p:nvPr/>
            </p:nvSpPr>
            <p:spPr bwMode="auto">
              <a:xfrm>
                <a:off x="4576" y="1711"/>
                <a:ext cx="42" cy="346"/>
              </a:xfrm>
              <a:custGeom>
                <a:avLst/>
                <a:gdLst>
                  <a:gd name="T0" fmla="*/ 1 w 83"/>
                  <a:gd name="T1" fmla="*/ 1 h 692"/>
                  <a:gd name="T2" fmla="*/ 1 w 83"/>
                  <a:gd name="T3" fmla="*/ 1 h 692"/>
                  <a:gd name="T4" fmla="*/ 0 w 83"/>
                  <a:gd name="T5" fmla="*/ 1 h 692"/>
                  <a:gd name="T6" fmla="*/ 0 w 83"/>
                  <a:gd name="T7" fmla="*/ 1 h 692"/>
                  <a:gd name="T8" fmla="*/ 1 w 83"/>
                  <a:gd name="T9" fmla="*/ 1 h 692"/>
                  <a:gd name="T10" fmla="*/ 1 w 83"/>
                  <a:gd name="T11" fmla="*/ 1 h 692"/>
                  <a:gd name="T12" fmla="*/ 1 w 83"/>
                  <a:gd name="T13" fmla="*/ 1 h 692"/>
                  <a:gd name="T14" fmla="*/ 1 w 83"/>
                  <a:gd name="T15" fmla="*/ 1 h 692"/>
                  <a:gd name="T16" fmla="*/ 1 w 83"/>
                  <a:gd name="T17" fmla="*/ 0 h 692"/>
                  <a:gd name="T18" fmla="*/ 1 w 83"/>
                  <a:gd name="T19" fmla="*/ 1 h 692"/>
                  <a:gd name="T20" fmla="*/ 1 w 83"/>
                  <a:gd name="T21" fmla="*/ 1 h 692"/>
                  <a:gd name="T22" fmla="*/ 1 w 83"/>
                  <a:gd name="T23" fmla="*/ 1 h 692"/>
                  <a:gd name="T24" fmla="*/ 1 w 83"/>
                  <a:gd name="T25" fmla="*/ 1 h 692"/>
                  <a:gd name="T26" fmla="*/ 1 w 83"/>
                  <a:gd name="T27" fmla="*/ 1 h 692"/>
                  <a:gd name="T28" fmla="*/ 1 w 83"/>
                  <a:gd name="T29" fmla="*/ 1 h 692"/>
                  <a:gd name="T30" fmla="*/ 1 w 83"/>
                  <a:gd name="T31" fmla="*/ 1 h 692"/>
                  <a:gd name="T32" fmla="*/ 1 w 83"/>
                  <a:gd name="T33" fmla="*/ 1 h 692"/>
                  <a:gd name="T34" fmla="*/ 1 w 83"/>
                  <a:gd name="T35" fmla="*/ 1 h 692"/>
                  <a:gd name="T36" fmla="*/ 1 w 83"/>
                  <a:gd name="T37" fmla="*/ 1 h 692"/>
                  <a:gd name="T38" fmla="*/ 1 w 83"/>
                  <a:gd name="T39" fmla="*/ 1 h 692"/>
                  <a:gd name="T40" fmla="*/ 1 w 83"/>
                  <a:gd name="T41" fmla="*/ 1 h 692"/>
                  <a:gd name="T42" fmla="*/ 1 w 83"/>
                  <a:gd name="T43" fmla="*/ 1 h 692"/>
                  <a:gd name="T44" fmla="*/ 1 w 83"/>
                  <a:gd name="T45" fmla="*/ 1 h 692"/>
                  <a:gd name="T46" fmla="*/ 1 w 83"/>
                  <a:gd name="T47" fmla="*/ 1 h 692"/>
                  <a:gd name="T48" fmla="*/ 1 w 83"/>
                  <a:gd name="T49" fmla="*/ 1 h 692"/>
                  <a:gd name="T50" fmla="*/ 1 w 83"/>
                  <a:gd name="T51" fmla="*/ 1 h 692"/>
                  <a:gd name="T52" fmla="*/ 1 w 83"/>
                  <a:gd name="T53" fmla="*/ 1 h 6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3"/>
                  <a:gd name="T82" fmla="*/ 0 h 692"/>
                  <a:gd name="T83" fmla="*/ 83 w 83"/>
                  <a:gd name="T84" fmla="*/ 692 h 6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3" h="692">
                    <a:moveTo>
                      <a:pt x="29" y="692"/>
                    </a:moveTo>
                    <a:lnTo>
                      <a:pt x="8" y="616"/>
                    </a:lnTo>
                    <a:lnTo>
                      <a:pt x="0" y="531"/>
                    </a:lnTo>
                    <a:lnTo>
                      <a:pt x="0" y="436"/>
                    </a:lnTo>
                    <a:lnTo>
                      <a:pt x="10" y="339"/>
                    </a:lnTo>
                    <a:lnTo>
                      <a:pt x="23" y="240"/>
                    </a:lnTo>
                    <a:lnTo>
                      <a:pt x="41" y="149"/>
                    </a:lnTo>
                    <a:lnTo>
                      <a:pt x="62" y="66"/>
                    </a:lnTo>
                    <a:lnTo>
                      <a:pt x="83" y="0"/>
                    </a:lnTo>
                    <a:lnTo>
                      <a:pt x="80" y="36"/>
                    </a:lnTo>
                    <a:lnTo>
                      <a:pt x="76" y="77"/>
                    </a:lnTo>
                    <a:lnTo>
                      <a:pt x="68" y="120"/>
                    </a:lnTo>
                    <a:lnTo>
                      <a:pt x="62" y="166"/>
                    </a:lnTo>
                    <a:lnTo>
                      <a:pt x="52" y="211"/>
                    </a:lnTo>
                    <a:lnTo>
                      <a:pt x="45" y="256"/>
                    </a:lnTo>
                    <a:lnTo>
                      <a:pt x="37" y="300"/>
                    </a:lnTo>
                    <a:lnTo>
                      <a:pt x="31" y="343"/>
                    </a:lnTo>
                    <a:lnTo>
                      <a:pt x="31" y="382"/>
                    </a:lnTo>
                    <a:lnTo>
                      <a:pt x="33" y="424"/>
                    </a:lnTo>
                    <a:lnTo>
                      <a:pt x="37" y="469"/>
                    </a:lnTo>
                    <a:lnTo>
                      <a:pt x="41" y="515"/>
                    </a:lnTo>
                    <a:lnTo>
                      <a:pt x="43" y="560"/>
                    </a:lnTo>
                    <a:lnTo>
                      <a:pt x="47" y="605"/>
                    </a:lnTo>
                    <a:lnTo>
                      <a:pt x="47" y="649"/>
                    </a:lnTo>
                    <a:lnTo>
                      <a:pt x="47" y="692"/>
                    </a:lnTo>
                    <a:lnTo>
                      <a:pt x="37" y="692"/>
                    </a:lnTo>
                    <a:lnTo>
                      <a:pt x="29" y="6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Freeform 162"/>
              <p:cNvSpPr>
                <a:spLocks noChangeAspect="1"/>
              </p:cNvSpPr>
              <p:nvPr/>
            </p:nvSpPr>
            <p:spPr bwMode="auto">
              <a:xfrm>
                <a:off x="4955" y="1341"/>
                <a:ext cx="639" cy="515"/>
              </a:xfrm>
              <a:custGeom>
                <a:avLst/>
                <a:gdLst>
                  <a:gd name="T0" fmla="*/ 1 w 1278"/>
                  <a:gd name="T1" fmla="*/ 1 h 1029"/>
                  <a:gd name="T2" fmla="*/ 1 w 1278"/>
                  <a:gd name="T3" fmla="*/ 1 h 1029"/>
                  <a:gd name="T4" fmla="*/ 1 w 1278"/>
                  <a:gd name="T5" fmla="*/ 1 h 1029"/>
                  <a:gd name="T6" fmla="*/ 1 w 1278"/>
                  <a:gd name="T7" fmla="*/ 1 h 1029"/>
                  <a:gd name="T8" fmla="*/ 1 w 1278"/>
                  <a:gd name="T9" fmla="*/ 1 h 1029"/>
                  <a:gd name="T10" fmla="*/ 1 w 1278"/>
                  <a:gd name="T11" fmla="*/ 1 h 1029"/>
                  <a:gd name="T12" fmla="*/ 1 w 1278"/>
                  <a:gd name="T13" fmla="*/ 1 h 1029"/>
                  <a:gd name="T14" fmla="*/ 1 w 1278"/>
                  <a:gd name="T15" fmla="*/ 1 h 1029"/>
                  <a:gd name="T16" fmla="*/ 1 w 1278"/>
                  <a:gd name="T17" fmla="*/ 1 h 1029"/>
                  <a:gd name="T18" fmla="*/ 1 w 1278"/>
                  <a:gd name="T19" fmla="*/ 1 h 1029"/>
                  <a:gd name="T20" fmla="*/ 0 w 1278"/>
                  <a:gd name="T21" fmla="*/ 1 h 1029"/>
                  <a:gd name="T22" fmla="*/ 1 w 1278"/>
                  <a:gd name="T23" fmla="*/ 1 h 1029"/>
                  <a:gd name="T24" fmla="*/ 1 w 1278"/>
                  <a:gd name="T25" fmla="*/ 1 h 1029"/>
                  <a:gd name="T26" fmla="*/ 1 w 1278"/>
                  <a:gd name="T27" fmla="*/ 1 h 1029"/>
                  <a:gd name="T28" fmla="*/ 1 w 1278"/>
                  <a:gd name="T29" fmla="*/ 1 h 1029"/>
                  <a:gd name="T30" fmla="*/ 1 w 1278"/>
                  <a:gd name="T31" fmla="*/ 1 h 1029"/>
                  <a:gd name="T32" fmla="*/ 1 w 1278"/>
                  <a:gd name="T33" fmla="*/ 1 h 1029"/>
                  <a:gd name="T34" fmla="*/ 1 w 1278"/>
                  <a:gd name="T35" fmla="*/ 1 h 1029"/>
                  <a:gd name="T36" fmla="*/ 1 w 1278"/>
                  <a:gd name="T37" fmla="*/ 1 h 1029"/>
                  <a:gd name="T38" fmla="*/ 1 w 1278"/>
                  <a:gd name="T39" fmla="*/ 1 h 1029"/>
                  <a:gd name="T40" fmla="*/ 1 w 1278"/>
                  <a:gd name="T41" fmla="*/ 1 h 1029"/>
                  <a:gd name="T42" fmla="*/ 1 w 1278"/>
                  <a:gd name="T43" fmla="*/ 1 h 1029"/>
                  <a:gd name="T44" fmla="*/ 1 w 1278"/>
                  <a:gd name="T45" fmla="*/ 1 h 1029"/>
                  <a:gd name="T46" fmla="*/ 1 w 1278"/>
                  <a:gd name="T47" fmla="*/ 1 h 1029"/>
                  <a:gd name="T48" fmla="*/ 1 w 1278"/>
                  <a:gd name="T49" fmla="*/ 0 h 1029"/>
                  <a:gd name="T50" fmla="*/ 1 w 1278"/>
                  <a:gd name="T51" fmla="*/ 0 h 1029"/>
                  <a:gd name="T52" fmla="*/ 1 w 1278"/>
                  <a:gd name="T53" fmla="*/ 1 h 1029"/>
                  <a:gd name="T54" fmla="*/ 1 w 1278"/>
                  <a:gd name="T55" fmla="*/ 1 h 1029"/>
                  <a:gd name="T56" fmla="*/ 1 w 1278"/>
                  <a:gd name="T57" fmla="*/ 1 h 1029"/>
                  <a:gd name="T58" fmla="*/ 1 w 1278"/>
                  <a:gd name="T59" fmla="*/ 1 h 1029"/>
                  <a:gd name="T60" fmla="*/ 1 w 1278"/>
                  <a:gd name="T61" fmla="*/ 1 h 1029"/>
                  <a:gd name="T62" fmla="*/ 1 w 1278"/>
                  <a:gd name="T63" fmla="*/ 1 h 1029"/>
                  <a:gd name="T64" fmla="*/ 1 w 1278"/>
                  <a:gd name="T65" fmla="*/ 1 h 1029"/>
                  <a:gd name="T66" fmla="*/ 1 w 1278"/>
                  <a:gd name="T67" fmla="*/ 1 h 1029"/>
                  <a:gd name="T68" fmla="*/ 1 w 1278"/>
                  <a:gd name="T69" fmla="*/ 1 h 1029"/>
                  <a:gd name="T70" fmla="*/ 1 w 1278"/>
                  <a:gd name="T71" fmla="*/ 1 h 1029"/>
                  <a:gd name="T72" fmla="*/ 1 w 1278"/>
                  <a:gd name="T73" fmla="*/ 1 h 1029"/>
                  <a:gd name="T74" fmla="*/ 1 w 1278"/>
                  <a:gd name="T75" fmla="*/ 1 h 1029"/>
                  <a:gd name="T76" fmla="*/ 1 w 1278"/>
                  <a:gd name="T77" fmla="*/ 1 h 1029"/>
                  <a:gd name="T78" fmla="*/ 1 w 1278"/>
                  <a:gd name="T79" fmla="*/ 1 h 1029"/>
                  <a:gd name="T80" fmla="*/ 1 w 1278"/>
                  <a:gd name="T81" fmla="*/ 1 h 1029"/>
                  <a:gd name="T82" fmla="*/ 1 w 1278"/>
                  <a:gd name="T83" fmla="*/ 1 h 1029"/>
                  <a:gd name="T84" fmla="*/ 1 w 1278"/>
                  <a:gd name="T85" fmla="*/ 1 h 1029"/>
                  <a:gd name="T86" fmla="*/ 1 w 1278"/>
                  <a:gd name="T87" fmla="*/ 1 h 1029"/>
                  <a:gd name="T88" fmla="*/ 1 w 1278"/>
                  <a:gd name="T89" fmla="*/ 1 h 1029"/>
                  <a:gd name="T90" fmla="*/ 1 w 1278"/>
                  <a:gd name="T91" fmla="*/ 1 h 1029"/>
                  <a:gd name="T92" fmla="*/ 1 w 1278"/>
                  <a:gd name="T93" fmla="*/ 1 h 1029"/>
                  <a:gd name="T94" fmla="*/ 1 w 1278"/>
                  <a:gd name="T95" fmla="*/ 1 h 1029"/>
                  <a:gd name="T96" fmla="*/ 1 w 1278"/>
                  <a:gd name="T97" fmla="*/ 1 h 10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78"/>
                  <a:gd name="T148" fmla="*/ 0 h 1029"/>
                  <a:gd name="T149" fmla="*/ 1278 w 1278"/>
                  <a:gd name="T150" fmla="*/ 1029 h 10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78" h="1029">
                    <a:moveTo>
                      <a:pt x="710" y="1029"/>
                    </a:moveTo>
                    <a:lnTo>
                      <a:pt x="625" y="1004"/>
                    </a:lnTo>
                    <a:lnTo>
                      <a:pt x="539" y="987"/>
                    </a:lnTo>
                    <a:lnTo>
                      <a:pt x="452" y="973"/>
                    </a:lnTo>
                    <a:lnTo>
                      <a:pt x="365" y="964"/>
                    </a:lnTo>
                    <a:lnTo>
                      <a:pt x="278" y="956"/>
                    </a:lnTo>
                    <a:lnTo>
                      <a:pt x="190" y="954"/>
                    </a:lnTo>
                    <a:lnTo>
                      <a:pt x="107" y="956"/>
                    </a:lnTo>
                    <a:lnTo>
                      <a:pt x="27" y="965"/>
                    </a:lnTo>
                    <a:lnTo>
                      <a:pt x="8" y="938"/>
                    </a:lnTo>
                    <a:lnTo>
                      <a:pt x="0" y="892"/>
                    </a:lnTo>
                    <a:lnTo>
                      <a:pt x="4" y="830"/>
                    </a:lnTo>
                    <a:lnTo>
                      <a:pt x="14" y="764"/>
                    </a:lnTo>
                    <a:lnTo>
                      <a:pt x="27" y="694"/>
                    </a:lnTo>
                    <a:lnTo>
                      <a:pt x="41" y="630"/>
                    </a:lnTo>
                    <a:lnTo>
                      <a:pt x="55" y="576"/>
                    </a:lnTo>
                    <a:lnTo>
                      <a:pt x="64" y="541"/>
                    </a:lnTo>
                    <a:lnTo>
                      <a:pt x="138" y="355"/>
                    </a:lnTo>
                    <a:lnTo>
                      <a:pt x="219" y="221"/>
                    </a:lnTo>
                    <a:lnTo>
                      <a:pt x="307" y="124"/>
                    </a:lnTo>
                    <a:lnTo>
                      <a:pt x="408" y="64"/>
                    </a:lnTo>
                    <a:lnTo>
                      <a:pt x="524" y="25"/>
                    </a:lnTo>
                    <a:lnTo>
                      <a:pt x="665" y="8"/>
                    </a:lnTo>
                    <a:lnTo>
                      <a:pt x="832" y="2"/>
                    </a:lnTo>
                    <a:lnTo>
                      <a:pt x="1030" y="0"/>
                    </a:lnTo>
                    <a:lnTo>
                      <a:pt x="1059" y="0"/>
                    </a:lnTo>
                    <a:lnTo>
                      <a:pt x="1090" y="2"/>
                    </a:lnTo>
                    <a:lnTo>
                      <a:pt x="1119" y="4"/>
                    </a:lnTo>
                    <a:lnTo>
                      <a:pt x="1148" y="9"/>
                    </a:lnTo>
                    <a:lnTo>
                      <a:pt x="1177" y="13"/>
                    </a:lnTo>
                    <a:lnTo>
                      <a:pt x="1210" y="21"/>
                    </a:lnTo>
                    <a:lnTo>
                      <a:pt x="1241" y="29"/>
                    </a:lnTo>
                    <a:lnTo>
                      <a:pt x="1278" y="41"/>
                    </a:lnTo>
                    <a:lnTo>
                      <a:pt x="1278" y="48"/>
                    </a:lnTo>
                    <a:lnTo>
                      <a:pt x="1278" y="58"/>
                    </a:lnTo>
                    <a:lnTo>
                      <a:pt x="1278" y="66"/>
                    </a:lnTo>
                    <a:lnTo>
                      <a:pt x="1278" y="79"/>
                    </a:lnTo>
                    <a:lnTo>
                      <a:pt x="1162" y="184"/>
                    </a:lnTo>
                    <a:lnTo>
                      <a:pt x="1069" y="289"/>
                    </a:lnTo>
                    <a:lnTo>
                      <a:pt x="989" y="390"/>
                    </a:lnTo>
                    <a:lnTo>
                      <a:pt x="929" y="498"/>
                    </a:lnTo>
                    <a:lnTo>
                      <a:pt x="875" y="609"/>
                    </a:lnTo>
                    <a:lnTo>
                      <a:pt x="832" y="731"/>
                    </a:lnTo>
                    <a:lnTo>
                      <a:pt x="792" y="865"/>
                    </a:lnTo>
                    <a:lnTo>
                      <a:pt x="755" y="1018"/>
                    </a:lnTo>
                    <a:lnTo>
                      <a:pt x="739" y="1026"/>
                    </a:lnTo>
                    <a:lnTo>
                      <a:pt x="729" y="1029"/>
                    </a:lnTo>
                    <a:lnTo>
                      <a:pt x="720" y="1029"/>
                    </a:lnTo>
                    <a:lnTo>
                      <a:pt x="710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Freeform 163"/>
              <p:cNvSpPr>
                <a:spLocks noChangeAspect="1"/>
              </p:cNvSpPr>
              <p:nvPr/>
            </p:nvSpPr>
            <p:spPr bwMode="auto">
              <a:xfrm>
                <a:off x="4978" y="1365"/>
                <a:ext cx="594" cy="462"/>
              </a:xfrm>
              <a:custGeom>
                <a:avLst/>
                <a:gdLst>
                  <a:gd name="T0" fmla="*/ 1 w 1187"/>
                  <a:gd name="T1" fmla="*/ 0 h 925"/>
                  <a:gd name="T2" fmla="*/ 1 w 1187"/>
                  <a:gd name="T3" fmla="*/ 0 h 925"/>
                  <a:gd name="T4" fmla="*/ 1 w 1187"/>
                  <a:gd name="T5" fmla="*/ 0 h 925"/>
                  <a:gd name="T6" fmla="*/ 1 w 1187"/>
                  <a:gd name="T7" fmla="*/ 0 h 925"/>
                  <a:gd name="T8" fmla="*/ 0 w 1187"/>
                  <a:gd name="T9" fmla="*/ 0 h 925"/>
                  <a:gd name="T10" fmla="*/ 1 w 1187"/>
                  <a:gd name="T11" fmla="*/ 0 h 925"/>
                  <a:gd name="T12" fmla="*/ 1 w 1187"/>
                  <a:gd name="T13" fmla="*/ 0 h 925"/>
                  <a:gd name="T14" fmla="*/ 1 w 1187"/>
                  <a:gd name="T15" fmla="*/ 0 h 925"/>
                  <a:gd name="T16" fmla="*/ 1 w 1187"/>
                  <a:gd name="T17" fmla="*/ 0 h 925"/>
                  <a:gd name="T18" fmla="*/ 1 w 1187"/>
                  <a:gd name="T19" fmla="*/ 0 h 925"/>
                  <a:gd name="T20" fmla="*/ 1 w 1187"/>
                  <a:gd name="T21" fmla="*/ 0 h 925"/>
                  <a:gd name="T22" fmla="*/ 1 w 1187"/>
                  <a:gd name="T23" fmla="*/ 0 h 925"/>
                  <a:gd name="T24" fmla="*/ 1 w 1187"/>
                  <a:gd name="T25" fmla="*/ 0 h 925"/>
                  <a:gd name="T26" fmla="*/ 1 w 1187"/>
                  <a:gd name="T27" fmla="*/ 0 h 925"/>
                  <a:gd name="T28" fmla="*/ 1 w 1187"/>
                  <a:gd name="T29" fmla="*/ 0 h 925"/>
                  <a:gd name="T30" fmla="*/ 1 w 1187"/>
                  <a:gd name="T31" fmla="*/ 0 h 925"/>
                  <a:gd name="T32" fmla="*/ 1 w 1187"/>
                  <a:gd name="T33" fmla="*/ 0 h 925"/>
                  <a:gd name="T34" fmla="*/ 1 w 1187"/>
                  <a:gd name="T35" fmla="*/ 0 h 925"/>
                  <a:gd name="T36" fmla="*/ 1 w 1187"/>
                  <a:gd name="T37" fmla="*/ 0 h 925"/>
                  <a:gd name="T38" fmla="*/ 1 w 1187"/>
                  <a:gd name="T39" fmla="*/ 0 h 925"/>
                  <a:gd name="T40" fmla="*/ 1 w 1187"/>
                  <a:gd name="T41" fmla="*/ 0 h 925"/>
                  <a:gd name="T42" fmla="*/ 1 w 1187"/>
                  <a:gd name="T43" fmla="*/ 0 h 925"/>
                  <a:gd name="T44" fmla="*/ 1 w 1187"/>
                  <a:gd name="T45" fmla="*/ 0 h 925"/>
                  <a:gd name="T46" fmla="*/ 1 w 1187"/>
                  <a:gd name="T47" fmla="*/ 0 h 925"/>
                  <a:gd name="T48" fmla="*/ 1 w 1187"/>
                  <a:gd name="T49" fmla="*/ 0 h 925"/>
                  <a:gd name="T50" fmla="*/ 1 w 1187"/>
                  <a:gd name="T51" fmla="*/ 0 h 925"/>
                  <a:gd name="T52" fmla="*/ 1 w 1187"/>
                  <a:gd name="T53" fmla="*/ 0 h 925"/>
                  <a:gd name="T54" fmla="*/ 1 w 1187"/>
                  <a:gd name="T55" fmla="*/ 0 h 925"/>
                  <a:gd name="T56" fmla="*/ 1 w 1187"/>
                  <a:gd name="T57" fmla="*/ 0 h 925"/>
                  <a:gd name="T58" fmla="*/ 1 w 1187"/>
                  <a:gd name="T59" fmla="*/ 0 h 925"/>
                  <a:gd name="T60" fmla="*/ 1 w 1187"/>
                  <a:gd name="T61" fmla="*/ 0 h 925"/>
                  <a:gd name="T62" fmla="*/ 1 w 1187"/>
                  <a:gd name="T63" fmla="*/ 0 h 925"/>
                  <a:gd name="T64" fmla="*/ 1 w 1187"/>
                  <a:gd name="T65" fmla="*/ 0 h 925"/>
                  <a:gd name="T66" fmla="*/ 1 w 1187"/>
                  <a:gd name="T67" fmla="*/ 0 h 925"/>
                  <a:gd name="T68" fmla="*/ 1 w 1187"/>
                  <a:gd name="T69" fmla="*/ 0 h 925"/>
                  <a:gd name="T70" fmla="*/ 1 w 1187"/>
                  <a:gd name="T71" fmla="*/ 0 h 925"/>
                  <a:gd name="T72" fmla="*/ 1 w 1187"/>
                  <a:gd name="T73" fmla="*/ 0 h 925"/>
                  <a:gd name="T74" fmla="*/ 1 w 1187"/>
                  <a:gd name="T75" fmla="*/ 0 h 925"/>
                  <a:gd name="T76" fmla="*/ 1 w 1187"/>
                  <a:gd name="T77" fmla="*/ 0 h 925"/>
                  <a:gd name="T78" fmla="*/ 1 w 1187"/>
                  <a:gd name="T79" fmla="*/ 0 h 925"/>
                  <a:gd name="T80" fmla="*/ 1 w 1187"/>
                  <a:gd name="T81" fmla="*/ 0 h 925"/>
                  <a:gd name="T82" fmla="*/ 1 w 1187"/>
                  <a:gd name="T83" fmla="*/ 0 h 925"/>
                  <a:gd name="T84" fmla="*/ 1 w 1187"/>
                  <a:gd name="T85" fmla="*/ 0 h 925"/>
                  <a:gd name="T86" fmla="*/ 1 w 1187"/>
                  <a:gd name="T87" fmla="*/ 0 h 925"/>
                  <a:gd name="T88" fmla="*/ 1 w 1187"/>
                  <a:gd name="T89" fmla="*/ 0 h 925"/>
                  <a:gd name="T90" fmla="*/ 1 w 1187"/>
                  <a:gd name="T91" fmla="*/ 0 h 925"/>
                  <a:gd name="T92" fmla="*/ 1 w 1187"/>
                  <a:gd name="T93" fmla="*/ 0 h 9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87"/>
                  <a:gd name="T142" fmla="*/ 0 h 925"/>
                  <a:gd name="T143" fmla="*/ 1187 w 1187"/>
                  <a:gd name="T144" fmla="*/ 925 h 9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87" h="925">
                    <a:moveTo>
                      <a:pt x="634" y="925"/>
                    </a:moveTo>
                    <a:lnTo>
                      <a:pt x="553" y="904"/>
                    </a:lnTo>
                    <a:lnTo>
                      <a:pt x="471" y="888"/>
                    </a:lnTo>
                    <a:lnTo>
                      <a:pt x="392" y="875"/>
                    </a:lnTo>
                    <a:lnTo>
                      <a:pt x="314" y="869"/>
                    </a:lnTo>
                    <a:lnTo>
                      <a:pt x="235" y="863"/>
                    </a:lnTo>
                    <a:lnTo>
                      <a:pt x="157" y="861"/>
                    </a:lnTo>
                    <a:lnTo>
                      <a:pt x="77" y="861"/>
                    </a:lnTo>
                    <a:lnTo>
                      <a:pt x="0" y="861"/>
                    </a:lnTo>
                    <a:lnTo>
                      <a:pt x="0" y="821"/>
                    </a:lnTo>
                    <a:lnTo>
                      <a:pt x="4" y="759"/>
                    </a:lnTo>
                    <a:lnTo>
                      <a:pt x="8" y="679"/>
                    </a:lnTo>
                    <a:lnTo>
                      <a:pt x="19" y="596"/>
                    </a:lnTo>
                    <a:lnTo>
                      <a:pt x="31" y="514"/>
                    </a:lnTo>
                    <a:lnTo>
                      <a:pt x="50" y="450"/>
                    </a:lnTo>
                    <a:lnTo>
                      <a:pt x="74" y="411"/>
                    </a:lnTo>
                    <a:lnTo>
                      <a:pt x="103" y="411"/>
                    </a:lnTo>
                    <a:lnTo>
                      <a:pt x="120" y="413"/>
                    </a:lnTo>
                    <a:lnTo>
                      <a:pt x="139" y="419"/>
                    </a:lnTo>
                    <a:lnTo>
                      <a:pt x="159" y="423"/>
                    </a:lnTo>
                    <a:lnTo>
                      <a:pt x="184" y="429"/>
                    </a:lnTo>
                    <a:lnTo>
                      <a:pt x="215" y="435"/>
                    </a:lnTo>
                    <a:lnTo>
                      <a:pt x="262" y="444"/>
                    </a:lnTo>
                    <a:lnTo>
                      <a:pt x="322" y="454"/>
                    </a:lnTo>
                    <a:lnTo>
                      <a:pt x="405" y="472"/>
                    </a:lnTo>
                    <a:lnTo>
                      <a:pt x="399" y="503"/>
                    </a:lnTo>
                    <a:lnTo>
                      <a:pt x="395" y="543"/>
                    </a:lnTo>
                    <a:lnTo>
                      <a:pt x="390" y="588"/>
                    </a:lnTo>
                    <a:lnTo>
                      <a:pt x="384" y="636"/>
                    </a:lnTo>
                    <a:lnTo>
                      <a:pt x="378" y="683"/>
                    </a:lnTo>
                    <a:lnTo>
                      <a:pt x="380" y="729"/>
                    </a:lnTo>
                    <a:lnTo>
                      <a:pt x="386" y="768"/>
                    </a:lnTo>
                    <a:lnTo>
                      <a:pt x="399" y="801"/>
                    </a:lnTo>
                    <a:lnTo>
                      <a:pt x="403" y="735"/>
                    </a:lnTo>
                    <a:lnTo>
                      <a:pt x="407" y="687"/>
                    </a:lnTo>
                    <a:lnTo>
                      <a:pt x="411" y="646"/>
                    </a:lnTo>
                    <a:lnTo>
                      <a:pt x="417" y="615"/>
                    </a:lnTo>
                    <a:lnTo>
                      <a:pt x="419" y="584"/>
                    </a:lnTo>
                    <a:lnTo>
                      <a:pt x="423" y="553"/>
                    </a:lnTo>
                    <a:lnTo>
                      <a:pt x="428" y="518"/>
                    </a:lnTo>
                    <a:lnTo>
                      <a:pt x="436" y="475"/>
                    </a:lnTo>
                    <a:lnTo>
                      <a:pt x="492" y="475"/>
                    </a:lnTo>
                    <a:lnTo>
                      <a:pt x="537" y="475"/>
                    </a:lnTo>
                    <a:lnTo>
                      <a:pt x="568" y="475"/>
                    </a:lnTo>
                    <a:lnTo>
                      <a:pt x="595" y="475"/>
                    </a:lnTo>
                    <a:lnTo>
                      <a:pt x="613" y="473"/>
                    </a:lnTo>
                    <a:lnTo>
                      <a:pt x="628" y="473"/>
                    </a:lnTo>
                    <a:lnTo>
                      <a:pt x="644" y="472"/>
                    </a:lnTo>
                    <a:lnTo>
                      <a:pt x="663" y="472"/>
                    </a:lnTo>
                    <a:lnTo>
                      <a:pt x="671" y="464"/>
                    </a:lnTo>
                    <a:lnTo>
                      <a:pt x="681" y="460"/>
                    </a:lnTo>
                    <a:lnTo>
                      <a:pt x="692" y="456"/>
                    </a:lnTo>
                    <a:lnTo>
                      <a:pt x="708" y="454"/>
                    </a:lnTo>
                    <a:lnTo>
                      <a:pt x="677" y="446"/>
                    </a:lnTo>
                    <a:lnTo>
                      <a:pt x="644" y="442"/>
                    </a:lnTo>
                    <a:lnTo>
                      <a:pt x="609" y="442"/>
                    </a:lnTo>
                    <a:lnTo>
                      <a:pt x="576" y="442"/>
                    </a:lnTo>
                    <a:lnTo>
                      <a:pt x="541" y="442"/>
                    </a:lnTo>
                    <a:lnTo>
                      <a:pt x="508" y="444"/>
                    </a:lnTo>
                    <a:lnTo>
                      <a:pt x="475" y="442"/>
                    </a:lnTo>
                    <a:lnTo>
                      <a:pt x="448" y="440"/>
                    </a:lnTo>
                    <a:lnTo>
                      <a:pt x="452" y="384"/>
                    </a:lnTo>
                    <a:lnTo>
                      <a:pt x="469" y="322"/>
                    </a:lnTo>
                    <a:lnTo>
                      <a:pt x="492" y="258"/>
                    </a:lnTo>
                    <a:lnTo>
                      <a:pt x="527" y="194"/>
                    </a:lnTo>
                    <a:lnTo>
                      <a:pt x="564" y="132"/>
                    </a:lnTo>
                    <a:lnTo>
                      <a:pt x="607" y="80"/>
                    </a:lnTo>
                    <a:lnTo>
                      <a:pt x="653" y="37"/>
                    </a:lnTo>
                    <a:lnTo>
                      <a:pt x="702" y="10"/>
                    </a:lnTo>
                    <a:lnTo>
                      <a:pt x="760" y="4"/>
                    </a:lnTo>
                    <a:lnTo>
                      <a:pt x="820" y="2"/>
                    </a:lnTo>
                    <a:lnTo>
                      <a:pt x="878" y="0"/>
                    </a:lnTo>
                    <a:lnTo>
                      <a:pt x="940" y="0"/>
                    </a:lnTo>
                    <a:lnTo>
                      <a:pt x="999" y="0"/>
                    </a:lnTo>
                    <a:lnTo>
                      <a:pt x="1061" y="6"/>
                    </a:lnTo>
                    <a:lnTo>
                      <a:pt x="1123" y="12"/>
                    </a:lnTo>
                    <a:lnTo>
                      <a:pt x="1187" y="24"/>
                    </a:lnTo>
                    <a:lnTo>
                      <a:pt x="1179" y="33"/>
                    </a:lnTo>
                    <a:lnTo>
                      <a:pt x="1163" y="49"/>
                    </a:lnTo>
                    <a:lnTo>
                      <a:pt x="1142" y="68"/>
                    </a:lnTo>
                    <a:lnTo>
                      <a:pt x="1117" y="91"/>
                    </a:lnTo>
                    <a:lnTo>
                      <a:pt x="1088" y="113"/>
                    </a:lnTo>
                    <a:lnTo>
                      <a:pt x="1065" y="134"/>
                    </a:lnTo>
                    <a:lnTo>
                      <a:pt x="1043" y="150"/>
                    </a:lnTo>
                    <a:lnTo>
                      <a:pt x="1034" y="161"/>
                    </a:lnTo>
                    <a:lnTo>
                      <a:pt x="962" y="243"/>
                    </a:lnTo>
                    <a:lnTo>
                      <a:pt x="902" y="332"/>
                    </a:lnTo>
                    <a:lnTo>
                      <a:pt x="849" y="423"/>
                    </a:lnTo>
                    <a:lnTo>
                      <a:pt x="803" y="518"/>
                    </a:lnTo>
                    <a:lnTo>
                      <a:pt x="760" y="615"/>
                    </a:lnTo>
                    <a:lnTo>
                      <a:pt x="725" y="716"/>
                    </a:lnTo>
                    <a:lnTo>
                      <a:pt x="690" y="819"/>
                    </a:lnTo>
                    <a:lnTo>
                      <a:pt x="661" y="923"/>
                    </a:lnTo>
                    <a:lnTo>
                      <a:pt x="648" y="923"/>
                    </a:lnTo>
                    <a:lnTo>
                      <a:pt x="634" y="9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Freeform 164"/>
              <p:cNvSpPr>
                <a:spLocks noChangeAspect="1"/>
              </p:cNvSpPr>
              <p:nvPr/>
            </p:nvSpPr>
            <p:spPr bwMode="auto">
              <a:xfrm>
                <a:off x="6511" y="1724"/>
                <a:ext cx="11" cy="6"/>
              </a:xfrm>
              <a:custGeom>
                <a:avLst/>
                <a:gdLst>
                  <a:gd name="T0" fmla="*/ 0 w 23"/>
                  <a:gd name="T1" fmla="*/ 1 h 11"/>
                  <a:gd name="T2" fmla="*/ 0 w 23"/>
                  <a:gd name="T3" fmla="*/ 1 h 11"/>
                  <a:gd name="T4" fmla="*/ 0 w 23"/>
                  <a:gd name="T5" fmla="*/ 0 h 11"/>
                  <a:gd name="T6" fmla="*/ 0 w 23"/>
                  <a:gd name="T7" fmla="*/ 0 h 11"/>
                  <a:gd name="T8" fmla="*/ 0 w 23"/>
                  <a:gd name="T9" fmla="*/ 0 h 11"/>
                  <a:gd name="T10" fmla="*/ 0 w 23"/>
                  <a:gd name="T11" fmla="*/ 1 h 11"/>
                  <a:gd name="T12" fmla="*/ 0 w 23"/>
                  <a:gd name="T13" fmla="*/ 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1"/>
                  <a:gd name="T23" fmla="*/ 23 w 23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1">
                    <a:moveTo>
                      <a:pt x="0" y="11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14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Freeform 165"/>
              <p:cNvSpPr>
                <a:spLocks noChangeAspect="1"/>
              </p:cNvSpPr>
              <p:nvPr/>
            </p:nvSpPr>
            <p:spPr bwMode="auto">
              <a:xfrm>
                <a:off x="5030" y="1371"/>
                <a:ext cx="266" cy="212"/>
              </a:xfrm>
              <a:custGeom>
                <a:avLst/>
                <a:gdLst>
                  <a:gd name="T0" fmla="*/ 1 w 531"/>
                  <a:gd name="T1" fmla="*/ 1 h 423"/>
                  <a:gd name="T2" fmla="*/ 1 w 531"/>
                  <a:gd name="T3" fmla="*/ 1 h 423"/>
                  <a:gd name="T4" fmla="*/ 1 w 531"/>
                  <a:gd name="T5" fmla="*/ 1 h 423"/>
                  <a:gd name="T6" fmla="*/ 1 w 531"/>
                  <a:gd name="T7" fmla="*/ 1 h 423"/>
                  <a:gd name="T8" fmla="*/ 1 w 531"/>
                  <a:gd name="T9" fmla="*/ 1 h 423"/>
                  <a:gd name="T10" fmla="*/ 1 w 531"/>
                  <a:gd name="T11" fmla="*/ 1 h 423"/>
                  <a:gd name="T12" fmla="*/ 1 w 531"/>
                  <a:gd name="T13" fmla="*/ 1 h 423"/>
                  <a:gd name="T14" fmla="*/ 1 w 531"/>
                  <a:gd name="T15" fmla="*/ 1 h 423"/>
                  <a:gd name="T16" fmla="*/ 0 w 531"/>
                  <a:gd name="T17" fmla="*/ 1 h 423"/>
                  <a:gd name="T18" fmla="*/ 1 w 531"/>
                  <a:gd name="T19" fmla="*/ 1 h 423"/>
                  <a:gd name="T20" fmla="*/ 1 w 531"/>
                  <a:gd name="T21" fmla="*/ 1 h 423"/>
                  <a:gd name="T22" fmla="*/ 1 w 531"/>
                  <a:gd name="T23" fmla="*/ 1 h 423"/>
                  <a:gd name="T24" fmla="*/ 1 w 531"/>
                  <a:gd name="T25" fmla="*/ 1 h 423"/>
                  <a:gd name="T26" fmla="*/ 1 w 531"/>
                  <a:gd name="T27" fmla="*/ 1 h 423"/>
                  <a:gd name="T28" fmla="*/ 1 w 531"/>
                  <a:gd name="T29" fmla="*/ 1 h 423"/>
                  <a:gd name="T30" fmla="*/ 1 w 531"/>
                  <a:gd name="T31" fmla="*/ 1 h 423"/>
                  <a:gd name="T32" fmla="*/ 1 w 531"/>
                  <a:gd name="T33" fmla="*/ 1 h 423"/>
                  <a:gd name="T34" fmla="*/ 1 w 531"/>
                  <a:gd name="T35" fmla="*/ 1 h 423"/>
                  <a:gd name="T36" fmla="*/ 1 w 531"/>
                  <a:gd name="T37" fmla="*/ 1 h 423"/>
                  <a:gd name="T38" fmla="*/ 1 w 531"/>
                  <a:gd name="T39" fmla="*/ 1 h 423"/>
                  <a:gd name="T40" fmla="*/ 1 w 531"/>
                  <a:gd name="T41" fmla="*/ 1 h 423"/>
                  <a:gd name="T42" fmla="*/ 1 w 531"/>
                  <a:gd name="T43" fmla="*/ 1 h 423"/>
                  <a:gd name="T44" fmla="*/ 1 w 531"/>
                  <a:gd name="T45" fmla="*/ 1 h 423"/>
                  <a:gd name="T46" fmla="*/ 1 w 531"/>
                  <a:gd name="T47" fmla="*/ 0 h 423"/>
                  <a:gd name="T48" fmla="*/ 1 w 531"/>
                  <a:gd name="T49" fmla="*/ 1 h 423"/>
                  <a:gd name="T50" fmla="*/ 1 w 531"/>
                  <a:gd name="T51" fmla="*/ 1 h 423"/>
                  <a:gd name="T52" fmla="*/ 1 w 531"/>
                  <a:gd name="T53" fmla="*/ 1 h 423"/>
                  <a:gd name="T54" fmla="*/ 1 w 531"/>
                  <a:gd name="T55" fmla="*/ 1 h 423"/>
                  <a:gd name="T56" fmla="*/ 1 w 531"/>
                  <a:gd name="T57" fmla="*/ 1 h 423"/>
                  <a:gd name="T58" fmla="*/ 1 w 531"/>
                  <a:gd name="T59" fmla="*/ 1 h 423"/>
                  <a:gd name="T60" fmla="*/ 1 w 531"/>
                  <a:gd name="T61" fmla="*/ 1 h 423"/>
                  <a:gd name="T62" fmla="*/ 1 w 531"/>
                  <a:gd name="T63" fmla="*/ 1 h 423"/>
                  <a:gd name="T64" fmla="*/ 1 w 531"/>
                  <a:gd name="T65" fmla="*/ 1 h 423"/>
                  <a:gd name="T66" fmla="*/ 1 w 531"/>
                  <a:gd name="T67" fmla="*/ 1 h 423"/>
                  <a:gd name="T68" fmla="*/ 1 w 531"/>
                  <a:gd name="T69" fmla="*/ 1 h 423"/>
                  <a:gd name="T70" fmla="*/ 1 w 531"/>
                  <a:gd name="T71" fmla="*/ 1 h 423"/>
                  <a:gd name="T72" fmla="*/ 1 w 531"/>
                  <a:gd name="T73" fmla="*/ 1 h 423"/>
                  <a:gd name="T74" fmla="*/ 1 w 531"/>
                  <a:gd name="T75" fmla="*/ 1 h 423"/>
                  <a:gd name="T76" fmla="*/ 1 w 531"/>
                  <a:gd name="T77" fmla="*/ 1 h 423"/>
                  <a:gd name="T78" fmla="*/ 1 w 531"/>
                  <a:gd name="T79" fmla="*/ 1 h 423"/>
                  <a:gd name="T80" fmla="*/ 1 w 531"/>
                  <a:gd name="T81" fmla="*/ 1 h 4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1"/>
                  <a:gd name="T124" fmla="*/ 0 h 423"/>
                  <a:gd name="T125" fmla="*/ 531 w 531"/>
                  <a:gd name="T126" fmla="*/ 423 h 42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1" h="423">
                    <a:moveTo>
                      <a:pt x="285" y="423"/>
                    </a:moveTo>
                    <a:lnTo>
                      <a:pt x="244" y="415"/>
                    </a:lnTo>
                    <a:lnTo>
                      <a:pt x="207" y="407"/>
                    </a:lnTo>
                    <a:lnTo>
                      <a:pt x="170" y="399"/>
                    </a:lnTo>
                    <a:lnTo>
                      <a:pt x="135" y="394"/>
                    </a:lnTo>
                    <a:lnTo>
                      <a:pt x="100" y="384"/>
                    </a:lnTo>
                    <a:lnTo>
                      <a:pt x="66" y="376"/>
                    </a:lnTo>
                    <a:lnTo>
                      <a:pt x="33" y="366"/>
                    </a:lnTo>
                    <a:lnTo>
                      <a:pt x="0" y="359"/>
                    </a:lnTo>
                    <a:lnTo>
                      <a:pt x="4" y="320"/>
                    </a:lnTo>
                    <a:lnTo>
                      <a:pt x="21" y="277"/>
                    </a:lnTo>
                    <a:lnTo>
                      <a:pt x="46" y="233"/>
                    </a:lnTo>
                    <a:lnTo>
                      <a:pt x="79" y="190"/>
                    </a:lnTo>
                    <a:lnTo>
                      <a:pt x="112" y="145"/>
                    </a:lnTo>
                    <a:lnTo>
                      <a:pt x="147" y="107"/>
                    </a:lnTo>
                    <a:lnTo>
                      <a:pt x="180" y="74"/>
                    </a:lnTo>
                    <a:lnTo>
                      <a:pt x="211" y="48"/>
                    </a:lnTo>
                    <a:lnTo>
                      <a:pt x="248" y="37"/>
                    </a:lnTo>
                    <a:lnTo>
                      <a:pt x="289" y="27"/>
                    </a:lnTo>
                    <a:lnTo>
                      <a:pt x="327" y="19"/>
                    </a:lnTo>
                    <a:lnTo>
                      <a:pt x="368" y="13"/>
                    </a:lnTo>
                    <a:lnTo>
                      <a:pt x="407" y="6"/>
                    </a:lnTo>
                    <a:lnTo>
                      <a:pt x="448" y="2"/>
                    </a:lnTo>
                    <a:lnTo>
                      <a:pt x="488" y="0"/>
                    </a:lnTo>
                    <a:lnTo>
                      <a:pt x="531" y="2"/>
                    </a:lnTo>
                    <a:lnTo>
                      <a:pt x="510" y="27"/>
                    </a:lnTo>
                    <a:lnTo>
                      <a:pt x="490" y="54"/>
                    </a:lnTo>
                    <a:lnTo>
                      <a:pt x="469" y="79"/>
                    </a:lnTo>
                    <a:lnTo>
                      <a:pt x="451" y="108"/>
                    </a:lnTo>
                    <a:lnTo>
                      <a:pt x="432" y="136"/>
                    </a:lnTo>
                    <a:lnTo>
                      <a:pt x="413" y="163"/>
                    </a:lnTo>
                    <a:lnTo>
                      <a:pt x="395" y="192"/>
                    </a:lnTo>
                    <a:lnTo>
                      <a:pt x="378" y="223"/>
                    </a:lnTo>
                    <a:lnTo>
                      <a:pt x="370" y="240"/>
                    </a:lnTo>
                    <a:lnTo>
                      <a:pt x="364" y="267"/>
                    </a:lnTo>
                    <a:lnTo>
                      <a:pt x="355" y="299"/>
                    </a:lnTo>
                    <a:lnTo>
                      <a:pt x="345" y="335"/>
                    </a:lnTo>
                    <a:lnTo>
                      <a:pt x="331" y="366"/>
                    </a:lnTo>
                    <a:lnTo>
                      <a:pt x="318" y="395"/>
                    </a:lnTo>
                    <a:lnTo>
                      <a:pt x="300" y="415"/>
                    </a:lnTo>
                    <a:lnTo>
                      <a:pt x="285" y="4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" name="Freeform 166"/>
              <p:cNvSpPr>
                <a:spLocks noChangeAspect="1"/>
              </p:cNvSpPr>
              <p:nvPr/>
            </p:nvSpPr>
            <p:spPr bwMode="auto">
              <a:xfrm>
                <a:off x="6703" y="1359"/>
                <a:ext cx="14" cy="9"/>
              </a:xfrm>
              <a:custGeom>
                <a:avLst/>
                <a:gdLst>
                  <a:gd name="T0" fmla="*/ 1 w 27"/>
                  <a:gd name="T1" fmla="*/ 1 h 17"/>
                  <a:gd name="T2" fmla="*/ 1 w 27"/>
                  <a:gd name="T3" fmla="*/ 1 h 17"/>
                  <a:gd name="T4" fmla="*/ 0 w 27"/>
                  <a:gd name="T5" fmla="*/ 1 h 17"/>
                  <a:gd name="T6" fmla="*/ 1 w 27"/>
                  <a:gd name="T7" fmla="*/ 0 h 17"/>
                  <a:gd name="T8" fmla="*/ 1 w 27"/>
                  <a:gd name="T9" fmla="*/ 0 h 17"/>
                  <a:gd name="T10" fmla="*/ 1 w 27"/>
                  <a:gd name="T11" fmla="*/ 0 h 17"/>
                  <a:gd name="T12" fmla="*/ 1 w 27"/>
                  <a:gd name="T13" fmla="*/ 1 h 17"/>
                  <a:gd name="T14" fmla="*/ 1 w 27"/>
                  <a:gd name="T15" fmla="*/ 1 h 17"/>
                  <a:gd name="T16" fmla="*/ 1 w 27"/>
                  <a:gd name="T17" fmla="*/ 1 h 17"/>
                  <a:gd name="T18" fmla="*/ 1 w 27"/>
                  <a:gd name="T19" fmla="*/ 1 h 17"/>
                  <a:gd name="T20" fmla="*/ 1 w 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10" y="17"/>
                    </a:moveTo>
                    <a:lnTo>
                      <a:pt x="4" y="9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7" y="4"/>
                    </a:lnTo>
                    <a:lnTo>
                      <a:pt x="23" y="7"/>
                    </a:lnTo>
                    <a:lnTo>
                      <a:pt x="21" y="17"/>
                    </a:lnTo>
                    <a:lnTo>
                      <a:pt x="14" y="1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380" y="2723160"/>
            <a:ext cx="4510491" cy="30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036" y="4125624"/>
            <a:ext cx="2392842" cy="20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lear Coupling - 01 - finish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54" y="3307574"/>
            <a:ext cx="3530827" cy="250281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5400" dirty="0" smtClean="0"/>
          </a:p>
          <a:p>
            <a:pPr algn="ctr" eaLnBrk="1" hangingPunct="1">
              <a:buFontTx/>
              <a:buNone/>
            </a:pPr>
            <a:endParaRPr lang="en-US" altLang="en-US" sz="3200" dirty="0" smtClean="0"/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Pilots &amp; Case Studies in Egypt</a:t>
            </a:r>
            <a:endParaRPr lang="en-US" altLang="en-US" sz="2800" dirty="0">
              <a:solidFill>
                <a:srgbClr val="0044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3925" y="246063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Pall Success </a:t>
            </a:r>
            <a:r>
              <a:rPr lang="en-US" altLang="en-US" sz="2800" dirty="0" smtClean="0">
                <a:solidFill>
                  <a:srgbClr val="004487"/>
                </a:solidFill>
                <a:latin typeface="+mj-lt"/>
                <a:cs typeface="ＭＳ Ｐゴシック" charset="-128"/>
              </a:rPr>
              <a:t>Story in Egypt </a:t>
            </a:r>
            <a:endParaRPr lang="en-US" altLang="en-US" sz="2800" dirty="0">
              <a:solidFill>
                <a:srgbClr val="004487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0100" y="1205118"/>
            <a:ext cx="8455364" cy="1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sz="2800" dirty="0"/>
              <a:t>Pall’s trials in </a:t>
            </a:r>
            <a:r>
              <a:rPr lang="en-GB" sz="2800" dirty="0" smtClean="0"/>
              <a:t>Egypt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GB" sz="2800" dirty="0" smtClean="0"/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nl-BE" sz="2800" dirty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43873"/>
              </p:ext>
            </p:extLst>
          </p:nvPr>
        </p:nvGraphicFramePr>
        <p:xfrm>
          <a:off x="196771" y="2016109"/>
          <a:ext cx="8728154" cy="46778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40799"/>
                <a:gridCol w="1711808"/>
                <a:gridCol w="1340062"/>
                <a:gridCol w="1598671"/>
                <a:gridCol w="3136814"/>
              </a:tblGrid>
              <a:tr h="3308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</a:rPr>
                        <a:t>Client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</a:rPr>
                        <a:t>Raw Water Source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</a:rPr>
                        <a:t>      Contact 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</a:rPr>
                        <a:t>Person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Alexandria Water Co.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Manshia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Plant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Mahmodia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Canal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Nadia Abdu 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Chairman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9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Suez Canal Authority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Suez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</a:rPr>
                        <a:t>Ismailia Canal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Nageh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Gad Al </a:t>
                      </a: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</a:rPr>
                        <a:t>Haq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- 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Utilities Manager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5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Qena Water Co.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</a:rPr>
                        <a:t>Rawateb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Nile Water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Mohammed Ali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- Chairman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9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Qena Water Co.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</a:rPr>
                        <a:t>Rawateb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Well Water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“Fe &amp;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Mn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removal”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Mohammed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Ali -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Chairman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9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Giza Water Co.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Baharia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Oasis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Well Water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“Fe &amp;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Mn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removal”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Amr El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Wahsh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- Chairman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3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Red Sea Water Co.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Marsa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Alaam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Sea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Khaled El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Morshid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Water Desalination Consultant – Holding Company for Water and Waste Water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12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Damietta Water Co.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</a:rPr>
                        <a:t>Fraskour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Nile Water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Eng. Saied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</a:rPr>
                        <a:t>Rabie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- Chairman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77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2013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Alexandria Water Co.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</a:rPr>
                        <a:t>Siouf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SF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</a:rPr>
                        <a:t> backwash water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</a:rPr>
                        <a:t>Eng. </a:t>
                      </a:r>
                      <a:r>
                        <a:rPr lang="en-GB" sz="1600" dirty="0" err="1" smtClean="0">
                          <a:effectLst/>
                          <a:latin typeface="Calibri" panose="020F0502020204030204" pitchFamily="34" charset="0"/>
                        </a:rPr>
                        <a:t>Nasra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</a:rPr>
                        <a:t> Noor Al </a:t>
                      </a:r>
                      <a:r>
                        <a:rPr lang="en-GB" sz="1600" baseline="0" dirty="0" err="1" smtClean="0">
                          <a:effectLst/>
                          <a:latin typeface="Calibri" panose="020F0502020204030204" pitchFamily="34" charset="0"/>
                        </a:rPr>
                        <a:t>Dein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</a:rPr>
                        <a:t> – Vice CEO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1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</a:rPr>
              <a:t>Pall trials in Egypt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13714" y="0"/>
            <a:ext cx="7130286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406272" bIns="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ahoma" pitchFamily="34" charset="0"/>
              </a:rPr>
              <a:t>P</a:t>
            </a:r>
            <a:r>
              <a:rPr kumimoji="0" lang="en-GB" altLang="en-US" sz="2800" b="1" i="0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ahoma" pitchFamily="34" charset="0"/>
              </a:rPr>
              <a:t>all </a:t>
            </a:r>
            <a:r>
              <a:rPr lang="en-GB" altLang="en-US" sz="2800" b="1" dirty="0" bmk="">
                <a:solidFill>
                  <a:srgbClr val="548DD4"/>
                </a:solidFill>
                <a:latin typeface="Calibri" panose="020F0502020204030204" pitchFamily="34" charset="0"/>
                <a:ea typeface="Times New Roman" pitchFamily="18" charset="0"/>
                <a:cs typeface="Tahoma" pitchFamily="34" charset="0"/>
              </a:rPr>
              <a:t>Trail at Oasis – </a:t>
            </a:r>
            <a:r>
              <a:rPr lang="en-GB" altLang="en-US" sz="2800" b="1" dirty="0" bmk="_Toc349577153">
                <a:solidFill>
                  <a:srgbClr val="548DD4"/>
                </a:solidFill>
                <a:latin typeface="Calibri" panose="020F0502020204030204" pitchFamily="34" charset="0"/>
                <a:ea typeface="Times New Roman" pitchFamily="18" charset="0"/>
                <a:cs typeface="Tahoma" pitchFamily="34" charset="0"/>
              </a:rPr>
              <a:t>Giza</a:t>
            </a:r>
            <a:endParaRPr lang="fr-FR" altLang="en-US" sz="2800" b="1" dirty="0">
              <a:solidFill>
                <a:srgbClr val="548DD4"/>
              </a:solidFill>
              <a:latin typeface="Calibri" panose="020F0502020204030204" pitchFamily="34" charset="0"/>
              <a:ea typeface="Times New Roman" pitchFamily="18" charset="0"/>
              <a:cs typeface="Tahom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fr-FR" altLang="en-US" b="1" dirty="0" bmk="">
              <a:solidFill>
                <a:srgbClr val="548DD4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995" y="1276350"/>
            <a:ext cx="2257425" cy="169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050" y="3879222"/>
            <a:ext cx="5619750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8099" y="1147679"/>
            <a:ext cx="5989826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This trail had been performed at November 2011 on well water for removing the Iron and manganese from the raw water , By using oxidation upstream of Pall unit by aeration and sodium hypochlorite solution , Pall succeeded to produce high quality drinkable water without Fe or </a:t>
            </a:r>
            <a:r>
              <a:rPr kumimoji="0" lang="en-GB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kumimoji="0" lang="en-GB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098" y="2857641"/>
            <a:ext cx="3491233" cy="256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6237790" y="3050547"/>
            <a:ext cx="2830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>
              <a:tabLst>
                <a:tab pos="269875" algn="l"/>
                <a:tab pos="450850" algn="l"/>
              </a:tabLst>
            </a:pPr>
            <a:r>
              <a:rPr lang="en-GB" altLang="en-US" i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Pall Unit at Oasis – Giza</a:t>
            </a:r>
            <a:endParaRPr lang="en-GB" altLang="en-US" sz="800" dirty="0"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tabLst>
                <a:tab pos="269875" algn="l"/>
                <a:tab pos="450850" algn="l"/>
              </a:tabLst>
            </a:pPr>
            <a:r>
              <a:rPr lang="en-GB" altLang="en-US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        </a:t>
            </a:r>
            <a:endParaRPr lang="en-GB" alt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61640"/>
            <a:ext cx="8260466" cy="5189959"/>
          </a:xfrm>
        </p:spPr>
        <p:txBody>
          <a:bodyPr/>
          <a:lstStyle/>
          <a:p>
            <a:pPr marL="92075" indent="0">
              <a:lnSpc>
                <a:spcPct val="90000"/>
              </a:lnSpc>
              <a:buNone/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Raw Water Source : </a:t>
            </a:r>
            <a:r>
              <a:rPr lang="en-GB" b="0" kern="1200" dirty="0" err="1">
                <a:latin typeface="Calibri" panose="020F0502020204030204" pitchFamily="34" charset="0"/>
                <a:cs typeface="Arial" pitchFamily="34" charset="0"/>
              </a:rPr>
              <a:t>Mahmoudia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 Canal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Design Capacity  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   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700,000-720,000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Product Capacity 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  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: 650,000 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Waste Water        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  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: 50,000 – 70,000 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 </a:t>
            </a:r>
            <a:endParaRPr lang="en-GB" b="0" kern="12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800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800" b="0" kern="12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1800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>
                <a:latin typeface="Calibri" panose="020F0502020204030204" pitchFamily="34" charset="0"/>
              </a:rPr>
              <a:t>Waste Water Analysis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COD</a:t>
            </a:r>
            <a:r>
              <a:rPr lang="en-AU" sz="2200" dirty="0">
                <a:latin typeface="Calibri" panose="020F0502020204030204" pitchFamily="34" charset="0"/>
                <a:ea typeface="Geneva" pitchFamily="80" charset="-128"/>
                <a:cs typeface="Geneva"/>
              </a:rPr>
              <a:t>: </a:t>
            </a:r>
            <a:r>
              <a:rPr lang="en-AU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60 – 70 mg/l 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NTU: 100 - 410 NTU 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Avg </a:t>
            </a:r>
            <a:r>
              <a:rPr lang="de-AT" sz="2200" dirty="0">
                <a:latin typeface="Calibri" panose="020F0502020204030204" pitchFamily="34" charset="0"/>
                <a:ea typeface="Geneva" pitchFamily="80" charset="-128"/>
                <a:cs typeface="Geneva"/>
              </a:rPr>
              <a:t>wastewater </a:t>
            </a:r>
            <a:r>
              <a:rPr lang="de-AT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: 50,000-70,000 m³/d</a:t>
            </a:r>
            <a:endParaRPr lang="de-AT" sz="2200" dirty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AT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Possible Recycling </a:t>
            </a:r>
            <a:r>
              <a:rPr lang="de-AT" sz="2200" dirty="0">
                <a:latin typeface="Calibri" panose="020F0502020204030204" pitchFamily="34" charset="0"/>
                <a:ea typeface="Geneva" pitchFamily="80" charset="-128"/>
                <a:cs typeface="Geneva"/>
              </a:rPr>
              <a:t>rate: </a:t>
            </a:r>
            <a:r>
              <a:rPr lang="de-AT" sz="2200" dirty="0" smtClean="0">
                <a:latin typeface="Calibri" panose="020F0502020204030204" pitchFamily="34" charset="0"/>
                <a:ea typeface="Geneva" pitchFamily="80" charset="-128"/>
                <a:cs typeface="Geneva"/>
              </a:rPr>
              <a:t>80 - 88 </a:t>
            </a:r>
            <a:r>
              <a:rPr lang="de-AT" sz="2200" dirty="0">
                <a:latin typeface="Calibri" panose="020F0502020204030204" pitchFamily="34" charset="0"/>
                <a:ea typeface="Geneva" pitchFamily="80" charset="-128"/>
                <a:cs typeface="Geneva"/>
              </a:rPr>
              <a:t>%</a:t>
            </a: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>
              <a:latin typeface="Calibri" panose="020F0502020204030204" pitchFamily="34" charset="0"/>
              <a:ea typeface="Geneva" pitchFamily="80" charset="-128"/>
              <a:cs typeface="Geneva"/>
            </a:endParaRPr>
          </a:p>
        </p:txBody>
      </p:sp>
      <p:pic>
        <p:nvPicPr>
          <p:cNvPr id="4" name="Picture 2" descr="G:\Al Raml Second-20131027-00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550" y="1232577"/>
            <a:ext cx="3827957" cy="216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5554163" y="3911600"/>
            <a:ext cx="3564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2400" u="sng" dirty="0">
                <a:latin typeface="Calibri" panose="020F0502020204030204" pitchFamily="34" charset="0"/>
              </a:rPr>
              <a:t>Difficult Conditions:</a:t>
            </a:r>
          </a:p>
          <a:p>
            <a:pPr eaLnBrk="1" hangingPunct="1"/>
            <a:r>
              <a:rPr lang="de-DE" sz="2400" dirty="0">
                <a:latin typeface="Calibri" panose="020F0502020204030204" pitchFamily="34" charset="0"/>
              </a:rPr>
              <a:t>High TSS loading </a:t>
            </a:r>
          </a:p>
          <a:p>
            <a:pPr eaLnBrk="1" hangingPunct="1"/>
            <a:r>
              <a:rPr lang="de-DE" sz="2400" dirty="0">
                <a:latin typeface="Calibri" panose="020F0502020204030204" pitchFamily="34" charset="0"/>
              </a:rPr>
              <a:t>High Turbidity</a:t>
            </a:r>
          </a:p>
          <a:p>
            <a:pPr eaLnBrk="1" hangingPunct="1"/>
            <a:r>
              <a:rPr lang="de-DE" sz="2400" dirty="0">
                <a:latin typeface="Calibri" panose="020F0502020204030204" pitchFamily="34" charset="0"/>
              </a:rPr>
              <a:t>High fouling contamination</a:t>
            </a:r>
          </a:p>
          <a:p>
            <a:pPr eaLnBrk="1" hangingPunct="1"/>
            <a:r>
              <a:rPr lang="de-DE" sz="2400" dirty="0" smtClean="0">
                <a:latin typeface="Calibri" panose="020F0502020204030204" pitchFamily="34" charset="0"/>
              </a:rPr>
              <a:t>High COD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6" name="Pfeil nach unten 2"/>
          <p:cNvSpPr/>
          <p:nvPr/>
        </p:nvSpPr>
        <p:spPr>
          <a:xfrm>
            <a:off x="6677837" y="3162300"/>
            <a:ext cx="558800" cy="647700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183642" y="156259"/>
            <a:ext cx="678019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rgbClr val="004487"/>
                </a:solidFill>
                <a:latin typeface="+mj-lt"/>
                <a:cs typeface="ＭＳ Ｐゴシック" charset="-128"/>
              </a:rPr>
              <a:t>Suiof</a:t>
            </a:r>
            <a:r>
              <a:rPr lang="en-GB" sz="2400" dirty="0">
                <a:solidFill>
                  <a:srgbClr val="004487"/>
                </a:solidFill>
                <a:latin typeface="+mj-lt"/>
                <a:cs typeface="ＭＳ Ｐゴシック" charset="-128"/>
              </a:rPr>
              <a:t> Water Treatment Plant – </a:t>
            </a:r>
            <a:r>
              <a:rPr lang="en-GB" sz="2400" dirty="0" err="1">
                <a:solidFill>
                  <a:srgbClr val="004487"/>
                </a:solidFill>
                <a:latin typeface="+mj-lt"/>
                <a:cs typeface="ＭＳ Ｐゴシック" charset="-128"/>
              </a:rPr>
              <a:t>Suiof</a:t>
            </a:r>
            <a:r>
              <a:rPr lang="en-GB" sz="2400" dirty="0">
                <a:solidFill>
                  <a:srgbClr val="004487"/>
                </a:solidFill>
                <a:latin typeface="+mj-lt"/>
                <a:cs typeface="ＭＳ Ｐゴシック" charset="-128"/>
              </a:rPr>
              <a:t> Area , Alexandria</a:t>
            </a:r>
          </a:p>
        </p:txBody>
      </p:sp>
    </p:spTree>
    <p:extLst>
      <p:ext uri="{BB962C8B-B14F-4D97-AF65-F5344CB8AC3E}">
        <p14:creationId xmlns:p14="http://schemas.microsoft.com/office/powerpoint/2010/main" val="22087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1687830" y="1666240"/>
            <a:ext cx="96393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1920" y="1273825"/>
            <a:ext cx="17780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River water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700,000 m</a:t>
            </a:r>
            <a:r>
              <a:rPr lang="en-GB" sz="1800" b="1" baseline="30000" dirty="0" smtClean="0">
                <a:latin typeface="Calibri" panose="020F0502020204030204" pitchFamily="34" charset="0"/>
              </a:rPr>
              <a:t>3</a:t>
            </a:r>
            <a:r>
              <a:rPr lang="en-GB" sz="1800" b="1" dirty="0" smtClean="0">
                <a:latin typeface="Calibri" panose="020F0502020204030204" pitchFamily="34" charset="0"/>
              </a:rPr>
              <a:t>/d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39640" y="1352490"/>
            <a:ext cx="17221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Sand</a:t>
            </a:r>
            <a:r>
              <a:rPr lang="en-GB" sz="2000" b="1" dirty="0" smtClean="0">
                <a:latin typeface="Calibri" panose="020F0502020204030204" pitchFamily="34" charset="0"/>
              </a:rPr>
              <a:t> Filters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79040" y="1383268"/>
            <a:ext cx="14605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Clarifiers 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224395" y="1064865"/>
            <a:ext cx="185928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latin typeface="Calibri" panose="020F0502020204030204" pitchFamily="34" charset="0"/>
              </a:rPr>
              <a:t>TW Tanks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latin typeface="Calibri" panose="020F0502020204030204" pitchFamily="34" charset="0"/>
              </a:rPr>
              <a:t>650,000 m</a:t>
            </a:r>
            <a:r>
              <a:rPr lang="en-GB" sz="2000" b="1" baseline="30000" dirty="0" smtClean="0">
                <a:latin typeface="Calibri" panose="020F0502020204030204" pitchFamily="34" charset="0"/>
              </a:rPr>
              <a:t>3</a:t>
            </a:r>
            <a:r>
              <a:rPr lang="en-GB" sz="2000" b="1" dirty="0" smtClean="0">
                <a:latin typeface="Calibri" panose="020F0502020204030204" pitchFamily="34" charset="0"/>
              </a:rPr>
              <a:t>/d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692,000 m</a:t>
            </a:r>
            <a:r>
              <a:rPr lang="en-GB" sz="20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/d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6428420" y="1734820"/>
            <a:ext cx="92742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3846830" y="1711960"/>
            <a:ext cx="96393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984500" y="1850906"/>
            <a:ext cx="0" cy="1199634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567680" y="1912015"/>
            <a:ext cx="0" cy="104902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02760" y="2919589"/>
            <a:ext cx="236077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Backwash water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40,000 m</a:t>
            </a:r>
            <a:r>
              <a:rPr lang="en-GB" sz="1800" b="1" baseline="30000" dirty="0" smtClean="0">
                <a:latin typeface="Calibri" panose="020F0502020204030204" pitchFamily="34" charset="0"/>
              </a:rPr>
              <a:t>3</a:t>
            </a:r>
            <a:r>
              <a:rPr lang="en-GB" sz="1800" b="1" dirty="0" smtClean="0">
                <a:latin typeface="Calibri" panose="020F0502020204030204" pitchFamily="34" charset="0"/>
              </a:rPr>
              <a:t>/d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11630" y="2898140"/>
            <a:ext cx="202692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Backwash water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10,000 m</a:t>
            </a:r>
            <a:r>
              <a:rPr lang="en-GB" sz="1800" b="1" baseline="30000" dirty="0" smtClean="0">
                <a:latin typeface="Calibri" panose="020F0502020204030204" pitchFamily="34" charset="0"/>
              </a:rPr>
              <a:t>3</a:t>
            </a:r>
            <a:r>
              <a:rPr lang="en-GB" sz="1800" b="1" dirty="0" smtClean="0">
                <a:latin typeface="Calibri" panose="020F0502020204030204" pitchFamily="34" charset="0"/>
              </a:rPr>
              <a:t>/d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984500" y="3682970"/>
            <a:ext cx="1038860" cy="71885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4206240" y="3682970"/>
            <a:ext cx="1158240" cy="71885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980690" y="4357886"/>
            <a:ext cx="239141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Waste Collecting Tank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50,000 </a:t>
            </a:r>
            <a:r>
              <a:rPr lang="en-US" sz="1800" b="1" dirty="0" smtClean="0">
                <a:latin typeface="Calibri" panose="020F0502020204030204" pitchFamily="34" charset="0"/>
              </a:rPr>
              <a:t>m</a:t>
            </a:r>
            <a:r>
              <a:rPr lang="en-US" sz="1800" b="1" baseline="30000" dirty="0" smtClean="0">
                <a:latin typeface="Calibri" panose="020F0502020204030204" pitchFamily="34" charset="0"/>
              </a:rPr>
              <a:t>3</a:t>
            </a:r>
            <a:r>
              <a:rPr lang="en-US" sz="1800" b="1" dirty="0" smtClean="0">
                <a:latin typeface="Calibri" panose="020F0502020204030204" pitchFamily="34" charset="0"/>
              </a:rPr>
              <a:t>/d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7775" y="280035"/>
            <a:ext cx="337693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400" dirty="0">
                <a:solidFill>
                  <a:srgbClr val="004487"/>
                </a:solidFill>
                <a:latin typeface="+mj-lt"/>
                <a:cs typeface="ＭＳ Ｐゴシック" charset="-128"/>
              </a:rPr>
              <a:t>Plant Scheme 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7853362" y="4573786"/>
            <a:ext cx="0" cy="630728"/>
          </a:xfrm>
          <a:prstGeom prst="line">
            <a:avLst/>
          </a:prstGeom>
          <a:ln>
            <a:solidFill>
              <a:schemeClr val="accent2"/>
            </a:solidFill>
            <a:prstDash val="dash"/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601460" y="3864213"/>
            <a:ext cx="2492375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Membrane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Filtration 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7830819" y="3307755"/>
            <a:ext cx="0" cy="541600"/>
          </a:xfrm>
          <a:prstGeom prst="line">
            <a:avLst/>
          </a:prstGeom>
          <a:ln>
            <a:solidFill>
              <a:srgbClr val="FF0000"/>
            </a:solidFill>
            <a:prstDash val="dash"/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009130" y="2932289"/>
            <a:ext cx="16884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42,000 m</a:t>
            </a:r>
            <a:r>
              <a:rPr lang="en-GB" sz="18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/d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V="1">
            <a:off x="7828278" y="2361364"/>
            <a:ext cx="0" cy="541600"/>
          </a:xfrm>
          <a:prstGeom prst="line">
            <a:avLst/>
          </a:prstGeom>
          <a:ln>
            <a:solidFill>
              <a:srgbClr val="FF0000"/>
            </a:solidFill>
            <a:prstDash val="dash"/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443979" y="4610583"/>
            <a:ext cx="16408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Pall Solution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404122" y="5179957"/>
            <a:ext cx="2593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 smtClean="0">
                <a:latin typeface="Calibri" panose="020F0502020204030204" pitchFamily="34" charset="0"/>
              </a:rPr>
              <a:t>Concentrated slurry: 8,000 m</a:t>
            </a:r>
            <a:r>
              <a:rPr lang="en-GB" sz="1400" b="1" baseline="30000" dirty="0" smtClean="0">
                <a:latin typeface="Calibri" panose="020F0502020204030204" pitchFamily="34" charset="0"/>
              </a:rPr>
              <a:t>3</a:t>
            </a:r>
            <a:r>
              <a:rPr lang="en-GB" sz="1400" b="1" dirty="0" smtClean="0">
                <a:latin typeface="Calibri" panose="020F0502020204030204" pitchFamily="34" charset="0"/>
              </a:rPr>
              <a:t>/d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6892130" y="3721100"/>
            <a:ext cx="1805464" cy="1175851"/>
          </a:xfrm>
          <a:prstGeom prst="ellipse">
            <a:avLst/>
          </a:prstGeom>
          <a:noFill/>
          <a:ln w="1905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559345" y="4554221"/>
            <a:ext cx="1332785" cy="0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19050" cap="flat" cmpd="sng" algn="ctr">
            <a:solidFill>
              <a:srgbClr val="6600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420235" y="5820356"/>
            <a:ext cx="5577839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</a:rPr>
              <a:t>Total waste: 50,000 m</a:t>
            </a:r>
            <a:r>
              <a:rPr lang="en-GB" sz="1800" b="1" baseline="30000" dirty="0" smtClean="0">
                <a:latin typeface="Calibri" panose="020F0502020204030204" pitchFamily="34" charset="0"/>
              </a:rPr>
              <a:t>3</a:t>
            </a:r>
            <a:r>
              <a:rPr lang="en-GB" sz="1800" b="1" dirty="0" smtClean="0">
                <a:latin typeface="Calibri" panose="020F0502020204030204" pitchFamily="34" charset="0"/>
              </a:rPr>
              <a:t>/d </a:t>
            </a:r>
            <a:r>
              <a:rPr lang="en-GB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reduced to &lt; 10,000 m</a:t>
            </a:r>
            <a:r>
              <a:rPr lang="en-GB" sz="1800" b="1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GB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/d </a:t>
            </a:r>
          </a:p>
          <a:p>
            <a:pPr eaLnBrk="0" hangingPunct="0">
              <a:spcBef>
                <a:spcPct val="50000"/>
              </a:spcBef>
            </a:pPr>
            <a:r>
              <a:rPr lang="en-GB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i.e. &lt; 2% of 700,000 m</a:t>
            </a:r>
            <a:r>
              <a:rPr lang="en-GB" sz="1800" b="1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GB" sz="1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/d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225737" y="595506"/>
            <a:ext cx="27889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Additional capacity added</a:t>
            </a:r>
            <a:endParaRPr lang="en-US" sz="18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621279" y="106423"/>
            <a:ext cx="6413500" cy="8001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Backwash Water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(mixed in Collecting Tank )</a:t>
            </a:r>
            <a:endParaRPr lang="en-U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MahgoubW\Desktop\Suiof Plant Photos\20131020_1214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" y="799618"/>
            <a:ext cx="5140960" cy="335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MahgoubW\Desktop\Suiof Plant Photos\Alaa Suiof Plant\SAM_11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064905"/>
            <a:ext cx="4894579" cy="367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4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41" r="10664"/>
          <a:stretch>
            <a:fillRect/>
          </a:stretch>
        </p:blipFill>
        <p:spPr bwMode="auto">
          <a:xfrm>
            <a:off x="3876675" y="1135063"/>
            <a:ext cx="4995508" cy="18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2"/>
          <a:stretch>
            <a:fillRect/>
          </a:stretch>
        </p:blipFill>
        <p:spPr bwMode="auto">
          <a:xfrm>
            <a:off x="34925" y="4205288"/>
            <a:ext cx="5184775" cy="167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232780"/>
            <a:ext cx="744220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Certifications</a:t>
            </a: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454819" y="5992019"/>
            <a:ext cx="8234362" cy="457200"/>
            <a:chOff x="240" y="3496"/>
            <a:chExt cx="5187" cy="288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40" y="3496"/>
              <a:ext cx="5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</a:defRPr>
              </a:lvl9pPr>
            </a:lstStyle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© </a:t>
              </a:r>
              <a:r>
                <a:rPr lang="en-US" sz="1200" dirty="0">
                  <a:latin typeface="Arial" pitchFamily="34" charset="0"/>
                </a:rPr>
                <a:t>Copyright 2009, Pall Corporation. Pall,         , Pall Aria, Claris, </a:t>
              </a:r>
              <a:r>
                <a:rPr lang="en-US" sz="1200" dirty="0" err="1">
                  <a:latin typeface="Arial" pitchFamily="34" charset="0"/>
                </a:rPr>
                <a:t>Nexis</a:t>
              </a:r>
              <a:r>
                <a:rPr lang="en-US" sz="1200" dirty="0">
                  <a:latin typeface="Arial" pitchFamily="34" charset="0"/>
                </a:rPr>
                <a:t>, and </a:t>
              </a:r>
              <a:r>
                <a:rPr lang="en-US" sz="1200" dirty="0" err="1">
                  <a:latin typeface="Arial" pitchFamily="34" charset="0"/>
                </a:rPr>
                <a:t>Ultipleat</a:t>
              </a:r>
              <a:r>
                <a:rPr lang="en-US" sz="1200" dirty="0">
                  <a:latin typeface="Arial" pitchFamily="34" charset="0"/>
                </a:rPr>
                <a:t> are trademarks of Pall Corporation.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® Indicates a trademark registered in the USA.                                              is a service mark of Pall Corporation.</a:t>
              </a:r>
            </a:p>
          </p:txBody>
        </p:sp>
        <p:pic>
          <p:nvPicPr>
            <p:cNvPr id="10253" name="Picture 6" descr="pall_logo_bk_copyrigh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553"/>
              <a:ext cx="19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7" descr="Tagline (black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3684"/>
              <a:ext cx="115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1135063"/>
            <a:ext cx="3395663" cy="2968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50" y="4103530"/>
            <a:ext cx="3756025" cy="1773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0" y="2651125"/>
            <a:ext cx="25828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250" name="Picture 13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765425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31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184" y="6438311"/>
            <a:ext cx="9067800" cy="476250"/>
          </a:xfrm>
        </p:spPr>
        <p:txBody>
          <a:bodyPr/>
          <a:lstStyle/>
          <a:p>
            <a:pPr>
              <a:defRPr/>
            </a:pP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ＭＳ Ｐゴシック" charset="-128"/>
              </a:rPr>
              <a:t>Pall solutions are Globally Certificated</a:t>
            </a:r>
          </a:p>
        </p:txBody>
      </p:sp>
    </p:spTree>
    <p:extLst>
      <p:ext uri="{BB962C8B-B14F-4D97-AF65-F5344CB8AC3E}">
        <p14:creationId xmlns:p14="http://schemas.microsoft.com/office/powerpoint/2010/main" val="243632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E86BB39E-82C9-4AC4-B3E1-E5FA1B6BC54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 descr="G:\Al Raml Second-20131027-00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1" y="266700"/>
            <a:ext cx="4348479" cy="326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G:\IMG-20131027-000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560" y="266700"/>
            <a:ext cx="4277360" cy="320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11761" y="3657600"/>
            <a:ext cx="3972560" cy="13970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Calibri" panose="020F0502020204030204" pitchFamily="34" charset="0"/>
              </a:rPr>
              <a:t>BW Waste Water from the conventional plant</a:t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>= FEED TO PALL UNIT</a:t>
            </a:r>
            <a:endParaRPr lang="en-US" sz="5400" dirty="0" smtClean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734560" y="3418840"/>
            <a:ext cx="3972560" cy="97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>
                <a:latin typeface="Calibri" panose="020F0502020204030204" pitchFamily="34" charset="0"/>
              </a:rPr>
              <a:t>Filtered Water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=PALL UNIT OUTLET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4100" name="Picture 4" descr="G:\Awel Al Raml-20131027-000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2140" y="4409423"/>
            <a:ext cx="1701800" cy="2247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Aria System\Egypt\AP3\041120101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96" y="4894462"/>
            <a:ext cx="2906704" cy="189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159000" y="4984115"/>
            <a:ext cx="0" cy="1199634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6117590" y="5785269"/>
            <a:ext cx="96393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159000" y="6183749"/>
            <a:ext cx="96393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08" y="1055981"/>
            <a:ext cx="8229600" cy="4525963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Inlet Turbidity for Pall Unit 			240- 410 NTU </a:t>
            </a:r>
          </a:p>
          <a:p>
            <a:endParaRPr lang="en-GB" sz="12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Outlet Turbidity from Pall Unit 		0.03- 0.1 NTU  </a:t>
            </a:r>
          </a:p>
          <a:p>
            <a:pPr marL="92075" indent="0">
              <a:buNone/>
            </a:pP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1026" name="Picture 2" descr="C:\Users\MahgoubW\Desktop\Suiof Plant Photos\Alaa Suiof Plant\SAM_11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029" y="2187847"/>
            <a:ext cx="3304971" cy="226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MahgoubW\Desktop\Suiof Plant Photos\Alaa Suiof Plant\SAM_11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040" y="2289447"/>
            <a:ext cx="2326640" cy="234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MahgoubW\Desktop\Suiof Plant Photos\Alaa Suiof Plant\SAM_11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040" y="4727517"/>
            <a:ext cx="2326640" cy="170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029" y="4531360"/>
            <a:ext cx="3304971" cy="190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4644394" y="258066"/>
            <a:ext cx="442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Suiof</a:t>
            </a:r>
            <a:r>
              <a:rPr lang="en-GB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Lab. Result’s after 1st Sample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10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5400" dirty="0" smtClean="0"/>
          </a:p>
          <a:p>
            <a:pPr algn="ctr" eaLnBrk="1" hangingPunct="1">
              <a:buFontTx/>
              <a:buNone/>
            </a:pPr>
            <a:endParaRPr lang="en-US" altLang="en-US" sz="3200" dirty="0" smtClean="0"/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PALL References in Egypt</a:t>
            </a:r>
            <a:endParaRPr lang="en-US" altLang="en-US" sz="2800" dirty="0">
              <a:solidFill>
                <a:srgbClr val="00448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Pall References in Egypt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4877019"/>
              </p:ext>
            </p:extLst>
          </p:nvPr>
        </p:nvGraphicFramePr>
        <p:xfrm>
          <a:off x="304800" y="1143000"/>
          <a:ext cx="8610600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18857"/>
                <a:gridCol w="1821543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Plant 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Location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Capacity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Zouhor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Water Treatment Plant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Alexandria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60 l/sec   -  Plant</a:t>
                      </a:r>
                      <a:endParaRPr kumimoji="0" lang="en-GB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Ibrahimia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Water Treatment Plant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Sharqia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120 l/sec - 2containers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Bani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Soeif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Watre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Treatment Plant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Bani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GB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Soif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120 l/sec - 2 containers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smtClean="0">
                          <a:latin typeface="Calibri" panose="020F0502020204030204" pitchFamily="34" charset="0"/>
                        </a:rPr>
                        <a:t>Luxor Water Treatment Plant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Luxor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120 l/sec - 2 containers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TelRak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Water Treatment Plant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Sharquia</a:t>
                      </a:r>
                      <a:endParaRPr kumimoji="0" lang="en-GB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300 l/sec - Plant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92075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Farshoot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Water Treatment Plant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Qena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400 l/sec - Plant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92075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Khosos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Army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120 l/sec - Plant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2127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New Orders - Under construction:- </a:t>
            </a:r>
            <a:endParaRPr lang="en-GB" dirty="0">
              <a:latin typeface="Calibri" panose="020F0502020204030204" pitchFamily="34" charset="0"/>
            </a:endParaRPr>
          </a:p>
          <a:p>
            <a:pPr marL="92075" indent="0">
              <a:buNone/>
            </a:pPr>
            <a:r>
              <a:rPr lang="en-GB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55676"/>
              </p:ext>
            </p:extLst>
          </p:nvPr>
        </p:nvGraphicFramePr>
        <p:xfrm>
          <a:off x="304800" y="4546822"/>
          <a:ext cx="8610600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18857"/>
                <a:gridCol w="1821543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 Plant 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Location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Capacity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GAMASA WTP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Daqahlia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60 l/sec -   Container</a:t>
                      </a:r>
                      <a:endParaRPr kumimoji="0" lang="en-GB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Rahmania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WTP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Kafr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Al </a:t>
                      </a:r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Dawar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60 l/sec -   Container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n-GB" sz="1800" dirty="0" err="1" smtClean="0">
                          <a:latin typeface="Calibri" panose="020F0502020204030204" pitchFamily="34" charset="0"/>
                        </a:rPr>
                        <a:t>Maged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smtClean="0">
                          <a:latin typeface="Calibri" panose="020F0502020204030204" pitchFamily="34" charset="0"/>
                        </a:rPr>
                        <a:t> WTP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Bani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GB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Soif</a:t>
                      </a:r>
                      <a:r>
                        <a:rPr kumimoji="0" lang="en-GB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60 l/sec -    Container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noProof="0" dirty="0" err="1" smtClean="0">
                          <a:latin typeface="Calibri" panose="020F0502020204030204" pitchFamily="34" charset="0"/>
                        </a:rPr>
                        <a:t>Hegaza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GB" sz="1800" u="none" strike="noStrike" kern="1200" cap="none" spc="0" normalizeH="0" baseline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Qena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60 l/sec -    Container</a:t>
                      </a:r>
                    </a:p>
                    <a:p>
                      <a:pPr marL="0" algn="l" defTabSz="457200" rtl="0" eaLnBrk="1" latinLnBrk="0" hangingPunct="1"/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5182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17" y="255771"/>
            <a:ext cx="7434805" cy="685800"/>
          </a:xfrm>
        </p:spPr>
        <p:txBody>
          <a:bodyPr/>
          <a:lstStyle/>
          <a:p>
            <a:r>
              <a:rPr lang="en-GB" sz="1800" dirty="0" smtClean="0">
                <a:latin typeface="Calibri" panose="020F0502020204030204" pitchFamily="34" charset="0"/>
              </a:rPr>
              <a:t>Application:- </a:t>
            </a:r>
            <a:r>
              <a:rPr lang="en-GB" sz="1800" dirty="0">
                <a:latin typeface="Calibri" panose="020F0502020204030204" pitchFamily="34" charset="0"/>
              </a:rPr>
              <a:t>Drinking Water	</a:t>
            </a:r>
            <a:r>
              <a:rPr lang="en-GB" sz="1800" dirty="0" smtClean="0">
                <a:latin typeface="Calibri" panose="020F0502020204030204" pitchFamily="34" charset="0"/>
              </a:rPr>
              <a:t>                      Customer name:- NOPWSD</a:t>
            </a:r>
            <a:br>
              <a:rPr lang="en-GB" sz="1800" dirty="0" smtClean="0">
                <a:latin typeface="Calibri" panose="020F0502020204030204" pitchFamily="34" charset="0"/>
              </a:rPr>
            </a:br>
            <a:r>
              <a:rPr lang="en-GB" sz="1800" dirty="0" smtClean="0">
                <a:latin typeface="Calibri" panose="020F0502020204030204" pitchFamily="34" charset="0"/>
              </a:rPr>
              <a:t>	    Capacity:-    10,000 m3/d 		    Location:- </a:t>
            </a:r>
            <a:r>
              <a:rPr lang="en-GB" sz="1800" dirty="0" err="1" smtClean="0">
                <a:latin typeface="Calibri" panose="020F0502020204030204" pitchFamily="34" charset="0"/>
              </a:rPr>
              <a:t>Ibrahimia</a:t>
            </a:r>
            <a:r>
              <a:rPr lang="en-GB" sz="1800" dirty="0" smtClean="0">
                <a:latin typeface="Calibri" panose="020F0502020204030204" pitchFamily="34" charset="0"/>
              </a:rPr>
              <a:t> , </a:t>
            </a:r>
            <a:r>
              <a:rPr lang="en-GB" sz="1800" dirty="0" err="1" smtClean="0">
                <a:latin typeface="Calibri" panose="020F0502020204030204" pitchFamily="34" charset="0"/>
              </a:rPr>
              <a:t>Sharqia</a:t>
            </a:r>
            <a:r>
              <a:rPr lang="en-GB" sz="1800" dirty="0" smtClean="0">
                <a:latin typeface="Calibri" panose="020F0502020204030204" pitchFamily="34" charset="0"/>
              </a:rPr>
              <a:t> , </a:t>
            </a: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170" y="1371477"/>
            <a:ext cx="7972293" cy="48071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Raw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Water Source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Nile Water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Plant capacity   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10,0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00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  <a:r>
              <a:rPr lang="en-GB" sz="1800" b="0" kern="1200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>
              <a:spcBef>
                <a:spcPct val="0"/>
              </a:spcBef>
            </a:pPr>
            <a:r>
              <a:rPr lang="en-US" b="0" kern="1200" dirty="0" smtClean="0">
                <a:latin typeface="Calibri" panose="020F0502020204030204" pitchFamily="34" charset="0"/>
                <a:cs typeface="Arial" pitchFamily="34" charset="0"/>
              </a:rPr>
              <a:t>Commissioned</a:t>
            </a:r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Arial" pitchFamily="34" charset="0"/>
              </a:rPr>
              <a:t>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October 2015</a:t>
            </a:r>
          </a:p>
          <a:p>
            <a:pPr marL="120650" lvl="2" indent="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kern="12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b="0" kern="1200" dirty="0">
                <a:latin typeface="Calibri" panose="020F0502020204030204" pitchFamily="34" charset="0"/>
                <a:cs typeface="Arial" pitchFamily="34" charset="0"/>
              </a:rPr>
              <a:t>Municipal Drinking </a:t>
            </a:r>
            <a:r>
              <a:rPr lang="en-US" b="0" kern="1200" dirty="0" smtClean="0">
                <a:latin typeface="Calibri" panose="020F0502020204030204" pitchFamily="34" charset="0"/>
                <a:cs typeface="Arial" pitchFamily="34" charset="0"/>
              </a:rPr>
              <a:t>Water</a:t>
            </a:r>
            <a:endParaRPr lang="en-US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2200" i="1" dirty="0">
              <a:latin typeface="Calibri" panose="020F0502020204030204" pitchFamily="34" charset="0"/>
              <a:cs typeface="Geneva"/>
            </a:endParaRP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MahgoubW\Desktop\EGY Ref\Ibrahimia\20151029_133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4" y="3781288"/>
            <a:ext cx="4263116" cy="239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MahgoubW\Desktop\EGY Ref\Ibrahimia\IMG-20150827-WA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1220152"/>
            <a:ext cx="3981449" cy="2691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781817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17" y="255771"/>
            <a:ext cx="7434805" cy="685800"/>
          </a:xfrm>
        </p:spPr>
        <p:txBody>
          <a:bodyPr/>
          <a:lstStyle/>
          <a:p>
            <a:r>
              <a:rPr lang="en-GB" sz="1800" dirty="0" smtClean="0">
                <a:latin typeface="Calibri" panose="020F0502020204030204" pitchFamily="34" charset="0"/>
              </a:rPr>
              <a:t>Application:- </a:t>
            </a:r>
            <a:r>
              <a:rPr lang="en-GB" sz="1800" dirty="0">
                <a:latin typeface="Calibri" panose="020F0502020204030204" pitchFamily="34" charset="0"/>
              </a:rPr>
              <a:t>Drinking Water	</a:t>
            </a:r>
            <a:r>
              <a:rPr lang="en-GB" sz="1800" dirty="0" smtClean="0">
                <a:latin typeface="Calibri" panose="020F0502020204030204" pitchFamily="34" charset="0"/>
              </a:rPr>
              <a:t>                      Customer name:- NOPWSD</a:t>
            </a:r>
            <a:br>
              <a:rPr lang="en-GB" sz="1800" dirty="0" smtClean="0">
                <a:latin typeface="Calibri" panose="020F0502020204030204" pitchFamily="34" charset="0"/>
              </a:rPr>
            </a:br>
            <a:r>
              <a:rPr lang="en-GB" sz="1800" dirty="0" smtClean="0">
                <a:latin typeface="Calibri" panose="020F0502020204030204" pitchFamily="34" charset="0"/>
              </a:rPr>
              <a:t>Capacity:-    10,000 m3/d 		      Location:- </a:t>
            </a:r>
            <a:r>
              <a:rPr lang="en-GB" sz="1800" dirty="0" err="1" smtClean="0">
                <a:latin typeface="Calibri" panose="020F0502020204030204" pitchFamily="34" charset="0"/>
              </a:rPr>
              <a:t>Bani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Swaif</a:t>
            </a:r>
            <a:r>
              <a:rPr lang="en-GB" sz="1800" dirty="0" smtClean="0">
                <a:latin typeface="Calibri" panose="020F0502020204030204" pitchFamily="34" charset="0"/>
              </a:rPr>
              <a:t> , Egypt </a:t>
            </a: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170" y="1371477"/>
            <a:ext cx="7972293" cy="480716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Raw Water Source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Nile Water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Plant capacity   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10,0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00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  <a:r>
              <a:rPr lang="en-GB" sz="1800" b="0" kern="1200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>
              <a:spcBef>
                <a:spcPct val="0"/>
              </a:spcBef>
            </a:pPr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Year of Installation and commissioning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July 2016</a:t>
            </a:r>
          </a:p>
          <a:p>
            <a:pPr marL="120650" lvl="2" indent="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kern="12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Municipal Drinking </a:t>
            </a:r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Water</a:t>
            </a:r>
            <a:endParaRPr lang="en-US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2200" i="1" dirty="0">
              <a:latin typeface="Calibri" panose="020F0502020204030204" pitchFamily="34" charset="0"/>
              <a:cs typeface="Geneva"/>
            </a:endParaRP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MahgoubW\Desktop\EGY Ref\Bani Swaif\20160322_1257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896" y="1693068"/>
            <a:ext cx="4271179" cy="274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539328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17" y="255771"/>
            <a:ext cx="7434805" cy="685800"/>
          </a:xfrm>
        </p:spPr>
        <p:txBody>
          <a:bodyPr/>
          <a:lstStyle/>
          <a:p>
            <a:r>
              <a:rPr lang="en-GB" sz="1800" dirty="0" smtClean="0">
                <a:latin typeface="Calibri" panose="020F0502020204030204" pitchFamily="34" charset="0"/>
              </a:rPr>
              <a:t>Application:- </a:t>
            </a:r>
            <a:r>
              <a:rPr lang="en-GB" sz="1800" dirty="0">
                <a:latin typeface="Calibri" panose="020F0502020204030204" pitchFamily="34" charset="0"/>
              </a:rPr>
              <a:t>Drinking Water	</a:t>
            </a:r>
            <a:r>
              <a:rPr lang="en-GB" sz="1800" dirty="0" smtClean="0">
                <a:latin typeface="Calibri" panose="020F0502020204030204" pitchFamily="34" charset="0"/>
              </a:rPr>
              <a:t>                      Customer name:- AWC</a:t>
            </a:r>
            <a:br>
              <a:rPr lang="en-GB" sz="1800" dirty="0" smtClean="0">
                <a:latin typeface="Calibri" panose="020F0502020204030204" pitchFamily="34" charset="0"/>
              </a:rPr>
            </a:br>
            <a:r>
              <a:rPr lang="en-GB" sz="1800" dirty="0" smtClean="0">
                <a:latin typeface="Calibri" panose="020F0502020204030204" pitchFamily="34" charset="0"/>
              </a:rPr>
              <a:t>Capacity:-    5,500 m3/d 		      Location:- Alexandria , Egypt </a:t>
            </a: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170" y="1371477"/>
            <a:ext cx="7972293" cy="480716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Raw Water Source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Al Nasr Canal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Plant capacity   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5,5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00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  <a:r>
              <a:rPr lang="en-GB" sz="1800" b="0" kern="1200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>
              <a:spcBef>
                <a:spcPct val="0"/>
              </a:spcBef>
            </a:pPr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Year of Installation and commissioning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August 2011</a:t>
            </a:r>
          </a:p>
          <a:p>
            <a:pPr marL="120650" lvl="2" indent="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kern="12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Municipal Drinking </a:t>
            </a:r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Water</a:t>
            </a:r>
            <a:endParaRPr lang="en-US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2200" i="1" dirty="0">
              <a:latin typeface="Calibri" panose="020F0502020204030204" pitchFamily="34" charset="0"/>
              <a:cs typeface="Geneva"/>
            </a:endParaRP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8" name="Picture 1" descr="C:\Users\MahgoubW\AppData\Local\Temp\notes256C9A\SAM_09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0211" y="1376929"/>
            <a:ext cx="4316860" cy="442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940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478" y="255771"/>
            <a:ext cx="7163444" cy="685800"/>
          </a:xfrm>
        </p:spPr>
        <p:txBody>
          <a:bodyPr/>
          <a:lstStyle/>
          <a:p>
            <a:pPr algn="ctr"/>
            <a:r>
              <a:rPr lang="en-GB" sz="1600" dirty="0" smtClean="0"/>
              <a:t>    </a:t>
            </a:r>
            <a:r>
              <a:rPr lang="en-GB" sz="1600" dirty="0" smtClean="0">
                <a:latin typeface="Calibri" panose="020F0502020204030204" pitchFamily="34" charset="0"/>
              </a:rPr>
              <a:t>Application:- </a:t>
            </a:r>
            <a:r>
              <a:rPr lang="en-GB" sz="1600" dirty="0">
                <a:latin typeface="Calibri" panose="020F0502020204030204" pitchFamily="34" charset="0"/>
              </a:rPr>
              <a:t>Drinking Water	</a:t>
            </a:r>
            <a:r>
              <a:rPr lang="en-GB" sz="1600" dirty="0" smtClean="0">
                <a:latin typeface="Calibri" panose="020F0502020204030204" pitchFamily="34" charset="0"/>
              </a:rPr>
              <a:t>                      Customer name:- Egyptian Army </a:t>
            </a:r>
            <a:br>
              <a:rPr lang="en-GB" sz="1600" dirty="0" smtClean="0">
                <a:latin typeface="Calibri" panose="020F0502020204030204" pitchFamily="34" charset="0"/>
              </a:rPr>
            </a:br>
            <a:r>
              <a:rPr lang="en-GB" sz="1600" dirty="0" smtClean="0">
                <a:latin typeface="Calibri" panose="020F0502020204030204" pitchFamily="34" charset="0"/>
              </a:rPr>
              <a:t>Capacity:-    1,200 m3/d 		      Location:- Cairo , Egypt </a:t>
            </a:r>
            <a:endParaRPr lang="en-GB" sz="16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170" y="1371477"/>
            <a:ext cx="7972293" cy="480716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Raw Water Source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Nile Water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Plant capacity   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1,2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00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  <a:r>
              <a:rPr lang="en-GB" sz="1800" b="0" kern="1200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>
              <a:spcBef>
                <a:spcPct val="0"/>
              </a:spcBef>
            </a:pPr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Year of Installation and commissioning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January  2013</a:t>
            </a:r>
          </a:p>
          <a:p>
            <a:pPr marL="120650" lvl="2" indent="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kern="12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Municipal Drinking </a:t>
            </a:r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Water</a:t>
            </a:r>
            <a:endParaRPr lang="en-US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2200" i="1" dirty="0">
              <a:latin typeface="Calibri" panose="020F0502020204030204" pitchFamily="34" charset="0"/>
              <a:cs typeface="Geneva"/>
            </a:endParaRP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6" name="Picture 3" descr="C:\Users\MahgoubW\Desktop\Army Unit\20140923_141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494" y="1272612"/>
            <a:ext cx="4213184" cy="390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069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595" y="255771"/>
            <a:ext cx="7765327" cy="685800"/>
          </a:xfrm>
        </p:spPr>
        <p:txBody>
          <a:bodyPr/>
          <a:lstStyle/>
          <a:p>
            <a:r>
              <a:rPr lang="en-GB" sz="1600" dirty="0" smtClean="0"/>
              <a:t>Application:- Power Plant                               Customer name:- Veolia WS </a:t>
            </a:r>
            <a:br>
              <a:rPr lang="en-GB" sz="1600" dirty="0" smtClean="0"/>
            </a:br>
            <a:r>
              <a:rPr lang="en-GB" sz="1600" dirty="0" smtClean="0"/>
              <a:t>Capacity:-    20,160 m3/d 		                     Location:- </a:t>
            </a:r>
            <a:r>
              <a:rPr lang="en-GB" sz="1600" dirty="0" err="1" smtClean="0"/>
              <a:t>Assuit</a:t>
            </a:r>
            <a:r>
              <a:rPr lang="en-GB" sz="1600" dirty="0" smtClean="0"/>
              <a:t> , Egypt 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170" y="1371477"/>
            <a:ext cx="7972293" cy="480716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Raw Water Source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Nile Water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Plant capacity   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20,160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  <a:r>
              <a:rPr lang="en-GB" sz="1800" b="0" kern="1200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>
              <a:spcBef>
                <a:spcPct val="0"/>
              </a:spcBef>
            </a:pPr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Year of Installation and commissioning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October  2015 </a:t>
            </a:r>
          </a:p>
          <a:p>
            <a:pPr marL="120650" lvl="2" indent="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kern="12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Boiler Feed Water</a:t>
            </a:r>
            <a:endParaRPr lang="en-US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2200" i="1" dirty="0">
              <a:latin typeface="Calibri" panose="020F0502020204030204" pitchFamily="34" charset="0"/>
              <a:cs typeface="Geneva"/>
            </a:endParaRP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MahgoubW\Desktop\EGY Ref\Assuit Power Plant\Assuit PP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747" y="1504949"/>
            <a:ext cx="4237178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3950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17" y="255771"/>
            <a:ext cx="7434805" cy="685800"/>
          </a:xfrm>
        </p:spPr>
        <p:txBody>
          <a:bodyPr/>
          <a:lstStyle/>
          <a:p>
            <a:r>
              <a:rPr lang="en-GB" sz="1600" dirty="0" smtClean="0"/>
              <a:t>Application:- Zero Liquid Discharge 	             Customer name:- ENNPI</a:t>
            </a:r>
            <a:br>
              <a:rPr lang="en-GB" sz="1600" dirty="0" smtClean="0"/>
            </a:br>
            <a:r>
              <a:rPr lang="en-GB" sz="1600" dirty="0" smtClean="0"/>
              <a:t>Capacity:-    33,600 m3/d 		             Location:- </a:t>
            </a:r>
            <a:r>
              <a:rPr lang="en-GB" sz="1600" dirty="0" err="1" smtClean="0"/>
              <a:t>Eythidco</a:t>
            </a:r>
            <a:r>
              <a:rPr lang="en-GB" sz="1600" dirty="0" smtClean="0"/>
              <a:t> , Alex , Egypt 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170" y="1371477"/>
            <a:ext cx="7972293" cy="480716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Raw Water Source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Al Nasr Canal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b="0" kern="12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Plant capacity         : </a:t>
            </a: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33,600</a:t>
            </a:r>
            <a:r>
              <a:rPr lang="en-GB" b="0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b="0" kern="1200" baseline="30000" dirty="0">
                <a:latin typeface="Calibri" panose="020F0502020204030204" pitchFamily="34" charset="0"/>
                <a:cs typeface="Arial" pitchFamily="34" charset="0"/>
              </a:rPr>
              <a:t>3</a:t>
            </a:r>
            <a:r>
              <a:rPr lang="en-GB" b="0" kern="1200" dirty="0">
                <a:latin typeface="Calibri" panose="020F0502020204030204" pitchFamily="34" charset="0"/>
                <a:cs typeface="Arial" pitchFamily="34" charset="0"/>
              </a:rPr>
              <a:t>/d</a:t>
            </a:r>
            <a:r>
              <a:rPr lang="en-GB" sz="1800" b="0" kern="1200" dirty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Geneva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2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>
              <a:spcBef>
                <a:spcPct val="0"/>
              </a:spcBef>
            </a:pPr>
            <a:r>
              <a:rPr lang="en-US" kern="1200" dirty="0">
                <a:latin typeface="Calibri" panose="020F0502020204030204" pitchFamily="34" charset="0"/>
                <a:cs typeface="Arial" pitchFamily="34" charset="0"/>
              </a:rPr>
              <a:t>Year of Installation and commissioning</a:t>
            </a: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November   2012 </a:t>
            </a:r>
          </a:p>
          <a:p>
            <a:pPr marL="120650" lvl="2" indent="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None/>
            </a:pPr>
            <a:r>
              <a:rPr lang="en-GB" kern="12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kern="1200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ZLD , RO pre treatment for zero liquid</a:t>
            </a:r>
            <a:endParaRPr lang="en-US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kern="1200" dirty="0" smtClean="0">
                <a:latin typeface="Calibri" panose="020F0502020204030204" pitchFamily="34" charset="0"/>
                <a:cs typeface="Arial" pitchFamily="34" charset="0"/>
              </a:rPr>
              <a:t>Discharge plant </a:t>
            </a:r>
            <a:endParaRPr lang="en-US" kern="1200" dirty="0">
              <a:latin typeface="Calibri" panose="020F0502020204030204" pitchFamily="34" charset="0"/>
              <a:cs typeface="Arial" pitchFamily="34" charset="0"/>
            </a:endParaRPr>
          </a:p>
          <a:p>
            <a:pPr marL="463550" lvl="2" indent="-342900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2200" i="1" dirty="0">
              <a:latin typeface="Calibri" panose="020F0502020204030204" pitchFamily="34" charset="0"/>
              <a:cs typeface="Geneva"/>
            </a:endParaRPr>
          </a:p>
          <a:p>
            <a:pPr marL="806450" lvl="3">
              <a:lnSpc>
                <a:spcPts val="1700"/>
              </a:lnSpc>
              <a:spcBef>
                <a:spcPct val="2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2000" dirty="0" smtClean="0">
              <a:latin typeface="Calibri" panose="020F0502020204030204" pitchFamily="34" charset="0"/>
              <a:ea typeface="Geneva" pitchFamily="80" charset="-128"/>
              <a:cs typeface="Geneva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C:\Aria System\Egypt\Ethydco\Site Photos\received_1015322733279148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537" y="1295401"/>
            <a:ext cx="3857625" cy="5114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54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" y="293688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lvl="4" algn="ctr">
              <a:lnSpc>
                <a:spcPct val="85000"/>
              </a:lnSpc>
              <a:defRPr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Certifications</a:t>
            </a:r>
            <a:endParaRPr lang="fr-F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440" y="1391920"/>
            <a:ext cx="4251960" cy="425704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391920"/>
            <a:ext cx="4457700" cy="42570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23184" y="6438311"/>
            <a:ext cx="9067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2000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Pall </a:t>
            </a:r>
            <a:r>
              <a:rPr lang="en-US" sz="2000" dirty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solutions are Locally Certified </a:t>
            </a:r>
          </a:p>
        </p:txBody>
      </p:sp>
    </p:spTree>
    <p:extLst>
      <p:ext uri="{BB962C8B-B14F-4D97-AF65-F5344CB8AC3E}">
        <p14:creationId xmlns:p14="http://schemas.microsoft.com/office/powerpoint/2010/main" val="18388822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33196" y="300235"/>
            <a:ext cx="7464425" cy="417301"/>
          </a:xfrm>
        </p:spPr>
        <p:txBody>
          <a:bodyPr/>
          <a:lstStyle/>
          <a:p>
            <a:r>
              <a:rPr lang="en-GB" sz="2800" b="1" dirty="0" smtClean="0">
                <a:latin typeface="Calibri" panose="020F0502020204030204" pitchFamily="34" charset="0"/>
                <a:ea typeface="Geneva"/>
                <a:cs typeface="Geneva"/>
              </a:rPr>
              <a:t>Questions </a:t>
            </a:r>
            <a:endParaRPr lang="en-US" sz="2800" b="1" dirty="0" smtClean="0">
              <a:latin typeface="Calibri" panose="020F0502020204030204" pitchFamily="34" charset="0"/>
              <a:ea typeface="Geneva"/>
              <a:cs typeface="Geneva"/>
            </a:endParaRPr>
          </a:p>
        </p:txBody>
      </p:sp>
      <p:pic>
        <p:nvPicPr>
          <p:cNvPr id="32775" name="Picture 10" descr="MC9004344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192" y="1306436"/>
            <a:ext cx="2087034" cy="234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~69169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15" y="3964982"/>
            <a:ext cx="3685130" cy="23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~02360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192" y="3964982"/>
            <a:ext cx="4156663" cy="23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15" y="1098467"/>
            <a:ext cx="3685130" cy="2763848"/>
          </a:xfrm>
          <a:prstGeom prst="rect">
            <a:avLst/>
          </a:prstGeom>
        </p:spPr>
      </p:pic>
      <p:sp>
        <p:nvSpPr>
          <p:cNvPr id="8" name="Rectangle 1054"/>
          <p:cNvSpPr>
            <a:spLocks noGrp="1" noChangeArrowheads="1"/>
          </p:cNvSpPr>
          <p:nvPr>
            <p:ph type="body" sz="half" idx="2"/>
          </p:nvPr>
        </p:nvSpPr>
        <p:spPr>
          <a:xfrm>
            <a:off x="619125" y="6393296"/>
            <a:ext cx="8053387" cy="350405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800" i="0" dirty="0" smtClean="0">
                <a:solidFill>
                  <a:srgbClr val="0044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  <a:endParaRPr lang="en-GB" sz="2800" i="0" dirty="0">
              <a:solidFill>
                <a:srgbClr val="0044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34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5400" dirty="0" smtClean="0"/>
          </a:p>
          <a:p>
            <a:pPr algn="ctr" eaLnBrk="1" hangingPunct="1">
              <a:buFontTx/>
              <a:buNone/>
            </a:pPr>
            <a:endParaRPr lang="en-US" altLang="en-US" sz="3200" dirty="0" smtClean="0"/>
          </a:p>
          <a:p>
            <a:pPr algn="ctr" eaLnBrk="1" hangingPunct="1">
              <a:buFontTx/>
              <a:buNone/>
            </a:pPr>
            <a:r>
              <a:rPr lang="en-US" altLang="en-US" sz="2400" b="0" dirty="0">
                <a:solidFill>
                  <a:srgbClr val="004487"/>
                </a:solidFill>
                <a:latin typeface="Calibri" panose="020F0502020204030204" pitchFamily="34" charset="0"/>
              </a:rPr>
              <a:t>Membrane Filtration </a:t>
            </a:r>
            <a:r>
              <a:rPr lang="en-US" altLang="en-US" sz="2400" b="0" dirty="0" err="1">
                <a:solidFill>
                  <a:srgbClr val="004487"/>
                </a:solidFill>
                <a:latin typeface="Calibri" panose="020F0502020204030204" pitchFamily="34" charset="0"/>
              </a:rPr>
              <a:t>vs</a:t>
            </a:r>
            <a:r>
              <a:rPr lang="en-US" altLang="en-US" sz="2400" b="0" dirty="0">
                <a:solidFill>
                  <a:srgbClr val="004487"/>
                </a:solidFill>
                <a:latin typeface="Calibri" panose="020F0502020204030204" pitchFamily="34" charset="0"/>
              </a:rPr>
              <a:t> Conventional Filtration</a:t>
            </a:r>
          </a:p>
        </p:txBody>
      </p:sp>
    </p:spTree>
    <p:extLst>
      <p:ext uri="{BB962C8B-B14F-4D97-AF65-F5344CB8AC3E}">
        <p14:creationId xmlns:p14="http://schemas.microsoft.com/office/powerpoint/2010/main" val="133638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77000" cy="685800"/>
          </a:xfrm>
        </p:spPr>
        <p:txBody>
          <a:bodyPr lIns="91432" tIns="45716" rIns="91432" bIns="45716" anchor="t"/>
          <a:lstStyle/>
          <a:p>
            <a:r>
              <a:rPr lang="en-US" altLang="en-US" sz="2400" b="0" dirty="0">
                <a:latin typeface="Calibri" panose="020F0502020204030204" pitchFamily="34" charset="0"/>
              </a:rPr>
              <a:t>Membrane Filtration </a:t>
            </a:r>
            <a:r>
              <a:rPr lang="en-US" altLang="en-US" sz="2400" b="0" dirty="0" err="1">
                <a:latin typeface="Calibri" panose="020F0502020204030204" pitchFamily="34" charset="0"/>
              </a:rPr>
              <a:t>vs</a:t>
            </a:r>
            <a:r>
              <a:rPr lang="en-US" altLang="en-US" sz="2400" b="0" dirty="0">
                <a:latin typeface="Calibri" panose="020F0502020204030204" pitchFamily="34" charset="0"/>
              </a:rPr>
              <a:t> Conventional </a:t>
            </a:r>
            <a:r>
              <a:rPr lang="en-US" altLang="en-US" sz="2400" dirty="0" smtClean="0">
                <a:latin typeface="Calibri" panose="020F0502020204030204" pitchFamily="34" charset="0"/>
              </a:rPr>
              <a:t>Filtration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3886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2066" tIns="46034" rIns="92066" bIns="46034"/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Granular Media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</a:rPr>
              <a:t>Irregular Pore Size Distribution (50 -70 micron between grains)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latin typeface="Calibri" panose="020F0502020204030204" pitchFamily="34" charset="0"/>
              </a:rPr>
              <a:t>Probable Filtration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143000"/>
            <a:ext cx="4038600" cy="1828800"/>
          </a:xfrm>
          <a:noFill/>
          <a:ln/>
        </p:spPr>
        <p:txBody>
          <a:bodyPr lIns="92066" tIns="46034" rIns="92066" bIns="46034"/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Membrane Media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ＭＳ Ｐゴシック" charset="-128"/>
              </a:rPr>
              <a:t>Controlled Pore Size Distribution (0.1 micron)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ＭＳ Ｐゴシック" charset="-128"/>
              </a:rPr>
              <a:t>Absolute Filtration</a:t>
            </a:r>
          </a:p>
        </p:txBody>
      </p:sp>
      <p:grpSp>
        <p:nvGrpSpPr>
          <p:cNvPr id="876549" name="Group 5"/>
          <p:cNvGrpSpPr>
            <a:grpSpLocks/>
          </p:cNvGrpSpPr>
          <p:nvPr/>
        </p:nvGrpSpPr>
        <p:grpSpPr bwMode="auto">
          <a:xfrm>
            <a:off x="1143000" y="3178175"/>
            <a:ext cx="3048000" cy="2819400"/>
            <a:chOff x="912" y="2064"/>
            <a:chExt cx="1920" cy="1776"/>
          </a:xfrm>
        </p:grpSpPr>
        <p:grpSp>
          <p:nvGrpSpPr>
            <p:cNvPr id="876550" name="Group 6"/>
            <p:cNvGrpSpPr>
              <a:grpSpLocks/>
            </p:cNvGrpSpPr>
            <p:nvPr/>
          </p:nvGrpSpPr>
          <p:grpSpPr bwMode="auto">
            <a:xfrm>
              <a:off x="912" y="2064"/>
              <a:ext cx="1920" cy="1776"/>
              <a:chOff x="912" y="2064"/>
              <a:chExt cx="1920" cy="1776"/>
            </a:xfrm>
          </p:grpSpPr>
          <p:sp>
            <p:nvSpPr>
              <p:cNvPr id="876551" name="Rectangle 7"/>
              <p:cNvSpPr>
                <a:spLocks noChangeArrowheads="1"/>
              </p:cNvSpPr>
              <p:nvPr/>
            </p:nvSpPr>
            <p:spPr bwMode="auto">
              <a:xfrm>
                <a:off x="912" y="2064"/>
                <a:ext cx="1920" cy="1776"/>
              </a:xfrm>
              <a:prstGeom prst="rect">
                <a:avLst/>
              </a:prstGeom>
              <a:solidFill>
                <a:srgbClr val="2DCFD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876552" name="Group 8"/>
              <p:cNvGrpSpPr>
                <a:grpSpLocks/>
              </p:cNvGrpSpPr>
              <p:nvPr/>
            </p:nvGrpSpPr>
            <p:grpSpPr bwMode="auto">
              <a:xfrm>
                <a:off x="1190" y="2350"/>
                <a:ext cx="1364" cy="1204"/>
                <a:chOff x="1190" y="2350"/>
                <a:chExt cx="1364" cy="1204"/>
              </a:xfrm>
            </p:grpSpPr>
            <p:sp>
              <p:nvSpPr>
                <p:cNvPr id="876553" name="Rectangle 9" descr="Large confetti"/>
                <p:cNvSpPr>
                  <a:spLocks noChangeArrowheads="1"/>
                </p:cNvSpPr>
                <p:nvPr/>
              </p:nvSpPr>
              <p:spPr bwMode="auto">
                <a:xfrm>
                  <a:off x="1190" y="2981"/>
                  <a:ext cx="1364" cy="286"/>
                </a:xfrm>
                <a:prstGeom prst="rect">
                  <a:avLst/>
                </a:prstGeom>
                <a:pattFill prst="lgConfetti">
                  <a:fgClr>
                    <a:srgbClr val="969696"/>
                  </a:fgClr>
                  <a:bgClr>
                    <a:srgbClr val="FFFFFF"/>
                  </a:bgClr>
                </a:patt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6554" name="Rectangle 10" descr="Stationery"/>
                <p:cNvSpPr>
                  <a:spLocks noChangeArrowheads="1"/>
                </p:cNvSpPr>
                <p:nvPr/>
              </p:nvSpPr>
              <p:spPr bwMode="auto">
                <a:xfrm>
                  <a:off x="1190" y="3267"/>
                  <a:ext cx="1364" cy="287"/>
                </a:xfrm>
                <a:prstGeom prst="rect">
                  <a:avLst/>
                </a:prstGeom>
                <a:blipFill dpi="0" rotWithShape="0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655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90" y="2350"/>
                  <a:ext cx="0" cy="6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655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54" y="2350"/>
                  <a:ext cx="0" cy="6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876557" name="Oval 13"/>
            <p:cNvSpPr>
              <a:spLocks noChangeArrowheads="1"/>
            </p:cNvSpPr>
            <p:nvPr/>
          </p:nvSpPr>
          <p:spPr bwMode="auto">
            <a:xfrm>
              <a:off x="1417" y="2809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58" name="Oval 14"/>
            <p:cNvSpPr>
              <a:spLocks noChangeArrowheads="1"/>
            </p:cNvSpPr>
            <p:nvPr/>
          </p:nvSpPr>
          <p:spPr bwMode="auto">
            <a:xfrm>
              <a:off x="1518" y="2981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59" name="Oval 15"/>
            <p:cNvSpPr>
              <a:spLocks noChangeArrowheads="1"/>
            </p:cNvSpPr>
            <p:nvPr/>
          </p:nvSpPr>
          <p:spPr bwMode="auto">
            <a:xfrm>
              <a:off x="1720" y="3210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0" name="Oval 16"/>
            <p:cNvSpPr>
              <a:spLocks noChangeArrowheads="1"/>
            </p:cNvSpPr>
            <p:nvPr/>
          </p:nvSpPr>
          <p:spPr bwMode="auto">
            <a:xfrm>
              <a:off x="1923" y="3095"/>
              <a:ext cx="50" cy="58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1" name="Oval 17"/>
            <p:cNvSpPr>
              <a:spLocks noChangeArrowheads="1"/>
            </p:cNvSpPr>
            <p:nvPr/>
          </p:nvSpPr>
          <p:spPr bwMode="auto">
            <a:xfrm>
              <a:off x="2125" y="2809"/>
              <a:ext cx="50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2" name="Oval 18"/>
            <p:cNvSpPr>
              <a:spLocks noChangeArrowheads="1"/>
            </p:cNvSpPr>
            <p:nvPr/>
          </p:nvSpPr>
          <p:spPr bwMode="auto">
            <a:xfrm>
              <a:off x="2261" y="2544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3" name="Oval 19"/>
            <p:cNvSpPr>
              <a:spLocks noChangeArrowheads="1"/>
            </p:cNvSpPr>
            <p:nvPr/>
          </p:nvSpPr>
          <p:spPr bwMode="auto">
            <a:xfrm>
              <a:off x="2377" y="2866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4" name="Oval 20"/>
            <p:cNvSpPr>
              <a:spLocks noChangeArrowheads="1"/>
            </p:cNvSpPr>
            <p:nvPr/>
          </p:nvSpPr>
          <p:spPr bwMode="auto">
            <a:xfrm>
              <a:off x="1301" y="2544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5" name="Oval 21"/>
            <p:cNvSpPr>
              <a:spLocks noChangeArrowheads="1"/>
            </p:cNvSpPr>
            <p:nvPr/>
          </p:nvSpPr>
          <p:spPr bwMode="auto">
            <a:xfrm>
              <a:off x="1771" y="2866"/>
              <a:ext cx="50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6" name="Oval 22"/>
            <p:cNvSpPr>
              <a:spLocks noChangeArrowheads="1"/>
            </p:cNvSpPr>
            <p:nvPr/>
          </p:nvSpPr>
          <p:spPr bwMode="auto">
            <a:xfrm>
              <a:off x="1771" y="2637"/>
              <a:ext cx="50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7" name="Oval 23"/>
            <p:cNvSpPr>
              <a:spLocks noChangeArrowheads="1"/>
            </p:cNvSpPr>
            <p:nvPr/>
          </p:nvSpPr>
          <p:spPr bwMode="auto">
            <a:xfrm>
              <a:off x="1619" y="2866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8" name="Oval 24"/>
            <p:cNvSpPr>
              <a:spLocks noChangeArrowheads="1"/>
            </p:cNvSpPr>
            <p:nvPr/>
          </p:nvSpPr>
          <p:spPr bwMode="auto">
            <a:xfrm>
              <a:off x="1923" y="2923"/>
              <a:ext cx="50" cy="58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69" name="Oval 25"/>
            <p:cNvSpPr>
              <a:spLocks noChangeArrowheads="1"/>
            </p:cNvSpPr>
            <p:nvPr/>
          </p:nvSpPr>
          <p:spPr bwMode="auto">
            <a:xfrm>
              <a:off x="1999" y="2487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0" name="Oval 26"/>
            <p:cNvSpPr>
              <a:spLocks noChangeArrowheads="1"/>
            </p:cNvSpPr>
            <p:nvPr/>
          </p:nvSpPr>
          <p:spPr bwMode="auto">
            <a:xfrm>
              <a:off x="1392" y="3168"/>
              <a:ext cx="50" cy="58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1" name="Oval 27"/>
            <p:cNvSpPr>
              <a:spLocks noChangeArrowheads="1"/>
            </p:cNvSpPr>
            <p:nvPr/>
          </p:nvSpPr>
          <p:spPr bwMode="auto">
            <a:xfrm>
              <a:off x="2125" y="2981"/>
              <a:ext cx="50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2" name="Oval 28"/>
            <p:cNvSpPr>
              <a:spLocks noChangeArrowheads="1"/>
            </p:cNvSpPr>
            <p:nvPr/>
          </p:nvSpPr>
          <p:spPr bwMode="auto">
            <a:xfrm>
              <a:off x="2377" y="2694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3" name="Oval 29"/>
            <p:cNvSpPr>
              <a:spLocks noChangeArrowheads="1"/>
            </p:cNvSpPr>
            <p:nvPr/>
          </p:nvSpPr>
          <p:spPr bwMode="auto">
            <a:xfrm>
              <a:off x="2505" y="2487"/>
              <a:ext cx="50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4" name="Oval 30"/>
            <p:cNvSpPr>
              <a:spLocks noChangeArrowheads="1"/>
            </p:cNvSpPr>
            <p:nvPr/>
          </p:nvSpPr>
          <p:spPr bwMode="auto">
            <a:xfrm>
              <a:off x="2276" y="3038"/>
              <a:ext cx="51" cy="57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 anchor="ctr"/>
            <a:lstStyle/>
            <a:p>
              <a:pPr eaLnBrk="1" hangingPunct="1"/>
              <a:endParaRPr lang="th-TH" altLang="en-US" sz="2000">
                <a:latin typeface="Times New Roman" pitchFamily="18" charset="0"/>
              </a:endParaRPr>
            </a:p>
          </p:txBody>
        </p:sp>
      </p:grpSp>
      <p:grpSp>
        <p:nvGrpSpPr>
          <p:cNvPr id="876575" name="Group 31"/>
          <p:cNvGrpSpPr>
            <a:grpSpLocks/>
          </p:cNvGrpSpPr>
          <p:nvPr/>
        </p:nvGrpSpPr>
        <p:grpSpPr bwMode="auto">
          <a:xfrm>
            <a:off x="5257800" y="2971800"/>
            <a:ext cx="2514600" cy="3124200"/>
            <a:chOff x="3312" y="1872"/>
            <a:chExt cx="1584" cy="1968"/>
          </a:xfrm>
        </p:grpSpPr>
        <p:sp>
          <p:nvSpPr>
            <p:cNvPr id="876576" name="Rectangle 32"/>
            <p:cNvSpPr>
              <a:spLocks noChangeArrowheads="1"/>
            </p:cNvSpPr>
            <p:nvPr/>
          </p:nvSpPr>
          <p:spPr bwMode="auto">
            <a:xfrm>
              <a:off x="3312" y="1872"/>
              <a:ext cx="1584" cy="1968"/>
            </a:xfrm>
            <a:prstGeom prst="rect">
              <a:avLst/>
            </a:prstGeom>
            <a:solidFill>
              <a:srgbClr val="2DCFDB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7" name="Line 33"/>
            <p:cNvSpPr>
              <a:spLocks noChangeShapeType="1"/>
            </p:cNvSpPr>
            <p:nvPr/>
          </p:nvSpPr>
          <p:spPr bwMode="auto">
            <a:xfrm rot="5400000">
              <a:off x="3000" y="2856"/>
              <a:ext cx="1680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78" name="Line 34"/>
            <p:cNvSpPr>
              <a:spLocks noChangeShapeType="1"/>
            </p:cNvSpPr>
            <p:nvPr/>
          </p:nvSpPr>
          <p:spPr bwMode="auto">
            <a:xfrm rot="5400000">
              <a:off x="3576" y="2856"/>
              <a:ext cx="1680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79" name="Group 35"/>
          <p:cNvGrpSpPr>
            <a:grpSpLocks/>
          </p:cNvGrpSpPr>
          <p:nvPr/>
        </p:nvGrpSpPr>
        <p:grpSpPr bwMode="auto">
          <a:xfrm>
            <a:off x="5562600" y="3200400"/>
            <a:ext cx="1981200" cy="152400"/>
            <a:chOff x="3504" y="2016"/>
            <a:chExt cx="1248" cy="96"/>
          </a:xfrm>
        </p:grpSpPr>
        <p:sp>
          <p:nvSpPr>
            <p:cNvPr id="876580" name="AutoShape 36"/>
            <p:cNvSpPr>
              <a:spLocks noChangeArrowheads="1"/>
            </p:cNvSpPr>
            <p:nvPr/>
          </p:nvSpPr>
          <p:spPr bwMode="auto">
            <a:xfrm>
              <a:off x="4512" y="2016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81" name="AutoShape 37"/>
            <p:cNvSpPr>
              <a:spLocks noChangeArrowheads="1"/>
            </p:cNvSpPr>
            <p:nvPr/>
          </p:nvSpPr>
          <p:spPr bwMode="auto">
            <a:xfrm flipH="1" flipV="1">
              <a:off x="3504" y="2016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82" name="Group 38"/>
          <p:cNvGrpSpPr>
            <a:grpSpLocks/>
          </p:cNvGrpSpPr>
          <p:nvPr/>
        </p:nvGrpSpPr>
        <p:grpSpPr bwMode="auto">
          <a:xfrm>
            <a:off x="5561013" y="3675063"/>
            <a:ext cx="1981200" cy="152400"/>
            <a:chOff x="3503" y="2315"/>
            <a:chExt cx="1248" cy="96"/>
          </a:xfrm>
        </p:grpSpPr>
        <p:sp>
          <p:nvSpPr>
            <p:cNvPr id="876583" name="AutoShape 39"/>
            <p:cNvSpPr>
              <a:spLocks noChangeArrowheads="1"/>
            </p:cNvSpPr>
            <p:nvPr/>
          </p:nvSpPr>
          <p:spPr bwMode="auto">
            <a:xfrm rot="10800000" flipH="1">
              <a:off x="4511" y="2315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84" name="AutoShape 40"/>
            <p:cNvSpPr>
              <a:spLocks noChangeArrowheads="1"/>
            </p:cNvSpPr>
            <p:nvPr/>
          </p:nvSpPr>
          <p:spPr bwMode="auto">
            <a:xfrm rot="10800000" flipV="1">
              <a:off x="3503" y="2315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85" name="Group 41"/>
          <p:cNvGrpSpPr>
            <a:grpSpLocks/>
          </p:cNvGrpSpPr>
          <p:nvPr/>
        </p:nvGrpSpPr>
        <p:grpSpPr bwMode="auto">
          <a:xfrm>
            <a:off x="5561013" y="4189413"/>
            <a:ext cx="1981200" cy="152400"/>
            <a:chOff x="3503" y="2639"/>
            <a:chExt cx="1248" cy="96"/>
          </a:xfrm>
        </p:grpSpPr>
        <p:sp>
          <p:nvSpPr>
            <p:cNvPr id="876586" name="AutoShape 42"/>
            <p:cNvSpPr>
              <a:spLocks noChangeArrowheads="1"/>
            </p:cNvSpPr>
            <p:nvPr/>
          </p:nvSpPr>
          <p:spPr bwMode="auto">
            <a:xfrm rot="10800000" flipH="1">
              <a:off x="4511" y="2639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87" name="AutoShape 43"/>
            <p:cNvSpPr>
              <a:spLocks noChangeArrowheads="1"/>
            </p:cNvSpPr>
            <p:nvPr/>
          </p:nvSpPr>
          <p:spPr bwMode="auto">
            <a:xfrm rot="10800000" flipV="1">
              <a:off x="3503" y="2639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88" name="Group 44"/>
          <p:cNvGrpSpPr>
            <a:grpSpLocks/>
          </p:cNvGrpSpPr>
          <p:nvPr/>
        </p:nvGrpSpPr>
        <p:grpSpPr bwMode="auto">
          <a:xfrm>
            <a:off x="5562600" y="4800600"/>
            <a:ext cx="1981200" cy="152400"/>
            <a:chOff x="3504" y="3024"/>
            <a:chExt cx="1248" cy="96"/>
          </a:xfrm>
        </p:grpSpPr>
        <p:sp>
          <p:nvSpPr>
            <p:cNvPr id="876589" name="AutoShape 45"/>
            <p:cNvSpPr>
              <a:spLocks noChangeArrowheads="1"/>
            </p:cNvSpPr>
            <p:nvPr/>
          </p:nvSpPr>
          <p:spPr bwMode="auto">
            <a:xfrm>
              <a:off x="4512" y="3024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90" name="AutoShape 46"/>
            <p:cNvSpPr>
              <a:spLocks noChangeArrowheads="1"/>
            </p:cNvSpPr>
            <p:nvPr/>
          </p:nvSpPr>
          <p:spPr bwMode="auto">
            <a:xfrm flipH="1" flipV="1">
              <a:off x="3504" y="3024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91" name="Group 47"/>
          <p:cNvGrpSpPr>
            <a:grpSpLocks/>
          </p:cNvGrpSpPr>
          <p:nvPr/>
        </p:nvGrpSpPr>
        <p:grpSpPr bwMode="auto">
          <a:xfrm>
            <a:off x="5562600" y="5334000"/>
            <a:ext cx="1981200" cy="152400"/>
            <a:chOff x="3504" y="3360"/>
            <a:chExt cx="1248" cy="96"/>
          </a:xfrm>
        </p:grpSpPr>
        <p:sp>
          <p:nvSpPr>
            <p:cNvPr id="876592" name="AutoShape 48"/>
            <p:cNvSpPr>
              <a:spLocks noChangeArrowheads="1"/>
            </p:cNvSpPr>
            <p:nvPr/>
          </p:nvSpPr>
          <p:spPr bwMode="auto">
            <a:xfrm flipH="1">
              <a:off x="3504" y="3360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93" name="AutoShape 49"/>
            <p:cNvSpPr>
              <a:spLocks noChangeArrowheads="1"/>
            </p:cNvSpPr>
            <p:nvPr/>
          </p:nvSpPr>
          <p:spPr bwMode="auto">
            <a:xfrm flipV="1">
              <a:off x="4512" y="3360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594" name="Group 50"/>
          <p:cNvGrpSpPr>
            <a:grpSpLocks/>
          </p:cNvGrpSpPr>
          <p:nvPr/>
        </p:nvGrpSpPr>
        <p:grpSpPr bwMode="auto">
          <a:xfrm>
            <a:off x="5943600" y="5029200"/>
            <a:ext cx="1219200" cy="762000"/>
            <a:chOff x="3744" y="3168"/>
            <a:chExt cx="768" cy="480"/>
          </a:xfrm>
        </p:grpSpPr>
        <p:sp>
          <p:nvSpPr>
            <p:cNvPr id="876595" name="Oval 51"/>
            <p:cNvSpPr>
              <a:spLocks noChangeArrowheads="1"/>
            </p:cNvSpPr>
            <p:nvPr/>
          </p:nvSpPr>
          <p:spPr bwMode="auto">
            <a:xfrm>
              <a:off x="3744" y="340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96" name="Oval 52"/>
            <p:cNvSpPr>
              <a:spLocks noChangeArrowheads="1"/>
            </p:cNvSpPr>
            <p:nvPr/>
          </p:nvSpPr>
          <p:spPr bwMode="auto">
            <a:xfrm>
              <a:off x="3756" y="3504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97" name="Oval 53"/>
            <p:cNvSpPr>
              <a:spLocks noChangeArrowheads="1"/>
            </p:cNvSpPr>
            <p:nvPr/>
          </p:nvSpPr>
          <p:spPr bwMode="auto">
            <a:xfrm>
              <a:off x="3744" y="3600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98" name="Oval 54"/>
            <p:cNvSpPr>
              <a:spLocks noChangeArrowheads="1"/>
            </p:cNvSpPr>
            <p:nvPr/>
          </p:nvSpPr>
          <p:spPr bwMode="auto">
            <a:xfrm>
              <a:off x="4464" y="3456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599" name="Oval 55"/>
            <p:cNvSpPr>
              <a:spLocks noChangeArrowheads="1"/>
            </p:cNvSpPr>
            <p:nvPr/>
          </p:nvSpPr>
          <p:spPr bwMode="auto">
            <a:xfrm>
              <a:off x="4464" y="316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600" name="Group 56"/>
          <p:cNvGrpSpPr>
            <a:grpSpLocks/>
          </p:cNvGrpSpPr>
          <p:nvPr/>
        </p:nvGrpSpPr>
        <p:grpSpPr bwMode="auto">
          <a:xfrm>
            <a:off x="5943600" y="4343400"/>
            <a:ext cx="1295400" cy="1524000"/>
            <a:chOff x="3744" y="2736"/>
            <a:chExt cx="816" cy="960"/>
          </a:xfrm>
        </p:grpSpPr>
        <p:sp>
          <p:nvSpPr>
            <p:cNvPr id="876601" name="Oval 57"/>
            <p:cNvSpPr>
              <a:spLocks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 anchor="ctr"/>
            <a:lstStyle/>
            <a:p>
              <a:endParaRPr lang="en-GB"/>
            </a:p>
          </p:txBody>
        </p:sp>
        <p:sp>
          <p:nvSpPr>
            <p:cNvPr id="876602" name="Oval 58"/>
            <p:cNvSpPr>
              <a:spLocks noChangeArrowheads="1"/>
            </p:cNvSpPr>
            <p:nvPr/>
          </p:nvSpPr>
          <p:spPr bwMode="auto">
            <a:xfrm>
              <a:off x="3744" y="3312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 anchor="ctr"/>
            <a:lstStyle/>
            <a:p>
              <a:endParaRPr lang="en-GB"/>
            </a:p>
          </p:txBody>
        </p:sp>
        <p:sp>
          <p:nvSpPr>
            <p:cNvPr id="876603" name="Oval 59"/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 anchor="ctr"/>
            <a:lstStyle/>
            <a:p>
              <a:endParaRPr lang="en-GB"/>
            </a:p>
          </p:txBody>
        </p:sp>
        <p:sp>
          <p:nvSpPr>
            <p:cNvPr id="876604" name="Oval 60"/>
            <p:cNvSpPr>
              <a:spLocks noChangeArrowheads="1"/>
            </p:cNvSpPr>
            <p:nvPr/>
          </p:nvSpPr>
          <p:spPr bwMode="auto">
            <a:xfrm>
              <a:off x="4512" y="364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 anchor="ctr"/>
            <a:lstStyle/>
            <a:p>
              <a:pPr eaLnBrk="1" hangingPunct="1"/>
              <a:endParaRPr lang="th-TH" altLang="en-US" sz="2000">
                <a:latin typeface="Times New Roman" pitchFamily="18" charset="0"/>
              </a:endParaRPr>
            </a:p>
          </p:txBody>
        </p:sp>
      </p:grpSp>
      <p:grpSp>
        <p:nvGrpSpPr>
          <p:cNvPr id="876605" name="Group 61"/>
          <p:cNvGrpSpPr>
            <a:grpSpLocks/>
          </p:cNvGrpSpPr>
          <p:nvPr/>
        </p:nvGrpSpPr>
        <p:grpSpPr bwMode="auto">
          <a:xfrm>
            <a:off x="7010400" y="4572000"/>
            <a:ext cx="152400" cy="609600"/>
            <a:chOff x="4416" y="2880"/>
            <a:chExt cx="96" cy="384"/>
          </a:xfrm>
        </p:grpSpPr>
        <p:sp>
          <p:nvSpPr>
            <p:cNvPr id="876606" name="Oval 62"/>
            <p:cNvSpPr>
              <a:spLocks noChangeArrowheads="1"/>
            </p:cNvSpPr>
            <p:nvPr/>
          </p:nvSpPr>
          <p:spPr bwMode="auto">
            <a:xfrm>
              <a:off x="4416" y="3216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76607" name="Group 63"/>
            <p:cNvGrpSpPr>
              <a:grpSpLocks/>
            </p:cNvGrpSpPr>
            <p:nvPr/>
          </p:nvGrpSpPr>
          <p:grpSpPr bwMode="auto">
            <a:xfrm>
              <a:off x="4416" y="2880"/>
              <a:ext cx="96" cy="288"/>
              <a:chOff x="4416" y="2880"/>
              <a:chExt cx="96" cy="288"/>
            </a:xfrm>
          </p:grpSpPr>
          <p:sp>
            <p:nvSpPr>
              <p:cNvPr id="876608" name="Oval 64"/>
              <p:cNvSpPr>
                <a:spLocks noChangeArrowheads="1"/>
              </p:cNvSpPr>
              <p:nvPr/>
            </p:nvSpPr>
            <p:spPr bwMode="auto">
              <a:xfrm>
                <a:off x="4416" y="3120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09" name="Oval 65"/>
              <p:cNvSpPr>
                <a:spLocks noChangeArrowheads="1"/>
              </p:cNvSpPr>
              <p:nvPr/>
            </p:nvSpPr>
            <p:spPr bwMode="auto">
              <a:xfrm>
                <a:off x="4464" y="2976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10" name="Oval 66"/>
              <p:cNvSpPr>
                <a:spLocks noChangeArrowheads="1"/>
              </p:cNvSpPr>
              <p:nvPr/>
            </p:nvSpPr>
            <p:spPr bwMode="auto">
              <a:xfrm>
                <a:off x="4416" y="2880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76611" name="Group 67"/>
          <p:cNvGrpSpPr>
            <a:grpSpLocks/>
          </p:cNvGrpSpPr>
          <p:nvPr/>
        </p:nvGrpSpPr>
        <p:grpSpPr bwMode="auto">
          <a:xfrm>
            <a:off x="5943600" y="4495800"/>
            <a:ext cx="152400" cy="685800"/>
            <a:chOff x="4176" y="3264"/>
            <a:chExt cx="96" cy="432"/>
          </a:xfrm>
        </p:grpSpPr>
        <p:grpSp>
          <p:nvGrpSpPr>
            <p:cNvPr id="876612" name="Group 68"/>
            <p:cNvGrpSpPr>
              <a:grpSpLocks/>
            </p:cNvGrpSpPr>
            <p:nvPr/>
          </p:nvGrpSpPr>
          <p:grpSpPr bwMode="auto">
            <a:xfrm>
              <a:off x="4176" y="3360"/>
              <a:ext cx="96" cy="336"/>
              <a:chOff x="4176" y="3360"/>
              <a:chExt cx="96" cy="336"/>
            </a:xfrm>
          </p:grpSpPr>
          <p:sp>
            <p:nvSpPr>
              <p:cNvPr id="876613" name="Oval 69"/>
              <p:cNvSpPr>
                <a:spLocks noChangeArrowheads="1"/>
              </p:cNvSpPr>
              <p:nvPr/>
            </p:nvSpPr>
            <p:spPr bwMode="auto">
              <a:xfrm>
                <a:off x="4176" y="3648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14" name="Oval 70"/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15" name="Oval 71"/>
              <p:cNvSpPr>
                <a:spLocks noChangeArrowheads="1"/>
              </p:cNvSpPr>
              <p:nvPr/>
            </p:nvSpPr>
            <p:spPr bwMode="auto">
              <a:xfrm>
                <a:off x="4224" y="3552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16" name="Oval 72"/>
              <p:cNvSpPr>
                <a:spLocks noChangeArrowheads="1"/>
              </p:cNvSpPr>
              <p:nvPr/>
            </p:nvSpPr>
            <p:spPr bwMode="auto">
              <a:xfrm>
                <a:off x="4176" y="3360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76617" name="Oval 73"/>
            <p:cNvSpPr>
              <a:spLocks noChangeArrowheads="1"/>
            </p:cNvSpPr>
            <p:nvPr/>
          </p:nvSpPr>
          <p:spPr bwMode="auto">
            <a:xfrm>
              <a:off x="4224" y="3264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618" name="Group 74"/>
          <p:cNvGrpSpPr>
            <a:grpSpLocks/>
          </p:cNvGrpSpPr>
          <p:nvPr/>
        </p:nvGrpSpPr>
        <p:grpSpPr bwMode="auto">
          <a:xfrm>
            <a:off x="5943600" y="3733800"/>
            <a:ext cx="152400" cy="609600"/>
            <a:chOff x="4128" y="2832"/>
            <a:chExt cx="144" cy="384"/>
          </a:xfrm>
        </p:grpSpPr>
        <p:sp>
          <p:nvSpPr>
            <p:cNvPr id="876619" name="Oval 75"/>
            <p:cNvSpPr>
              <a:spLocks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20" name="Oval 76"/>
            <p:cNvSpPr>
              <a:spLocks noChangeArrowheads="1"/>
            </p:cNvSpPr>
            <p:nvPr/>
          </p:nvSpPr>
          <p:spPr bwMode="auto">
            <a:xfrm>
              <a:off x="4128" y="3024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21" name="Oval 77"/>
            <p:cNvSpPr>
              <a:spLocks noChangeArrowheads="1"/>
            </p:cNvSpPr>
            <p:nvPr/>
          </p:nvSpPr>
          <p:spPr bwMode="auto">
            <a:xfrm>
              <a:off x="4224" y="2976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22" name="Oval 78"/>
            <p:cNvSpPr>
              <a:spLocks noChangeArrowheads="1"/>
            </p:cNvSpPr>
            <p:nvPr/>
          </p:nvSpPr>
          <p:spPr bwMode="auto">
            <a:xfrm>
              <a:off x="4128" y="2832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623" name="Group 79"/>
          <p:cNvGrpSpPr>
            <a:grpSpLocks/>
          </p:cNvGrpSpPr>
          <p:nvPr/>
        </p:nvGrpSpPr>
        <p:grpSpPr bwMode="auto">
          <a:xfrm>
            <a:off x="7010400" y="3886200"/>
            <a:ext cx="152400" cy="609600"/>
            <a:chOff x="4416" y="2448"/>
            <a:chExt cx="96" cy="384"/>
          </a:xfrm>
        </p:grpSpPr>
        <p:sp>
          <p:nvSpPr>
            <p:cNvPr id="876624" name="Oval 80"/>
            <p:cNvSpPr>
              <a:spLocks noChangeArrowheads="1"/>
            </p:cNvSpPr>
            <p:nvPr/>
          </p:nvSpPr>
          <p:spPr bwMode="auto">
            <a:xfrm>
              <a:off x="4464" y="2640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25" name="Oval 81"/>
            <p:cNvSpPr>
              <a:spLocks noChangeArrowheads="1"/>
            </p:cNvSpPr>
            <p:nvPr/>
          </p:nvSpPr>
          <p:spPr bwMode="auto">
            <a:xfrm>
              <a:off x="4416" y="268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76626" name="Group 82"/>
            <p:cNvGrpSpPr>
              <a:grpSpLocks/>
            </p:cNvGrpSpPr>
            <p:nvPr/>
          </p:nvGrpSpPr>
          <p:grpSpPr bwMode="auto">
            <a:xfrm>
              <a:off x="4416" y="2448"/>
              <a:ext cx="96" cy="384"/>
              <a:chOff x="4800" y="2832"/>
              <a:chExt cx="96" cy="384"/>
            </a:xfrm>
          </p:grpSpPr>
          <p:sp>
            <p:nvSpPr>
              <p:cNvPr id="876627" name="Oval 83"/>
              <p:cNvSpPr>
                <a:spLocks noChangeArrowheads="1"/>
              </p:cNvSpPr>
              <p:nvPr/>
            </p:nvSpPr>
            <p:spPr bwMode="auto">
              <a:xfrm>
                <a:off x="4800" y="3168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28" name="Oval 84"/>
              <p:cNvSpPr>
                <a:spLocks noChangeArrowheads="1"/>
              </p:cNvSpPr>
              <p:nvPr/>
            </p:nvSpPr>
            <p:spPr bwMode="auto">
              <a:xfrm>
                <a:off x="4800" y="2928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29" name="Oval 85"/>
              <p:cNvSpPr>
                <a:spLocks noChangeArrowheads="1"/>
              </p:cNvSpPr>
              <p:nvPr/>
            </p:nvSpPr>
            <p:spPr bwMode="auto">
              <a:xfrm>
                <a:off x="4848" y="2832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76630" name="Group 86"/>
          <p:cNvGrpSpPr>
            <a:grpSpLocks/>
          </p:cNvGrpSpPr>
          <p:nvPr/>
        </p:nvGrpSpPr>
        <p:grpSpPr bwMode="auto">
          <a:xfrm>
            <a:off x="6019800" y="3200400"/>
            <a:ext cx="76200" cy="381000"/>
            <a:chOff x="4176" y="2448"/>
            <a:chExt cx="48" cy="240"/>
          </a:xfrm>
        </p:grpSpPr>
        <p:sp>
          <p:nvSpPr>
            <p:cNvPr id="876631" name="Oval 87"/>
            <p:cNvSpPr>
              <a:spLocks noChangeArrowheads="1"/>
            </p:cNvSpPr>
            <p:nvPr/>
          </p:nvSpPr>
          <p:spPr bwMode="auto">
            <a:xfrm>
              <a:off x="4176" y="2640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32" name="Oval 88"/>
            <p:cNvSpPr>
              <a:spLocks noChangeArrowheads="1"/>
            </p:cNvSpPr>
            <p:nvPr/>
          </p:nvSpPr>
          <p:spPr bwMode="auto">
            <a:xfrm>
              <a:off x="4176" y="244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76633" name="Group 89"/>
          <p:cNvGrpSpPr>
            <a:grpSpLocks/>
          </p:cNvGrpSpPr>
          <p:nvPr/>
        </p:nvGrpSpPr>
        <p:grpSpPr bwMode="auto">
          <a:xfrm>
            <a:off x="7010400" y="3200400"/>
            <a:ext cx="152400" cy="609600"/>
            <a:chOff x="4416" y="2016"/>
            <a:chExt cx="96" cy="384"/>
          </a:xfrm>
        </p:grpSpPr>
        <p:sp>
          <p:nvSpPr>
            <p:cNvPr id="876634" name="Oval 90"/>
            <p:cNvSpPr>
              <a:spLocks noChangeArrowheads="1"/>
            </p:cNvSpPr>
            <p:nvPr/>
          </p:nvSpPr>
          <p:spPr bwMode="auto">
            <a:xfrm>
              <a:off x="4416" y="2112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76635" name="Group 91"/>
            <p:cNvGrpSpPr>
              <a:grpSpLocks/>
            </p:cNvGrpSpPr>
            <p:nvPr/>
          </p:nvGrpSpPr>
          <p:grpSpPr bwMode="auto">
            <a:xfrm>
              <a:off x="4416" y="2016"/>
              <a:ext cx="96" cy="384"/>
              <a:chOff x="4416" y="2016"/>
              <a:chExt cx="96" cy="384"/>
            </a:xfrm>
          </p:grpSpPr>
          <p:sp>
            <p:nvSpPr>
              <p:cNvPr id="876636" name="Oval 92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37" name="Oval 93"/>
              <p:cNvSpPr>
                <a:spLocks noChangeArrowheads="1"/>
              </p:cNvSpPr>
              <p:nvPr/>
            </p:nvSpPr>
            <p:spPr bwMode="auto">
              <a:xfrm>
                <a:off x="4464" y="2208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6638" name="Oval 94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48" cy="4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6633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76639" name="Group 95"/>
          <p:cNvGrpSpPr>
            <a:grpSpLocks/>
          </p:cNvGrpSpPr>
          <p:nvPr/>
        </p:nvGrpSpPr>
        <p:grpSpPr bwMode="auto">
          <a:xfrm>
            <a:off x="5943600" y="3886200"/>
            <a:ext cx="1219200" cy="1524000"/>
            <a:chOff x="3744" y="2448"/>
            <a:chExt cx="768" cy="960"/>
          </a:xfrm>
        </p:grpSpPr>
        <p:sp>
          <p:nvSpPr>
            <p:cNvPr id="876640" name="Oval 96"/>
            <p:cNvSpPr>
              <a:spLocks noChangeArrowheads="1"/>
            </p:cNvSpPr>
            <p:nvPr/>
          </p:nvSpPr>
          <p:spPr bwMode="auto">
            <a:xfrm>
              <a:off x="3744" y="2448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641" name="Oval 97"/>
            <p:cNvSpPr>
              <a:spLocks noChangeArrowheads="1"/>
            </p:cNvSpPr>
            <p:nvPr/>
          </p:nvSpPr>
          <p:spPr bwMode="auto">
            <a:xfrm>
              <a:off x="4464" y="3360"/>
              <a:ext cx="48" cy="48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6642" name="Line 98"/>
          <p:cNvSpPr>
            <a:spLocks noChangeShapeType="1"/>
          </p:cNvSpPr>
          <p:nvPr/>
        </p:nvSpPr>
        <p:spPr bwMode="auto">
          <a:xfrm rot="10800000">
            <a:off x="6553200" y="3581400"/>
            <a:ext cx="0" cy="13716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3" name="Oval 99"/>
          <p:cNvSpPr>
            <a:spLocks noChangeArrowheads="1"/>
          </p:cNvSpPr>
          <p:nvPr/>
        </p:nvSpPr>
        <p:spPr bwMode="auto">
          <a:xfrm>
            <a:off x="2963863" y="4338638"/>
            <a:ext cx="79375" cy="90487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4" name="Oval 100"/>
          <p:cNvSpPr>
            <a:spLocks noChangeArrowheads="1"/>
          </p:cNvSpPr>
          <p:nvPr/>
        </p:nvSpPr>
        <p:spPr bwMode="auto">
          <a:xfrm>
            <a:off x="3116263" y="4491038"/>
            <a:ext cx="79375" cy="90487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5" name="Oval 101"/>
          <p:cNvSpPr>
            <a:spLocks noChangeArrowheads="1"/>
          </p:cNvSpPr>
          <p:nvPr/>
        </p:nvSpPr>
        <p:spPr bwMode="auto">
          <a:xfrm>
            <a:off x="3268663" y="4643438"/>
            <a:ext cx="79375" cy="90487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6" name="Oval 102"/>
          <p:cNvSpPr>
            <a:spLocks noChangeArrowheads="1"/>
          </p:cNvSpPr>
          <p:nvPr/>
        </p:nvSpPr>
        <p:spPr bwMode="auto">
          <a:xfrm>
            <a:off x="2514600" y="48768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7" name="Oval 103"/>
          <p:cNvSpPr>
            <a:spLocks noChangeArrowheads="1"/>
          </p:cNvSpPr>
          <p:nvPr/>
        </p:nvSpPr>
        <p:spPr bwMode="auto">
          <a:xfrm>
            <a:off x="3573463" y="4948238"/>
            <a:ext cx="79375" cy="90487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8" name="Oval 104"/>
          <p:cNvSpPr>
            <a:spLocks noChangeArrowheads="1"/>
          </p:cNvSpPr>
          <p:nvPr/>
        </p:nvSpPr>
        <p:spPr bwMode="auto">
          <a:xfrm>
            <a:off x="3725863" y="5100638"/>
            <a:ext cx="79375" cy="90487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49" name="Oval 105"/>
          <p:cNvSpPr>
            <a:spLocks noChangeArrowheads="1"/>
          </p:cNvSpPr>
          <p:nvPr/>
        </p:nvSpPr>
        <p:spPr bwMode="auto">
          <a:xfrm>
            <a:off x="3878263" y="5253038"/>
            <a:ext cx="79375" cy="90487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0" name="Oval 106"/>
          <p:cNvSpPr>
            <a:spLocks noChangeArrowheads="1"/>
          </p:cNvSpPr>
          <p:nvPr/>
        </p:nvSpPr>
        <p:spPr bwMode="auto">
          <a:xfrm>
            <a:off x="3810000" y="54102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1" name="Oval 107"/>
          <p:cNvSpPr>
            <a:spLocks noChangeArrowheads="1"/>
          </p:cNvSpPr>
          <p:nvPr/>
        </p:nvSpPr>
        <p:spPr bwMode="auto">
          <a:xfrm>
            <a:off x="2057400" y="53340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2" name="Oval 108"/>
          <p:cNvSpPr>
            <a:spLocks noChangeArrowheads="1"/>
          </p:cNvSpPr>
          <p:nvPr/>
        </p:nvSpPr>
        <p:spPr bwMode="auto">
          <a:xfrm>
            <a:off x="3429000" y="55626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3" name="Oval 109"/>
          <p:cNvSpPr>
            <a:spLocks noChangeArrowheads="1"/>
          </p:cNvSpPr>
          <p:nvPr/>
        </p:nvSpPr>
        <p:spPr bwMode="auto">
          <a:xfrm>
            <a:off x="2590800" y="53340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4" name="Oval 110"/>
          <p:cNvSpPr>
            <a:spLocks noChangeArrowheads="1"/>
          </p:cNvSpPr>
          <p:nvPr/>
        </p:nvSpPr>
        <p:spPr bwMode="auto">
          <a:xfrm>
            <a:off x="3048000" y="53340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5" name="Oval 111"/>
          <p:cNvSpPr>
            <a:spLocks noChangeArrowheads="1"/>
          </p:cNvSpPr>
          <p:nvPr/>
        </p:nvSpPr>
        <p:spPr bwMode="auto">
          <a:xfrm>
            <a:off x="3276600" y="51816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6" name="Oval 112"/>
          <p:cNvSpPr>
            <a:spLocks noChangeArrowheads="1"/>
          </p:cNvSpPr>
          <p:nvPr/>
        </p:nvSpPr>
        <p:spPr bwMode="auto">
          <a:xfrm>
            <a:off x="2743200" y="56388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7" name="Oval 113"/>
          <p:cNvSpPr>
            <a:spLocks noChangeArrowheads="1"/>
          </p:cNvSpPr>
          <p:nvPr/>
        </p:nvSpPr>
        <p:spPr bwMode="auto">
          <a:xfrm>
            <a:off x="2362200" y="55626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6658" name="Oval 114"/>
          <p:cNvSpPr>
            <a:spLocks noChangeArrowheads="1"/>
          </p:cNvSpPr>
          <p:nvPr/>
        </p:nvSpPr>
        <p:spPr bwMode="auto">
          <a:xfrm>
            <a:off x="2743200" y="5410200"/>
            <a:ext cx="79375" cy="90488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5" name="Footer Placeholder 3"/>
          <p:cNvSpPr txBox="1">
            <a:spLocks/>
          </p:cNvSpPr>
          <p:nvPr/>
        </p:nvSpPr>
        <p:spPr>
          <a:xfrm>
            <a:off x="23184" y="6438311"/>
            <a:ext cx="9067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sz="20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                                     Membrane technology is Absolute Filtration</a:t>
            </a:r>
            <a:endParaRPr lang="en-US" altLang="en-US" dirty="0">
              <a:solidFill>
                <a:srgbClr val="004487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084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7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7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643" grpId="0" animBg="1"/>
      <p:bldP spid="876644" grpId="0" animBg="1"/>
      <p:bldP spid="876645" grpId="0" animBg="1"/>
      <p:bldP spid="876646" grpId="0" animBg="1"/>
      <p:bldP spid="876647" grpId="0" animBg="1"/>
      <p:bldP spid="876648" grpId="0" animBg="1"/>
      <p:bldP spid="876649" grpId="0" animBg="1"/>
      <p:bldP spid="876650" grpId="0" animBg="1"/>
      <p:bldP spid="876651" grpId="0" animBg="1"/>
      <p:bldP spid="876652" grpId="0" animBg="1"/>
      <p:bldP spid="876653" grpId="0" animBg="1"/>
      <p:bldP spid="876654" grpId="0" animBg="1"/>
      <p:bldP spid="876655" grpId="0" animBg="1"/>
      <p:bldP spid="876656" grpId="0" animBg="1"/>
      <p:bldP spid="876657" grpId="0" animBg="1"/>
      <p:bldP spid="8766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050" y="152400"/>
            <a:ext cx="7019925" cy="685800"/>
          </a:xfrm>
        </p:spPr>
        <p:txBody>
          <a:bodyPr/>
          <a:lstStyle/>
          <a:p>
            <a:pPr algn="r"/>
            <a:r>
              <a:rPr lang="en-US" altLang="en-US" sz="2400" dirty="0">
                <a:latin typeface="Calibri" panose="020F0502020204030204" pitchFamily="34" charset="0"/>
              </a:rPr>
              <a:t>One Step Solution …Hollow </a:t>
            </a:r>
            <a:r>
              <a:rPr lang="en-US" altLang="en-US" sz="2400" dirty="0" err="1">
                <a:latin typeface="Calibri" panose="020F0502020204030204" pitchFamily="34" charset="0"/>
              </a:rPr>
              <a:t>Fibre</a:t>
            </a:r>
            <a:r>
              <a:rPr lang="en-US" altLang="en-US" sz="2400" dirty="0">
                <a:latin typeface="Calibri" panose="020F0502020204030204" pitchFamily="34" charset="0"/>
              </a:rPr>
              <a:t> Membranes</a:t>
            </a:r>
          </a:p>
        </p:txBody>
      </p:sp>
      <p:grpSp>
        <p:nvGrpSpPr>
          <p:cNvPr id="1040389" name="Group 5"/>
          <p:cNvGrpSpPr>
            <a:grpSpLocks/>
          </p:cNvGrpSpPr>
          <p:nvPr/>
        </p:nvGrpSpPr>
        <p:grpSpPr bwMode="auto">
          <a:xfrm>
            <a:off x="131763" y="1371600"/>
            <a:ext cx="8478837" cy="3429000"/>
            <a:chOff x="83" y="864"/>
            <a:chExt cx="5341" cy="2160"/>
          </a:xfrm>
        </p:grpSpPr>
        <p:grpSp>
          <p:nvGrpSpPr>
            <p:cNvPr id="1040390" name="Group 6"/>
            <p:cNvGrpSpPr>
              <a:grpSpLocks/>
            </p:cNvGrpSpPr>
            <p:nvPr/>
          </p:nvGrpSpPr>
          <p:grpSpPr bwMode="auto">
            <a:xfrm>
              <a:off x="83" y="864"/>
              <a:ext cx="5149" cy="2160"/>
              <a:chOff x="83" y="864"/>
              <a:chExt cx="5149" cy="2160"/>
            </a:xfrm>
          </p:grpSpPr>
          <p:grpSp>
            <p:nvGrpSpPr>
              <p:cNvPr id="1040391" name="Group 67"/>
              <p:cNvGrpSpPr>
                <a:grpSpLocks/>
              </p:cNvGrpSpPr>
              <p:nvPr/>
            </p:nvGrpSpPr>
            <p:grpSpPr bwMode="auto">
              <a:xfrm>
                <a:off x="355" y="2448"/>
                <a:ext cx="709" cy="528"/>
                <a:chOff x="355" y="2448"/>
                <a:chExt cx="709" cy="528"/>
              </a:xfrm>
            </p:grpSpPr>
            <p:pic>
              <p:nvPicPr>
                <p:cNvPr id="1040392" name="Picture 68" descr="npo000057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20000" contras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7" y="2544"/>
                  <a:ext cx="177" cy="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0393" name="Picture 69" descr="npo000059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20000" contrast="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" y="2496"/>
                  <a:ext cx="523" cy="3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40394" name="Freeform 10" descr="Marbre brun"/>
                <p:cNvSpPr>
                  <a:spLocks/>
                </p:cNvSpPr>
                <p:nvPr/>
              </p:nvSpPr>
              <p:spPr bwMode="auto">
                <a:xfrm>
                  <a:off x="355" y="2880"/>
                  <a:ext cx="532" cy="96"/>
                </a:xfrm>
                <a:custGeom>
                  <a:avLst/>
                  <a:gdLst>
                    <a:gd name="T0" fmla="*/ 0 w 576"/>
                    <a:gd name="T1" fmla="*/ 0 h 96"/>
                    <a:gd name="T2" fmla="*/ 576 w 576"/>
                    <a:gd name="T3" fmla="*/ 0 h 96"/>
                    <a:gd name="T4" fmla="*/ 288 w 576"/>
                    <a:gd name="T5" fmla="*/ 96 h 96"/>
                    <a:gd name="T6" fmla="*/ 0 w 576"/>
                    <a:gd name="T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6" h="96"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288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395" name="Freeform 11"/>
                <p:cNvSpPr>
                  <a:spLocks/>
                </p:cNvSpPr>
                <p:nvPr/>
              </p:nvSpPr>
              <p:spPr bwMode="auto">
                <a:xfrm>
                  <a:off x="355" y="2448"/>
                  <a:ext cx="709" cy="528"/>
                </a:xfrm>
                <a:custGeom>
                  <a:avLst/>
                  <a:gdLst>
                    <a:gd name="T0" fmla="*/ 0 w 768"/>
                    <a:gd name="T1" fmla="*/ 0 h 528"/>
                    <a:gd name="T2" fmla="*/ 0 w 768"/>
                    <a:gd name="T3" fmla="*/ 432 h 528"/>
                    <a:gd name="T4" fmla="*/ 288 w 768"/>
                    <a:gd name="T5" fmla="*/ 528 h 528"/>
                    <a:gd name="T6" fmla="*/ 576 w 768"/>
                    <a:gd name="T7" fmla="*/ 432 h 528"/>
                    <a:gd name="T8" fmla="*/ 576 w 768"/>
                    <a:gd name="T9" fmla="*/ 48 h 528"/>
                    <a:gd name="T10" fmla="*/ 576 w 768"/>
                    <a:gd name="T11" fmla="*/ 144 h 528"/>
                    <a:gd name="T12" fmla="*/ 768 w 768"/>
                    <a:gd name="T13" fmla="*/ 144 h 528"/>
                    <a:gd name="T14" fmla="*/ 768 w 768"/>
                    <a:gd name="T15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8" h="528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288" y="528"/>
                      </a:lnTo>
                      <a:lnTo>
                        <a:pt x="576" y="432"/>
                      </a:lnTo>
                      <a:lnTo>
                        <a:pt x="576" y="48"/>
                      </a:lnTo>
                      <a:lnTo>
                        <a:pt x="576" y="144"/>
                      </a:lnTo>
                      <a:lnTo>
                        <a:pt x="768" y="144"/>
                      </a:lnTo>
                      <a:lnTo>
                        <a:pt x="768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396" name="Arc 12"/>
                <p:cNvSpPr>
                  <a:spLocks/>
                </p:cNvSpPr>
                <p:nvPr/>
              </p:nvSpPr>
              <p:spPr bwMode="auto">
                <a:xfrm>
                  <a:off x="887" y="2496"/>
                  <a:ext cx="44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397" name="Arc 13"/>
                <p:cNvSpPr>
                  <a:spLocks/>
                </p:cNvSpPr>
                <p:nvPr/>
              </p:nvSpPr>
              <p:spPr bwMode="auto">
                <a:xfrm>
                  <a:off x="887" y="2496"/>
                  <a:ext cx="8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40398" name="Group 14"/>
              <p:cNvGrpSpPr>
                <a:grpSpLocks/>
              </p:cNvGrpSpPr>
              <p:nvPr/>
            </p:nvGrpSpPr>
            <p:grpSpPr bwMode="auto">
              <a:xfrm>
                <a:off x="83" y="864"/>
                <a:ext cx="5149" cy="2160"/>
                <a:chOff x="83" y="864"/>
                <a:chExt cx="5149" cy="2160"/>
              </a:xfrm>
            </p:grpSpPr>
            <p:grpSp>
              <p:nvGrpSpPr>
                <p:cNvPr id="1040399" name="Group 15"/>
                <p:cNvGrpSpPr>
                  <a:grpSpLocks/>
                </p:cNvGrpSpPr>
                <p:nvPr/>
              </p:nvGrpSpPr>
              <p:grpSpPr bwMode="auto">
                <a:xfrm>
                  <a:off x="83" y="864"/>
                  <a:ext cx="5149" cy="2016"/>
                  <a:chOff x="83" y="864"/>
                  <a:chExt cx="5149" cy="2016"/>
                </a:xfrm>
              </p:grpSpPr>
              <p:sp>
                <p:nvSpPr>
                  <p:cNvPr id="1040400" name="Freeform 16"/>
                  <p:cNvSpPr>
                    <a:spLocks/>
                  </p:cNvSpPr>
                  <p:nvPr/>
                </p:nvSpPr>
                <p:spPr bwMode="auto">
                  <a:xfrm>
                    <a:off x="975" y="2256"/>
                    <a:ext cx="310" cy="432"/>
                  </a:xfrm>
                  <a:custGeom>
                    <a:avLst/>
                    <a:gdLst>
                      <a:gd name="T0" fmla="*/ 0 w 432"/>
                      <a:gd name="T1" fmla="*/ 336 h 432"/>
                      <a:gd name="T2" fmla="*/ 0 w 432"/>
                      <a:gd name="T3" fmla="*/ 432 h 432"/>
                      <a:gd name="T4" fmla="*/ 240 w 432"/>
                      <a:gd name="T5" fmla="*/ 432 h 432"/>
                      <a:gd name="T6" fmla="*/ 240 w 432"/>
                      <a:gd name="T7" fmla="*/ 0 h 432"/>
                      <a:gd name="T8" fmla="*/ 432 w 432"/>
                      <a:gd name="T9" fmla="*/ 0 h 432"/>
                      <a:gd name="T10" fmla="*/ 432 w 432"/>
                      <a:gd name="T11" fmla="*/ 19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2" h="432">
                        <a:moveTo>
                          <a:pt x="0" y="336"/>
                        </a:moveTo>
                        <a:lnTo>
                          <a:pt x="0" y="432"/>
                        </a:lnTo>
                        <a:lnTo>
                          <a:pt x="240" y="432"/>
                        </a:lnTo>
                        <a:lnTo>
                          <a:pt x="240" y="0"/>
                        </a:lnTo>
                        <a:lnTo>
                          <a:pt x="432" y="0"/>
                        </a:lnTo>
                        <a:lnTo>
                          <a:pt x="432" y="19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01" name="Freeform 17"/>
                  <p:cNvSpPr>
                    <a:spLocks/>
                  </p:cNvSpPr>
                  <p:nvPr/>
                </p:nvSpPr>
                <p:spPr bwMode="auto">
                  <a:xfrm>
                    <a:off x="89" y="2208"/>
                    <a:ext cx="310" cy="192"/>
                  </a:xfrm>
                  <a:custGeom>
                    <a:avLst/>
                    <a:gdLst>
                      <a:gd name="T0" fmla="*/ 0 w 336"/>
                      <a:gd name="T1" fmla="*/ 0 h 192"/>
                      <a:gd name="T2" fmla="*/ 336 w 336"/>
                      <a:gd name="T3" fmla="*/ 0 h 192"/>
                      <a:gd name="T4" fmla="*/ 336 w 336"/>
                      <a:gd name="T5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6" h="192">
                        <a:moveTo>
                          <a:pt x="0" y="0"/>
                        </a:moveTo>
                        <a:lnTo>
                          <a:pt x="336" y="0"/>
                        </a:lnTo>
                        <a:lnTo>
                          <a:pt x="336" y="19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950" y="2832"/>
                    <a:ext cx="22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3333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04040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241" y="2448"/>
                    <a:ext cx="709" cy="432"/>
                    <a:chOff x="1241" y="2448"/>
                    <a:chExt cx="709" cy="432"/>
                  </a:xfrm>
                </p:grpSpPr>
                <p:pic>
                  <p:nvPicPr>
                    <p:cNvPr id="1040404" name="Picture 61" descr="npo00005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lum bright="20000" contras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41" y="2496"/>
                      <a:ext cx="709" cy="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0405" name="Picture 62" descr="npo00005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lum bright="20000" contrast="2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241" y="2784"/>
                      <a:ext cx="709" cy="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040406" name="Rectangle 22" descr="Papier de soie rose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1" y="2592"/>
                      <a:ext cx="709" cy="192"/>
                    </a:xfrm>
                    <a:prstGeom prst="rect">
                      <a:avLst/>
                    </a:prstGeom>
                    <a:blipFill dpi="0" rotWithShape="0">
                      <a:blip r:embed="rId6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0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2592"/>
                      <a:ext cx="70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0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2784"/>
                      <a:ext cx="70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04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241" y="2448"/>
                      <a:ext cx="709" cy="432"/>
                    </a:xfrm>
                    <a:custGeom>
                      <a:avLst/>
                      <a:gdLst>
                        <a:gd name="T0" fmla="*/ 0 w 768"/>
                        <a:gd name="T1" fmla="*/ 0 h 432"/>
                        <a:gd name="T2" fmla="*/ 0 w 768"/>
                        <a:gd name="T3" fmla="*/ 432 h 432"/>
                        <a:gd name="T4" fmla="*/ 768 w 768"/>
                        <a:gd name="T5" fmla="*/ 432 h 432"/>
                        <a:gd name="T6" fmla="*/ 768 w 768"/>
                        <a:gd name="T7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68" h="432">
                          <a:moveTo>
                            <a:pt x="0" y="0"/>
                          </a:moveTo>
                          <a:lnTo>
                            <a:pt x="0" y="432"/>
                          </a:lnTo>
                          <a:lnTo>
                            <a:pt x="768" y="432"/>
                          </a:lnTo>
                          <a:lnTo>
                            <a:pt x="768" y="0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04041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" y="864"/>
                    <a:ext cx="1021" cy="3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160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Organic Matter</a:t>
                    </a:r>
                    <a:endParaRPr lang="en-US" altLang="en-US" sz="1600" b="1" dirty="0">
                      <a:solidFill>
                        <a:schemeClr val="tx2"/>
                      </a:solidFill>
                      <a:latin typeface="Arial" pitchFamily="34" charset="0"/>
                    </a:endParaRPr>
                  </a:p>
                  <a:p>
                    <a:r>
                      <a:rPr lang="en-US" altLang="en-US" sz="1600" b="1" dirty="0">
                        <a:solidFill>
                          <a:srgbClr val="3333FF"/>
                        </a:solidFill>
                        <a:latin typeface="Arial" pitchFamily="34" charset="0"/>
                      </a:rPr>
                      <a:t>Clarification</a:t>
                    </a:r>
                  </a:p>
                </p:txBody>
              </p:sp>
              <p:sp>
                <p:nvSpPr>
                  <p:cNvPr id="10404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21" y="2422"/>
                    <a:ext cx="0" cy="332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3175">
                        <a:solidFill>
                          <a:schemeClr val="bg1"/>
                        </a:solidFill>
                        <a:round/>
                        <a:headEnd/>
                        <a:tailEnd type="triangl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1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7" y="2295"/>
                    <a:ext cx="116" cy="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 altLang="en-US" sz="1600" baseline="-25000">
                      <a:solidFill>
                        <a:srgbClr val="3333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404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91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3333FF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pic>
              <p:nvPicPr>
                <p:cNvPr id="1040414" name="Picture 30" descr="AP-1 Back"/>
                <p:cNvPicPr preferRelativeResize="0"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" y="2187"/>
                  <a:ext cx="545" cy="8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40415" name="Line 31"/>
            <p:cNvSpPr>
              <a:spLocks noChangeShapeType="1"/>
            </p:cNvSpPr>
            <p:nvPr/>
          </p:nvSpPr>
          <p:spPr bwMode="auto">
            <a:xfrm>
              <a:off x="144" y="2160"/>
              <a:ext cx="5280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416" name="Line 32"/>
            <p:cNvSpPr>
              <a:spLocks noChangeShapeType="1"/>
            </p:cNvSpPr>
            <p:nvPr/>
          </p:nvSpPr>
          <p:spPr bwMode="auto">
            <a:xfrm>
              <a:off x="4128" y="2160"/>
              <a:ext cx="0" cy="86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40417" name="Group 33"/>
          <p:cNvGrpSpPr>
            <a:grpSpLocks/>
          </p:cNvGrpSpPr>
          <p:nvPr/>
        </p:nvGrpSpPr>
        <p:grpSpPr bwMode="auto">
          <a:xfrm>
            <a:off x="179388" y="998538"/>
            <a:ext cx="8612187" cy="2501900"/>
            <a:chOff x="113" y="584"/>
            <a:chExt cx="5425" cy="1576"/>
          </a:xfrm>
        </p:grpSpPr>
        <p:sp>
          <p:nvSpPr>
            <p:cNvPr id="1040418" name="Text Box 34"/>
            <p:cNvSpPr txBox="1">
              <a:spLocks noChangeArrowheads="1"/>
            </p:cNvSpPr>
            <p:nvPr/>
          </p:nvSpPr>
          <p:spPr bwMode="auto">
            <a:xfrm>
              <a:off x="113" y="584"/>
              <a:ext cx="39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dirty="0">
                  <a:solidFill>
                    <a:srgbClr val="3333FF"/>
                  </a:solidFill>
                  <a:latin typeface="Calibri" panose="020F0502020204030204" pitchFamily="34" charset="0"/>
                </a:rPr>
                <a:t>Conventional</a:t>
              </a:r>
            </a:p>
          </p:txBody>
        </p:sp>
        <p:sp>
          <p:nvSpPr>
            <p:cNvPr id="1040419" name="Text Box 35"/>
            <p:cNvSpPr txBox="1">
              <a:spLocks noChangeArrowheads="1"/>
            </p:cNvSpPr>
            <p:nvPr/>
          </p:nvSpPr>
          <p:spPr bwMode="auto">
            <a:xfrm>
              <a:off x="4298" y="672"/>
              <a:ext cx="1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 dirty="0">
                  <a:solidFill>
                    <a:srgbClr val="3333FF"/>
                  </a:solidFill>
                  <a:latin typeface="Calibri" panose="020F0502020204030204" pitchFamily="34" charset="0"/>
                </a:rPr>
                <a:t>Membranes</a:t>
              </a:r>
            </a:p>
          </p:txBody>
        </p:sp>
        <p:sp>
          <p:nvSpPr>
            <p:cNvPr id="1040420" name="Line 36"/>
            <p:cNvSpPr>
              <a:spLocks noChangeShapeType="1"/>
            </p:cNvSpPr>
            <p:nvPr/>
          </p:nvSpPr>
          <p:spPr bwMode="auto">
            <a:xfrm>
              <a:off x="1950" y="1968"/>
              <a:ext cx="221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421" name="Freeform 37"/>
            <p:cNvSpPr>
              <a:spLocks/>
            </p:cNvSpPr>
            <p:nvPr/>
          </p:nvSpPr>
          <p:spPr bwMode="auto">
            <a:xfrm>
              <a:off x="975" y="1344"/>
              <a:ext cx="310" cy="192"/>
            </a:xfrm>
            <a:custGeom>
              <a:avLst/>
              <a:gdLst>
                <a:gd name="T0" fmla="*/ 0 w 336"/>
                <a:gd name="T1" fmla="*/ 0 h 192"/>
                <a:gd name="T2" fmla="*/ 336 w 336"/>
                <a:gd name="T3" fmla="*/ 0 h 192"/>
                <a:gd name="T4" fmla="*/ 336 w 336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192">
                  <a:moveTo>
                    <a:pt x="0" y="0"/>
                  </a:moveTo>
                  <a:lnTo>
                    <a:pt x="336" y="0"/>
                  </a:lnTo>
                  <a:lnTo>
                    <a:pt x="336" y="192"/>
                  </a:ln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40422" name="Group 16"/>
            <p:cNvGrpSpPr>
              <a:grpSpLocks/>
            </p:cNvGrpSpPr>
            <p:nvPr/>
          </p:nvGrpSpPr>
          <p:grpSpPr bwMode="auto">
            <a:xfrm>
              <a:off x="1241" y="1584"/>
              <a:ext cx="709" cy="432"/>
              <a:chOff x="1241" y="1584"/>
              <a:chExt cx="709" cy="432"/>
            </a:xfrm>
          </p:grpSpPr>
          <p:pic>
            <p:nvPicPr>
              <p:cNvPr id="1040423" name="Picture 17" descr="npo000041"/>
              <p:cNvPicPr>
                <a:picLocks noChangeAspect="1" noChangeArrowheads="1"/>
              </p:cNvPicPr>
              <p:nvPr/>
            </p:nvPicPr>
            <p:blipFill>
              <a:blip r:embed="rId5">
                <a:lum bright="2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" y="1632"/>
                <a:ext cx="709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40424" name="Picture 18" descr="npo000043"/>
              <p:cNvPicPr>
                <a:picLocks noChangeAspect="1" noChangeArrowheads="1"/>
              </p:cNvPicPr>
              <p:nvPr/>
            </p:nvPicPr>
            <p:blipFill>
              <a:blip r:embed="rId5">
                <a:lum bright="20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" y="1920"/>
                <a:ext cx="709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40425" name="Rectangle 41" descr="Papier de soie rose"/>
              <p:cNvSpPr>
                <a:spLocks noChangeArrowheads="1"/>
              </p:cNvSpPr>
              <p:nvPr/>
            </p:nvSpPr>
            <p:spPr bwMode="auto">
              <a:xfrm>
                <a:off x="1241" y="1728"/>
                <a:ext cx="709" cy="192"/>
              </a:xfrm>
              <a:prstGeom prst="rect">
                <a:avLst/>
              </a:prstGeom>
              <a:blipFill dpi="0" rotWithShape="0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0426" name="Line 42"/>
              <p:cNvSpPr>
                <a:spLocks noChangeShapeType="1"/>
              </p:cNvSpPr>
              <p:nvPr/>
            </p:nvSpPr>
            <p:spPr bwMode="auto">
              <a:xfrm>
                <a:off x="1241" y="1728"/>
                <a:ext cx="709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0427" name="Line 43"/>
              <p:cNvSpPr>
                <a:spLocks noChangeShapeType="1"/>
              </p:cNvSpPr>
              <p:nvPr/>
            </p:nvSpPr>
            <p:spPr bwMode="auto">
              <a:xfrm>
                <a:off x="1241" y="1920"/>
                <a:ext cx="709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0428" name="Freeform 44"/>
              <p:cNvSpPr>
                <a:spLocks/>
              </p:cNvSpPr>
              <p:nvPr/>
            </p:nvSpPr>
            <p:spPr bwMode="auto">
              <a:xfrm>
                <a:off x="1241" y="1584"/>
                <a:ext cx="709" cy="432"/>
              </a:xfrm>
              <a:custGeom>
                <a:avLst/>
                <a:gdLst>
                  <a:gd name="T0" fmla="*/ 0 w 768"/>
                  <a:gd name="T1" fmla="*/ 0 h 432"/>
                  <a:gd name="T2" fmla="*/ 0 w 768"/>
                  <a:gd name="T3" fmla="*/ 432 h 432"/>
                  <a:gd name="T4" fmla="*/ 768 w 768"/>
                  <a:gd name="T5" fmla="*/ 432 h 432"/>
                  <a:gd name="T6" fmla="*/ 768 w 768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8" h="432">
                    <a:moveTo>
                      <a:pt x="0" y="0"/>
                    </a:moveTo>
                    <a:lnTo>
                      <a:pt x="0" y="432"/>
                    </a:lnTo>
                    <a:lnTo>
                      <a:pt x="768" y="432"/>
                    </a:lnTo>
                    <a:lnTo>
                      <a:pt x="768" y="0"/>
                    </a:lnTo>
                  </a:path>
                </a:pathLst>
              </a:custGeom>
              <a:noFill/>
              <a:ln w="3810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40429" name="Text Box 45"/>
            <p:cNvSpPr txBox="1">
              <a:spLocks noChangeArrowheads="1"/>
            </p:cNvSpPr>
            <p:nvPr/>
          </p:nvSpPr>
          <p:spPr bwMode="auto">
            <a:xfrm>
              <a:off x="1187" y="864"/>
              <a:ext cx="7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FF0000"/>
                  </a:solidFill>
                  <a:latin typeface="Arial" pitchFamily="34" charset="0"/>
                </a:rPr>
                <a:t>Turbidity</a:t>
              </a:r>
              <a:endParaRPr lang="en-US" altLang="en-US" sz="1600" b="1">
                <a:solidFill>
                  <a:schemeClr val="tx2"/>
                </a:solidFill>
                <a:latin typeface="Arial" pitchFamily="34" charset="0"/>
              </a:endParaRPr>
            </a:p>
            <a:p>
              <a:r>
                <a:rPr lang="en-US" altLang="en-US" sz="1600" b="1">
                  <a:solidFill>
                    <a:srgbClr val="3333FF"/>
                  </a:solidFill>
                  <a:latin typeface="Arial" pitchFamily="34" charset="0"/>
                </a:rPr>
                <a:t>Sand Filter</a:t>
              </a:r>
            </a:p>
          </p:txBody>
        </p:sp>
        <p:sp>
          <p:nvSpPr>
            <p:cNvPr id="1040430" name="Line 46"/>
            <p:cNvSpPr>
              <a:spLocks noChangeShapeType="1"/>
            </p:cNvSpPr>
            <p:nvPr/>
          </p:nvSpPr>
          <p:spPr bwMode="auto">
            <a:xfrm>
              <a:off x="4320" y="1872"/>
              <a:ext cx="912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040431" name="Picture 47" descr="AP-1 Back"/>
            <p:cNvPicPr preferRelativeResize="0"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1323"/>
              <a:ext cx="545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0432" name="Line 48"/>
            <p:cNvSpPr>
              <a:spLocks noChangeShapeType="1"/>
            </p:cNvSpPr>
            <p:nvPr/>
          </p:nvSpPr>
          <p:spPr bwMode="auto">
            <a:xfrm>
              <a:off x="4128" y="720"/>
              <a:ext cx="0" cy="144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40433" name="Group 49"/>
          <p:cNvGrpSpPr>
            <a:grpSpLocks/>
          </p:cNvGrpSpPr>
          <p:nvPr/>
        </p:nvGrpSpPr>
        <p:grpSpPr bwMode="auto">
          <a:xfrm>
            <a:off x="141288" y="1400175"/>
            <a:ext cx="8774112" cy="4848225"/>
            <a:chOff x="89" y="882"/>
            <a:chExt cx="5527" cy="3054"/>
          </a:xfrm>
        </p:grpSpPr>
        <p:sp>
          <p:nvSpPr>
            <p:cNvPr id="1040434" name="Line 50"/>
            <p:cNvSpPr>
              <a:spLocks noChangeShapeType="1"/>
            </p:cNvSpPr>
            <p:nvPr/>
          </p:nvSpPr>
          <p:spPr bwMode="auto">
            <a:xfrm>
              <a:off x="144" y="3024"/>
              <a:ext cx="5280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40435" name="Group 51"/>
            <p:cNvGrpSpPr>
              <a:grpSpLocks/>
            </p:cNvGrpSpPr>
            <p:nvPr/>
          </p:nvGrpSpPr>
          <p:grpSpPr bwMode="auto">
            <a:xfrm>
              <a:off x="89" y="882"/>
              <a:ext cx="5527" cy="3054"/>
              <a:chOff x="89" y="882"/>
              <a:chExt cx="5527" cy="3054"/>
            </a:xfrm>
          </p:grpSpPr>
          <p:grpSp>
            <p:nvGrpSpPr>
              <p:cNvPr id="1040436" name="Group 52"/>
              <p:cNvGrpSpPr>
                <a:grpSpLocks/>
              </p:cNvGrpSpPr>
              <p:nvPr/>
            </p:nvGrpSpPr>
            <p:grpSpPr bwMode="auto">
              <a:xfrm>
                <a:off x="89" y="882"/>
                <a:ext cx="5527" cy="3054"/>
                <a:chOff x="89" y="882"/>
                <a:chExt cx="5527" cy="3054"/>
              </a:xfrm>
            </p:grpSpPr>
            <p:sp>
              <p:nvSpPr>
                <p:cNvPr id="1040437" name="Line 53"/>
                <p:cNvSpPr>
                  <a:spLocks noChangeShapeType="1"/>
                </p:cNvSpPr>
                <p:nvPr/>
              </p:nvSpPr>
              <p:spPr bwMode="auto">
                <a:xfrm>
                  <a:off x="3766" y="3696"/>
                  <a:ext cx="222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438" name="Freeform 54"/>
                <p:cNvSpPr>
                  <a:spLocks/>
                </p:cNvSpPr>
                <p:nvPr/>
              </p:nvSpPr>
              <p:spPr bwMode="auto">
                <a:xfrm>
                  <a:off x="975" y="3120"/>
                  <a:ext cx="310" cy="432"/>
                </a:xfrm>
                <a:custGeom>
                  <a:avLst/>
                  <a:gdLst>
                    <a:gd name="T0" fmla="*/ 0 w 432"/>
                    <a:gd name="T1" fmla="*/ 336 h 432"/>
                    <a:gd name="T2" fmla="*/ 0 w 432"/>
                    <a:gd name="T3" fmla="*/ 432 h 432"/>
                    <a:gd name="T4" fmla="*/ 240 w 432"/>
                    <a:gd name="T5" fmla="*/ 432 h 432"/>
                    <a:gd name="T6" fmla="*/ 240 w 432"/>
                    <a:gd name="T7" fmla="*/ 0 h 432"/>
                    <a:gd name="T8" fmla="*/ 432 w 432"/>
                    <a:gd name="T9" fmla="*/ 0 h 432"/>
                    <a:gd name="T10" fmla="*/ 432 w 432"/>
                    <a:gd name="T11" fmla="*/ 19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2" h="432">
                      <a:moveTo>
                        <a:pt x="0" y="336"/>
                      </a:moveTo>
                      <a:lnTo>
                        <a:pt x="0" y="432"/>
                      </a:lnTo>
                      <a:lnTo>
                        <a:pt x="240" y="432"/>
                      </a:lnTo>
                      <a:lnTo>
                        <a:pt x="240" y="0"/>
                      </a:lnTo>
                      <a:lnTo>
                        <a:pt x="432" y="0"/>
                      </a:lnTo>
                      <a:lnTo>
                        <a:pt x="432" y="192"/>
                      </a:lnTo>
                    </a:path>
                  </a:pathLst>
                </a:custGeom>
                <a:noFill/>
                <a:ln w="38100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439" name="Freeform 55"/>
                <p:cNvSpPr>
                  <a:spLocks/>
                </p:cNvSpPr>
                <p:nvPr/>
              </p:nvSpPr>
              <p:spPr bwMode="auto">
                <a:xfrm>
                  <a:off x="1950" y="3456"/>
                  <a:ext cx="221" cy="240"/>
                </a:xfrm>
                <a:custGeom>
                  <a:avLst/>
                  <a:gdLst>
                    <a:gd name="T0" fmla="*/ 0 w 336"/>
                    <a:gd name="T1" fmla="*/ 240 h 240"/>
                    <a:gd name="T2" fmla="*/ 144 w 336"/>
                    <a:gd name="T3" fmla="*/ 240 h 240"/>
                    <a:gd name="T4" fmla="*/ 144 w 336"/>
                    <a:gd name="T5" fmla="*/ 0 h 240"/>
                    <a:gd name="T6" fmla="*/ 336 w 336"/>
                    <a:gd name="T7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" h="240">
                      <a:moveTo>
                        <a:pt x="0" y="240"/>
                      </a:moveTo>
                      <a:lnTo>
                        <a:pt x="144" y="240"/>
                      </a:lnTo>
                      <a:lnTo>
                        <a:pt x="144" y="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440" name="Freeform 56"/>
                <p:cNvSpPr>
                  <a:spLocks/>
                </p:cNvSpPr>
                <p:nvPr/>
              </p:nvSpPr>
              <p:spPr bwMode="auto">
                <a:xfrm>
                  <a:off x="2880" y="3120"/>
                  <a:ext cx="222" cy="336"/>
                </a:xfrm>
                <a:custGeom>
                  <a:avLst/>
                  <a:gdLst>
                    <a:gd name="T0" fmla="*/ 0 w 336"/>
                    <a:gd name="T1" fmla="*/ 336 h 336"/>
                    <a:gd name="T2" fmla="*/ 144 w 336"/>
                    <a:gd name="T3" fmla="*/ 336 h 336"/>
                    <a:gd name="T4" fmla="*/ 144 w 336"/>
                    <a:gd name="T5" fmla="*/ 0 h 336"/>
                    <a:gd name="T6" fmla="*/ 336 w 336"/>
                    <a:gd name="T7" fmla="*/ 0 h 336"/>
                    <a:gd name="T8" fmla="*/ 336 w 336"/>
                    <a:gd name="T9" fmla="*/ 192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336">
                      <a:moveTo>
                        <a:pt x="0" y="336"/>
                      </a:moveTo>
                      <a:lnTo>
                        <a:pt x="144" y="336"/>
                      </a:lnTo>
                      <a:lnTo>
                        <a:pt x="144" y="0"/>
                      </a:lnTo>
                      <a:lnTo>
                        <a:pt x="336" y="0"/>
                      </a:lnTo>
                      <a:lnTo>
                        <a:pt x="336" y="192"/>
                      </a:lnTo>
                    </a:path>
                  </a:pathLst>
                </a:custGeom>
                <a:noFill/>
                <a:ln w="38100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441" name="Freeform 57"/>
                <p:cNvSpPr>
                  <a:spLocks/>
                </p:cNvSpPr>
                <p:nvPr/>
              </p:nvSpPr>
              <p:spPr bwMode="auto">
                <a:xfrm>
                  <a:off x="89" y="3072"/>
                  <a:ext cx="310" cy="192"/>
                </a:xfrm>
                <a:custGeom>
                  <a:avLst/>
                  <a:gdLst>
                    <a:gd name="T0" fmla="*/ 0 w 336"/>
                    <a:gd name="T1" fmla="*/ 0 h 192"/>
                    <a:gd name="T2" fmla="*/ 336 w 336"/>
                    <a:gd name="T3" fmla="*/ 0 h 192"/>
                    <a:gd name="T4" fmla="*/ 336 w 336"/>
                    <a:gd name="T5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6" h="192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336" y="192"/>
                      </a:lnTo>
                    </a:path>
                  </a:pathLst>
                </a:custGeom>
                <a:noFill/>
                <a:ln w="38100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040442" name="Group 29"/>
                <p:cNvGrpSpPr>
                  <a:grpSpLocks/>
                </p:cNvGrpSpPr>
                <p:nvPr/>
              </p:nvGrpSpPr>
              <p:grpSpPr bwMode="auto">
                <a:xfrm>
                  <a:off x="3058" y="3312"/>
                  <a:ext cx="708" cy="432"/>
                  <a:chOff x="3058" y="3312"/>
                  <a:chExt cx="708" cy="432"/>
                </a:xfrm>
              </p:grpSpPr>
              <p:pic>
                <p:nvPicPr>
                  <p:cNvPr id="1040443" name="Picture 30" descr="npo00004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8" y="3360"/>
                    <a:ext cx="708" cy="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40444" name="Picture 31" descr="npo000047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8" y="3648"/>
                    <a:ext cx="708" cy="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40445" name="Rectangle 61" descr="Granit"/>
                  <p:cNvSpPr>
                    <a:spLocks noChangeArrowheads="1"/>
                  </p:cNvSpPr>
                  <p:nvPr/>
                </p:nvSpPr>
                <p:spPr bwMode="auto">
                  <a:xfrm>
                    <a:off x="3058" y="3456"/>
                    <a:ext cx="708" cy="192"/>
                  </a:xfrm>
                  <a:prstGeom prst="rect">
                    <a:avLst/>
                  </a:prstGeom>
                  <a:blipFill dpi="0" rotWithShape="0">
                    <a:blip r:embed="rId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4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058" y="3456"/>
                    <a:ext cx="70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4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058" y="3648"/>
                    <a:ext cx="70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48" name="Freeform 64"/>
                  <p:cNvSpPr>
                    <a:spLocks/>
                  </p:cNvSpPr>
                  <p:nvPr/>
                </p:nvSpPr>
                <p:spPr bwMode="auto">
                  <a:xfrm>
                    <a:off x="3058" y="3312"/>
                    <a:ext cx="708" cy="432"/>
                  </a:xfrm>
                  <a:custGeom>
                    <a:avLst/>
                    <a:gdLst>
                      <a:gd name="T0" fmla="*/ 0 w 768"/>
                      <a:gd name="T1" fmla="*/ 0 h 432"/>
                      <a:gd name="T2" fmla="*/ 0 w 768"/>
                      <a:gd name="T3" fmla="*/ 432 h 432"/>
                      <a:gd name="T4" fmla="*/ 768 w 768"/>
                      <a:gd name="T5" fmla="*/ 432 h 432"/>
                      <a:gd name="T6" fmla="*/ 768 w 768"/>
                      <a:gd name="T7" fmla="*/ 0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68" h="432">
                        <a:moveTo>
                          <a:pt x="0" y="0"/>
                        </a:moveTo>
                        <a:lnTo>
                          <a:pt x="0" y="432"/>
                        </a:lnTo>
                        <a:lnTo>
                          <a:pt x="768" y="432"/>
                        </a:lnTo>
                        <a:lnTo>
                          <a:pt x="768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40449" name="Group 36"/>
                <p:cNvGrpSpPr>
                  <a:grpSpLocks/>
                </p:cNvGrpSpPr>
                <p:nvPr/>
              </p:nvGrpSpPr>
              <p:grpSpPr bwMode="auto">
                <a:xfrm>
                  <a:off x="2171" y="3360"/>
                  <a:ext cx="710" cy="384"/>
                  <a:chOff x="2171" y="3360"/>
                  <a:chExt cx="710" cy="384"/>
                </a:xfrm>
              </p:grpSpPr>
              <p:pic>
                <p:nvPicPr>
                  <p:cNvPr id="1040450" name="Picture 37" descr="npo00004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71" y="3408"/>
                    <a:ext cx="710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4045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172" y="3360"/>
                    <a:ext cx="709" cy="384"/>
                  </a:xfrm>
                  <a:prstGeom prst="rect">
                    <a:avLst/>
                  </a:prstGeom>
                  <a:noFill/>
                  <a:ln w="38100">
                    <a:solidFill>
                      <a:srgbClr val="00FF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FF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52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4" y="3360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53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49" y="3360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5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6" y="3456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40455" name="Group 42"/>
                <p:cNvGrpSpPr>
                  <a:grpSpLocks/>
                </p:cNvGrpSpPr>
                <p:nvPr/>
              </p:nvGrpSpPr>
              <p:grpSpPr bwMode="auto">
                <a:xfrm>
                  <a:off x="1241" y="3312"/>
                  <a:ext cx="709" cy="432"/>
                  <a:chOff x="1241" y="3312"/>
                  <a:chExt cx="709" cy="432"/>
                </a:xfrm>
              </p:grpSpPr>
              <p:pic>
                <p:nvPicPr>
                  <p:cNvPr id="1040456" name="Picture 43" descr="npo00004b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1" y="3360"/>
                    <a:ext cx="709" cy="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40457" name="Picture 44" descr="npo00004d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1" y="3648"/>
                    <a:ext cx="709" cy="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40458" name="Rectangle 74" descr="Papier de soie rose"/>
                  <p:cNvSpPr>
                    <a:spLocks noChangeArrowheads="1"/>
                  </p:cNvSpPr>
                  <p:nvPr/>
                </p:nvSpPr>
                <p:spPr bwMode="auto">
                  <a:xfrm>
                    <a:off x="1241" y="3456"/>
                    <a:ext cx="709" cy="192"/>
                  </a:xfrm>
                  <a:prstGeom prst="rect">
                    <a:avLst/>
                  </a:prstGeom>
                  <a:blipFill dpi="0" rotWithShape="0"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5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241" y="3456"/>
                    <a:ext cx="70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6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241" y="3648"/>
                    <a:ext cx="70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61" name="Freeform 77"/>
                  <p:cNvSpPr>
                    <a:spLocks/>
                  </p:cNvSpPr>
                  <p:nvPr/>
                </p:nvSpPr>
                <p:spPr bwMode="auto">
                  <a:xfrm>
                    <a:off x="1241" y="3312"/>
                    <a:ext cx="709" cy="432"/>
                  </a:xfrm>
                  <a:custGeom>
                    <a:avLst/>
                    <a:gdLst>
                      <a:gd name="T0" fmla="*/ 0 w 768"/>
                      <a:gd name="T1" fmla="*/ 0 h 432"/>
                      <a:gd name="T2" fmla="*/ 0 w 768"/>
                      <a:gd name="T3" fmla="*/ 432 h 432"/>
                      <a:gd name="T4" fmla="*/ 768 w 768"/>
                      <a:gd name="T5" fmla="*/ 432 h 432"/>
                      <a:gd name="T6" fmla="*/ 768 w 768"/>
                      <a:gd name="T7" fmla="*/ 0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68" h="432">
                        <a:moveTo>
                          <a:pt x="0" y="0"/>
                        </a:moveTo>
                        <a:lnTo>
                          <a:pt x="0" y="432"/>
                        </a:lnTo>
                        <a:lnTo>
                          <a:pt x="768" y="432"/>
                        </a:lnTo>
                        <a:lnTo>
                          <a:pt x="768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40462" name="Group 49"/>
                <p:cNvGrpSpPr>
                  <a:grpSpLocks/>
                </p:cNvGrpSpPr>
                <p:nvPr/>
              </p:nvGrpSpPr>
              <p:grpSpPr bwMode="auto">
                <a:xfrm>
                  <a:off x="355" y="3312"/>
                  <a:ext cx="709" cy="528"/>
                  <a:chOff x="355" y="3312"/>
                  <a:chExt cx="709" cy="528"/>
                </a:xfrm>
              </p:grpSpPr>
              <p:pic>
                <p:nvPicPr>
                  <p:cNvPr id="1040463" name="Picture 50" descr="npo00004f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7" y="3408"/>
                    <a:ext cx="177" cy="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40464" name="Picture 51" descr="npo00005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20000" contrast="2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" y="3360"/>
                    <a:ext cx="523" cy="3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40465" name="Freeform 81" descr="Marbre brun"/>
                  <p:cNvSpPr>
                    <a:spLocks/>
                  </p:cNvSpPr>
                  <p:nvPr/>
                </p:nvSpPr>
                <p:spPr bwMode="auto">
                  <a:xfrm>
                    <a:off x="355" y="3744"/>
                    <a:ext cx="532" cy="96"/>
                  </a:xfrm>
                  <a:custGeom>
                    <a:avLst/>
                    <a:gdLst>
                      <a:gd name="T0" fmla="*/ 0 w 576"/>
                      <a:gd name="T1" fmla="*/ 0 h 96"/>
                      <a:gd name="T2" fmla="*/ 576 w 576"/>
                      <a:gd name="T3" fmla="*/ 0 h 96"/>
                      <a:gd name="T4" fmla="*/ 288 w 576"/>
                      <a:gd name="T5" fmla="*/ 96 h 96"/>
                      <a:gd name="T6" fmla="*/ 0 w 576"/>
                      <a:gd name="T7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6" h="96">
                        <a:moveTo>
                          <a:pt x="0" y="0"/>
                        </a:moveTo>
                        <a:lnTo>
                          <a:pt x="576" y="0"/>
                        </a:lnTo>
                        <a:lnTo>
                          <a:pt x="288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66" name="Freeform 82"/>
                  <p:cNvSpPr>
                    <a:spLocks/>
                  </p:cNvSpPr>
                  <p:nvPr/>
                </p:nvSpPr>
                <p:spPr bwMode="auto">
                  <a:xfrm>
                    <a:off x="355" y="3312"/>
                    <a:ext cx="709" cy="528"/>
                  </a:xfrm>
                  <a:custGeom>
                    <a:avLst/>
                    <a:gdLst>
                      <a:gd name="T0" fmla="*/ 0 w 768"/>
                      <a:gd name="T1" fmla="*/ 0 h 528"/>
                      <a:gd name="T2" fmla="*/ 0 w 768"/>
                      <a:gd name="T3" fmla="*/ 432 h 528"/>
                      <a:gd name="T4" fmla="*/ 288 w 768"/>
                      <a:gd name="T5" fmla="*/ 528 h 528"/>
                      <a:gd name="T6" fmla="*/ 576 w 768"/>
                      <a:gd name="T7" fmla="*/ 432 h 528"/>
                      <a:gd name="T8" fmla="*/ 576 w 768"/>
                      <a:gd name="T9" fmla="*/ 48 h 528"/>
                      <a:gd name="T10" fmla="*/ 576 w 768"/>
                      <a:gd name="T11" fmla="*/ 144 h 528"/>
                      <a:gd name="T12" fmla="*/ 768 w 768"/>
                      <a:gd name="T13" fmla="*/ 144 h 528"/>
                      <a:gd name="T14" fmla="*/ 768 w 768"/>
                      <a:gd name="T15" fmla="*/ 0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68" h="528">
                        <a:moveTo>
                          <a:pt x="0" y="0"/>
                        </a:moveTo>
                        <a:lnTo>
                          <a:pt x="0" y="432"/>
                        </a:lnTo>
                        <a:lnTo>
                          <a:pt x="288" y="528"/>
                        </a:lnTo>
                        <a:lnTo>
                          <a:pt x="576" y="432"/>
                        </a:lnTo>
                        <a:lnTo>
                          <a:pt x="576" y="48"/>
                        </a:lnTo>
                        <a:lnTo>
                          <a:pt x="576" y="144"/>
                        </a:lnTo>
                        <a:lnTo>
                          <a:pt x="768" y="144"/>
                        </a:lnTo>
                        <a:lnTo>
                          <a:pt x="768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67" name="Arc 83"/>
                  <p:cNvSpPr>
                    <a:spLocks/>
                  </p:cNvSpPr>
                  <p:nvPr/>
                </p:nvSpPr>
                <p:spPr bwMode="auto">
                  <a:xfrm>
                    <a:off x="887" y="3360"/>
                    <a:ext cx="44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0468" name="Arc 84"/>
                  <p:cNvSpPr>
                    <a:spLocks/>
                  </p:cNvSpPr>
                  <p:nvPr/>
                </p:nvSpPr>
                <p:spPr bwMode="auto">
                  <a:xfrm>
                    <a:off x="887" y="3360"/>
                    <a:ext cx="8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0404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083" y="882"/>
                  <a:ext cx="1976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>
                      <a:solidFill>
                        <a:srgbClr val="FF0000"/>
                      </a:solidFill>
                      <a:latin typeface="Arial" pitchFamily="34" charset="0"/>
                    </a:rPr>
                    <a:t>Settling Tank – 2</a:t>
                  </a:r>
                  <a:r>
                    <a:rPr lang="en-US" altLang="en-US" sz="1600" b="1" baseline="30000">
                      <a:solidFill>
                        <a:srgbClr val="FF0000"/>
                      </a:solidFill>
                      <a:latin typeface="Arial" pitchFamily="34" charset="0"/>
                    </a:rPr>
                    <a:t>nd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itchFamily="34" charset="0"/>
                    </a:rPr>
                    <a:t> Stage Filter</a:t>
                  </a:r>
                </a:p>
                <a:p>
                  <a:r>
                    <a:rPr lang="en-US" altLang="en-US" sz="1600" b="1">
                      <a:solidFill>
                        <a:srgbClr val="3333FF"/>
                      </a:solidFill>
                      <a:latin typeface="Arial" pitchFamily="34" charset="0"/>
                    </a:rPr>
                    <a:t>    Storage</a:t>
                  </a:r>
                  <a:r>
                    <a:rPr lang="en-US" altLang="en-US" sz="1600" b="1">
                      <a:solidFill>
                        <a:srgbClr val="FFFF00"/>
                      </a:solidFill>
                      <a:latin typeface="Arial" pitchFamily="34" charset="0"/>
                    </a:rPr>
                    <a:t>         </a:t>
                  </a:r>
                  <a:r>
                    <a:rPr lang="en-US" altLang="en-US" sz="1600" b="1">
                      <a:solidFill>
                        <a:srgbClr val="3333FF"/>
                      </a:solidFill>
                      <a:latin typeface="Arial" pitchFamily="34" charset="0"/>
                    </a:rPr>
                    <a:t>Polishing</a:t>
                  </a:r>
                </a:p>
              </p:txBody>
            </p:sp>
            <p:sp>
              <p:nvSpPr>
                <p:cNvPr id="1040470" name="Line 86"/>
                <p:cNvSpPr>
                  <a:spLocks noChangeShapeType="1"/>
                </p:cNvSpPr>
                <p:nvPr/>
              </p:nvSpPr>
              <p:spPr bwMode="auto">
                <a:xfrm>
                  <a:off x="4421" y="3286"/>
                  <a:ext cx="0" cy="332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bg1"/>
                      </a:solidFill>
                      <a:round/>
                      <a:headEnd/>
                      <a:tailEnd type="triangl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4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48" y="3159"/>
                  <a:ext cx="116" cy="1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 altLang="en-US" sz="1600" baseline="-25000">
                    <a:solidFill>
                      <a:srgbClr val="3333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0472" name="Line 88"/>
                <p:cNvSpPr>
                  <a:spLocks noChangeShapeType="1"/>
                </p:cNvSpPr>
                <p:nvPr/>
              </p:nvSpPr>
              <p:spPr bwMode="auto">
                <a:xfrm>
                  <a:off x="4320" y="364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0473" name="AutoShape 89"/>
                <p:cNvSpPr>
                  <a:spLocks noChangeArrowheads="1"/>
                </p:cNvSpPr>
                <p:nvPr/>
              </p:nvSpPr>
              <p:spPr bwMode="auto">
                <a:xfrm rot="-5400000">
                  <a:off x="5029" y="3419"/>
                  <a:ext cx="480" cy="266"/>
                </a:xfrm>
                <a:prstGeom prst="flowChartTerminator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folHlink">
                              <a:gamma/>
                              <a:shade val="66275"/>
                              <a:invGamma/>
                            </a:schemeClr>
                          </a:gs>
                          <a:gs pos="50000">
                            <a:schemeClr val="folHlink"/>
                          </a:gs>
                          <a:gs pos="100000">
                            <a:schemeClr val="folHlink">
                              <a:gamma/>
                              <a:shade val="66275"/>
                              <a:invGamma/>
                            </a:schemeClr>
                          </a:gs>
                        </a:gsLst>
                        <a:lin ang="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1040474" name="Picture 90" descr="AP-1 Back"/>
                <p:cNvPicPr preferRelativeResize="0"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5" y="3099"/>
                  <a:ext cx="545" cy="8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40475" name="Line 91"/>
              <p:cNvSpPr>
                <a:spLocks noChangeShapeType="1"/>
              </p:cNvSpPr>
              <p:nvPr/>
            </p:nvSpPr>
            <p:spPr bwMode="auto">
              <a:xfrm>
                <a:off x="4128" y="30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040476" name="Line 92"/>
          <p:cNvSpPr>
            <a:spLocks noChangeShapeType="1"/>
          </p:cNvSpPr>
          <p:nvPr/>
        </p:nvSpPr>
        <p:spPr bwMode="auto">
          <a:xfrm flipV="1">
            <a:off x="395288" y="1268413"/>
            <a:ext cx="5832475" cy="4968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0477" name="Line 93"/>
          <p:cNvSpPr>
            <a:spLocks noChangeShapeType="1"/>
          </p:cNvSpPr>
          <p:nvPr/>
        </p:nvSpPr>
        <p:spPr bwMode="auto">
          <a:xfrm>
            <a:off x="250825" y="2997200"/>
            <a:ext cx="0" cy="431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0478" name="Line 94"/>
          <p:cNvSpPr>
            <a:spLocks noChangeShapeType="1"/>
          </p:cNvSpPr>
          <p:nvPr/>
        </p:nvSpPr>
        <p:spPr bwMode="auto">
          <a:xfrm>
            <a:off x="468313" y="2997200"/>
            <a:ext cx="0" cy="431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0479" name="Rectangle 95"/>
          <p:cNvSpPr>
            <a:spLocks noChangeArrowheads="1"/>
          </p:cNvSpPr>
          <p:nvPr/>
        </p:nvSpPr>
        <p:spPr bwMode="auto">
          <a:xfrm>
            <a:off x="898525" y="1781175"/>
            <a:ext cx="1152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Coagulant</a:t>
            </a:r>
          </a:p>
          <a:p>
            <a:r>
              <a:rPr lang="en-US" altLang="en-US" sz="12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r>
              <a:rPr lang="en-US" altLang="en-US" sz="12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Polymer</a:t>
            </a:r>
          </a:p>
        </p:txBody>
      </p:sp>
      <p:sp>
        <p:nvSpPr>
          <p:cNvPr id="1040480" name="Rectangle 96"/>
          <p:cNvSpPr>
            <a:spLocks noChangeArrowheads="1"/>
          </p:cNvSpPr>
          <p:nvPr/>
        </p:nvSpPr>
        <p:spPr bwMode="auto">
          <a:xfrm>
            <a:off x="106363" y="2420938"/>
            <a:ext cx="1152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Coagulant</a:t>
            </a:r>
          </a:p>
          <a:p>
            <a:r>
              <a:rPr lang="en-US" altLang="en-US" sz="12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r>
              <a:rPr lang="en-US" altLang="en-US" sz="1200" b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Polymer</a:t>
            </a:r>
          </a:p>
        </p:txBody>
      </p:sp>
      <p:sp>
        <p:nvSpPr>
          <p:cNvPr id="1040481" name="Line 97"/>
          <p:cNvSpPr>
            <a:spLocks noChangeShapeType="1"/>
          </p:cNvSpPr>
          <p:nvPr/>
        </p:nvSpPr>
        <p:spPr bwMode="auto">
          <a:xfrm>
            <a:off x="179388" y="4437063"/>
            <a:ext cx="0" cy="431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0482" name="Line 98"/>
          <p:cNvSpPr>
            <a:spLocks noChangeShapeType="1"/>
          </p:cNvSpPr>
          <p:nvPr/>
        </p:nvSpPr>
        <p:spPr bwMode="auto">
          <a:xfrm>
            <a:off x="396875" y="4437063"/>
            <a:ext cx="0" cy="431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Footer Placeholder 3"/>
          <p:cNvSpPr txBox="1">
            <a:spLocks/>
          </p:cNvSpPr>
          <p:nvPr/>
        </p:nvSpPr>
        <p:spPr>
          <a:xfrm>
            <a:off x="23184" y="6438311"/>
            <a:ext cx="9067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sz="20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                                          Membranes are one step Filtration</a:t>
            </a:r>
            <a:endParaRPr lang="en-US" altLang="en-US" dirty="0">
              <a:solidFill>
                <a:srgbClr val="004487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8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346200" y="139700"/>
            <a:ext cx="7442200" cy="823913"/>
          </a:xfrm>
        </p:spPr>
        <p:txBody>
          <a:bodyPr/>
          <a:lstStyle/>
          <a:p>
            <a:r>
              <a:rPr lang="nl-BE" altLang="en-US" sz="3200" dirty="0" smtClean="0">
                <a:latin typeface="Calibri" panose="020F0502020204030204" pitchFamily="34" charset="0"/>
              </a:rPr>
              <a:t>NO Feed Coagulant</a:t>
            </a:r>
            <a:endParaRPr lang="en-US" alt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745631"/>
            <a:ext cx="8132762" cy="3147212"/>
          </a:xfrm>
          <a:noFill/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FeCl3 or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other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coagulants are not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required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to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operate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Pall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membranes in a stable mode. </a:t>
            </a:r>
            <a:b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</a:br>
            <a:endParaRPr lang="fr-BE" altLang="en-US" sz="2400" dirty="0">
              <a:solidFill>
                <a:srgbClr val="004487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FeCl3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is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not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used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to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boost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flux.</a:t>
            </a:r>
          </a:p>
          <a:p>
            <a:pPr marL="342900" indent="-342900">
              <a:spcBef>
                <a:spcPct val="50000"/>
              </a:spcBef>
            </a:pPr>
            <a:endParaRPr lang="fr-BE" altLang="en-US" sz="2400" dirty="0">
              <a:solidFill>
                <a:srgbClr val="004487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Proven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</a:t>
            </a:r>
            <a:r>
              <a:rPr lang="fr-BE" altLang="en-US" sz="24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 </a:t>
            </a:r>
            <a:r>
              <a:rPr lang="fr-BE" altLang="en-US" sz="2400" dirty="0" err="1" smtClean="0">
                <a:solidFill>
                  <a:srgbClr val="004487"/>
                </a:solidFill>
                <a:latin typeface="Calibri" panose="020F0502020204030204" pitchFamily="34" charset="0"/>
              </a:rPr>
              <a:t>experience</a:t>
            </a:r>
            <a:r>
              <a:rPr lang="fr-BE" altLang="en-US" sz="2400" dirty="0" smtClean="0">
                <a:solidFill>
                  <a:srgbClr val="004487"/>
                </a:solidFill>
                <a:latin typeface="Calibri" panose="020F0502020204030204" pitchFamily="34" charset="0"/>
              </a:rPr>
              <a:t> 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in operating membrane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systems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at high flux </a:t>
            </a:r>
            <a:r>
              <a:rPr lang="fr-BE" altLang="en-US" sz="2400" dirty="0" err="1">
                <a:solidFill>
                  <a:srgbClr val="004487"/>
                </a:solidFill>
                <a:latin typeface="Calibri" panose="020F0502020204030204" pitchFamily="34" charset="0"/>
              </a:rPr>
              <a:t>without</a:t>
            </a:r>
            <a:r>
              <a:rPr lang="fr-BE" altLang="en-US" sz="2400" dirty="0">
                <a:solidFill>
                  <a:srgbClr val="004487"/>
                </a:solidFill>
                <a:latin typeface="Calibri" panose="020F0502020204030204" pitchFamily="34" charset="0"/>
              </a:rPr>
              <a:t> coagulation.  </a:t>
            </a:r>
          </a:p>
          <a:p>
            <a:pPr marL="342900" indent="-342900">
              <a:spcBef>
                <a:spcPct val="50000"/>
              </a:spcBef>
            </a:pPr>
            <a:endParaRPr lang="fr-BE" altLang="en-US" dirty="0">
              <a:solidFill>
                <a:srgbClr val="004487"/>
              </a:solidFill>
              <a:latin typeface="+mj-lt"/>
            </a:endParaRP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65100" y="1157288"/>
            <a:ext cx="517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 smtClean="0">
                <a:solidFill>
                  <a:srgbClr val="004487"/>
                </a:solidFill>
                <a:latin typeface="Calibri" panose="020F0502020204030204" pitchFamily="34" charset="0"/>
                <a:cs typeface="ＭＳ Ｐゴシック" charset="-128"/>
              </a:rPr>
              <a:t>No coagulation required</a:t>
            </a:r>
            <a:endParaRPr lang="en-GB" altLang="en-US" sz="2400" b="1" dirty="0">
              <a:solidFill>
                <a:srgbClr val="004487"/>
              </a:solidFill>
              <a:latin typeface="Calibri" panose="020F0502020204030204" pitchFamily="34" charset="0"/>
              <a:cs typeface="ＭＳ Ｐゴシック" charset="-12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3184" y="6438311"/>
            <a:ext cx="9067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SzPct val="100000"/>
            </a:pPr>
            <a:r>
              <a:rPr lang="en-US" altLang="en-US" sz="2000" dirty="0">
                <a:solidFill>
                  <a:srgbClr val="004487"/>
                </a:solidFill>
                <a:latin typeface="Calibri" panose="020F0502020204030204" pitchFamily="34" charset="0"/>
              </a:rPr>
              <a:t>                                          No Coagulation, No feed Chemicals injection </a:t>
            </a:r>
          </a:p>
        </p:txBody>
      </p:sp>
    </p:spTree>
    <p:extLst>
      <p:ext uri="{BB962C8B-B14F-4D97-AF65-F5344CB8AC3E}">
        <p14:creationId xmlns:p14="http://schemas.microsoft.com/office/powerpoint/2010/main" val="31955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ll Template 210">
  <a:themeElements>
    <a:clrScheme name="Custom 1">
      <a:dk1>
        <a:srgbClr val="000000"/>
      </a:dk1>
      <a:lt1>
        <a:srgbClr val="FFFFFF"/>
      </a:lt1>
      <a:dk2>
        <a:srgbClr val="004480"/>
      </a:dk2>
      <a:lt2>
        <a:srgbClr val="5E6A71"/>
      </a:lt2>
      <a:accent1>
        <a:srgbClr val="003260"/>
      </a:accent1>
      <a:accent2>
        <a:srgbClr val="FF3300"/>
      </a:accent2>
      <a:accent3>
        <a:srgbClr val="FFFFFF"/>
      </a:accent3>
      <a:accent4>
        <a:srgbClr val="000000"/>
      </a:accent4>
      <a:accent5>
        <a:srgbClr val="006600"/>
      </a:accent5>
      <a:accent6>
        <a:srgbClr val="C00000"/>
      </a:accent6>
      <a:hlink>
        <a:srgbClr val="3AA8E4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222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ctr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222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ctr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pal29580-rev7final 1">
        <a:dk1>
          <a:srgbClr val="000000"/>
        </a:dk1>
        <a:lt1>
          <a:srgbClr val="FFFFFF"/>
        </a:lt1>
        <a:dk2>
          <a:srgbClr val="295CA7"/>
        </a:dk2>
        <a:lt2>
          <a:srgbClr val="F1F0E1"/>
        </a:lt2>
        <a:accent1>
          <a:srgbClr val="1E64A0"/>
        </a:accent1>
        <a:accent2>
          <a:srgbClr val="8A381D"/>
        </a:accent2>
        <a:accent3>
          <a:srgbClr val="FFFFFF"/>
        </a:accent3>
        <a:accent4>
          <a:srgbClr val="000000"/>
        </a:accent4>
        <a:accent5>
          <a:srgbClr val="ABB8CD"/>
        </a:accent5>
        <a:accent6>
          <a:srgbClr val="7D3219"/>
        </a:accent6>
        <a:hlink>
          <a:srgbClr val="3AA8E4"/>
        </a:hlink>
        <a:folHlink>
          <a:srgbClr val="D97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ll Standard Presentation">
  <a:themeElements>
    <a:clrScheme name="Custom 2">
      <a:dk1>
        <a:srgbClr val="000000"/>
      </a:dk1>
      <a:lt1>
        <a:srgbClr val="FFFFFF"/>
      </a:lt1>
      <a:dk2>
        <a:srgbClr val="004480"/>
      </a:dk2>
      <a:lt2>
        <a:srgbClr val="5E6A71"/>
      </a:lt2>
      <a:accent1>
        <a:srgbClr val="004480"/>
      </a:accent1>
      <a:accent2>
        <a:srgbClr val="00B050"/>
      </a:accent2>
      <a:accent3>
        <a:srgbClr val="E5A901"/>
      </a:accent3>
      <a:accent4>
        <a:srgbClr val="1993FF"/>
      </a:accent4>
      <a:accent5>
        <a:srgbClr val="006600"/>
      </a:accent5>
      <a:accent6>
        <a:srgbClr val="C00000"/>
      </a:accent6>
      <a:hlink>
        <a:srgbClr val="00B0F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222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ctr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91440" tIns="64008" rIns="91440" bIns="45720" rtlCol="0">
        <a:spAutoFit/>
      </a:bodyPr>
      <a:lstStyle>
        <a:defPPr>
          <a:lnSpc>
            <a:spcPct val="90000"/>
          </a:lnSpc>
          <a:spcBef>
            <a:spcPts val="1200"/>
          </a:spcBef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pal29580-rev7final 1">
        <a:dk1>
          <a:srgbClr val="000000"/>
        </a:dk1>
        <a:lt1>
          <a:srgbClr val="FFFFFF"/>
        </a:lt1>
        <a:dk2>
          <a:srgbClr val="295CA7"/>
        </a:dk2>
        <a:lt2>
          <a:srgbClr val="F1F0E1"/>
        </a:lt2>
        <a:accent1>
          <a:srgbClr val="1E64A0"/>
        </a:accent1>
        <a:accent2>
          <a:srgbClr val="8A381D"/>
        </a:accent2>
        <a:accent3>
          <a:srgbClr val="FFFFFF"/>
        </a:accent3>
        <a:accent4>
          <a:srgbClr val="000000"/>
        </a:accent4>
        <a:accent5>
          <a:srgbClr val="ABB8CD"/>
        </a:accent5>
        <a:accent6>
          <a:srgbClr val="7D3219"/>
        </a:accent6>
        <a:hlink>
          <a:srgbClr val="3AA8E4"/>
        </a:hlink>
        <a:folHlink>
          <a:srgbClr val="D97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ll Presentation">
  <a:themeElements>
    <a:clrScheme name="Pall 240 Theme">
      <a:dk1>
        <a:srgbClr val="000000"/>
      </a:dk1>
      <a:lt1>
        <a:srgbClr val="FFFFFF"/>
      </a:lt1>
      <a:dk2>
        <a:srgbClr val="004480"/>
      </a:dk2>
      <a:lt2>
        <a:srgbClr val="5E6A71"/>
      </a:lt2>
      <a:accent1>
        <a:srgbClr val="004480"/>
      </a:accent1>
      <a:accent2>
        <a:srgbClr val="00B050"/>
      </a:accent2>
      <a:accent3>
        <a:srgbClr val="FFC000"/>
      </a:accent3>
      <a:accent4>
        <a:srgbClr val="0070C0"/>
      </a:accent4>
      <a:accent5>
        <a:srgbClr val="006600"/>
      </a:accent5>
      <a:accent6>
        <a:srgbClr val="C00000"/>
      </a:accent6>
      <a:hlink>
        <a:srgbClr val="00B0F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222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ctr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>
    <a:extraClrScheme>
      <a:clrScheme name="1_pal29580-rev7final 1">
        <a:dk1>
          <a:srgbClr val="000000"/>
        </a:dk1>
        <a:lt1>
          <a:srgbClr val="FFFFFF"/>
        </a:lt1>
        <a:dk2>
          <a:srgbClr val="295CA7"/>
        </a:dk2>
        <a:lt2>
          <a:srgbClr val="F1F0E1"/>
        </a:lt2>
        <a:accent1>
          <a:srgbClr val="1E64A0"/>
        </a:accent1>
        <a:accent2>
          <a:srgbClr val="8A381D"/>
        </a:accent2>
        <a:accent3>
          <a:srgbClr val="FFFFFF"/>
        </a:accent3>
        <a:accent4>
          <a:srgbClr val="000000"/>
        </a:accent4>
        <a:accent5>
          <a:srgbClr val="ABB8CD"/>
        </a:accent5>
        <a:accent6>
          <a:srgbClr val="7D3219"/>
        </a:accent6>
        <a:hlink>
          <a:srgbClr val="3AA8E4"/>
        </a:hlink>
        <a:folHlink>
          <a:srgbClr val="D97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Pall Template 210">
  <a:themeElements>
    <a:clrScheme name="Custom 1">
      <a:dk1>
        <a:srgbClr val="000000"/>
      </a:dk1>
      <a:lt1>
        <a:srgbClr val="FFFFFF"/>
      </a:lt1>
      <a:dk2>
        <a:srgbClr val="004480"/>
      </a:dk2>
      <a:lt2>
        <a:srgbClr val="5E6A71"/>
      </a:lt2>
      <a:accent1>
        <a:srgbClr val="003260"/>
      </a:accent1>
      <a:accent2>
        <a:srgbClr val="FF3300"/>
      </a:accent2>
      <a:accent3>
        <a:srgbClr val="FFFFFF"/>
      </a:accent3>
      <a:accent4>
        <a:srgbClr val="000000"/>
      </a:accent4>
      <a:accent5>
        <a:srgbClr val="006600"/>
      </a:accent5>
      <a:accent6>
        <a:srgbClr val="C00000"/>
      </a:accent6>
      <a:hlink>
        <a:srgbClr val="3AA8E4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222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ctr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A8EEE"/>
            </a:gs>
            <a:gs pos="100000">
              <a:srgbClr val="003366">
                <a:alpha val="99001"/>
              </a:srgbClr>
            </a:gs>
          </a:gsLst>
          <a:path path="rect">
            <a:fillToRect l="50000" t="50000" r="50000" b="50000"/>
          </a:path>
        </a:gradFill>
        <a:ln w="222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ctr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pal29580-rev7final 1">
        <a:dk1>
          <a:srgbClr val="000000"/>
        </a:dk1>
        <a:lt1>
          <a:srgbClr val="FFFFFF"/>
        </a:lt1>
        <a:dk2>
          <a:srgbClr val="295CA7"/>
        </a:dk2>
        <a:lt2>
          <a:srgbClr val="F1F0E1"/>
        </a:lt2>
        <a:accent1>
          <a:srgbClr val="1E64A0"/>
        </a:accent1>
        <a:accent2>
          <a:srgbClr val="8A381D"/>
        </a:accent2>
        <a:accent3>
          <a:srgbClr val="FFFFFF"/>
        </a:accent3>
        <a:accent4>
          <a:srgbClr val="000000"/>
        </a:accent4>
        <a:accent5>
          <a:srgbClr val="ABB8CD"/>
        </a:accent5>
        <a:accent6>
          <a:srgbClr val="7D3219"/>
        </a:accent6>
        <a:hlink>
          <a:srgbClr val="3AA8E4"/>
        </a:hlink>
        <a:folHlink>
          <a:srgbClr val="D97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f5ae8098-894a-4e96-b577-175367bfcd47" xsi:nil="true"/>
    <Tag xmlns="f5ae8098-894a-4e96-b577-175367bfcd47">Current Year</Tag>
    <SortOrder xmlns="c5c79340-ba66-4244-ab1e-2a7f07b55d72">1</SortOrder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5E0598C6F8F4084FBB0FDF435A0B0" ma:contentTypeVersion="3" ma:contentTypeDescription="Create a new document." ma:contentTypeScope="" ma:versionID="3dd60c8f14c055ae8b2367c601f0a8e6">
  <xsd:schema xmlns:xsd="http://www.w3.org/2001/XMLSchema" xmlns:xs="http://www.w3.org/2001/XMLSchema" xmlns:p="http://schemas.microsoft.com/office/2006/metadata/properties" xmlns:ns2="f5ae8098-894a-4e96-b577-175367bfcd47" xmlns:ns3="c5c79340-ba66-4244-ab1e-2a7f07b55d72" targetNamespace="http://schemas.microsoft.com/office/2006/metadata/properties" ma:root="true" ma:fieldsID="f76b9a0ca04dbc5dbe9b670cd1a283ce" ns2:_="" ns3:_="">
    <xsd:import namespace="f5ae8098-894a-4e96-b577-175367bfcd47"/>
    <xsd:import namespace="c5c79340-ba66-4244-ab1e-2a7f07b55d72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Tag" minOccurs="0"/>
                <xsd:element ref="ns3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e8098-894a-4e96-b577-175367bfcd47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Tag" ma:index="9" nillable="true" ma:displayName="Tag" ma:format="Dropdown" ma:internalName="Tag">
      <xsd:simpleType>
        <xsd:restriction base="dms:Choice">
          <xsd:enumeration value="Current Year"/>
          <xsd:enumeration value="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79340-ba66-4244-ab1e-2a7f07b55d72" elementFormDefault="qualified">
    <xsd:import namespace="http://schemas.microsoft.com/office/2006/documentManagement/types"/>
    <xsd:import namespace="http://schemas.microsoft.com/office/infopath/2007/PartnerControls"/>
    <xsd:element name="SortOrder" ma:index="10" nillable="true" ma:displayName="Sort Order" ma:default="1000" ma:internalName="Sort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E248E-C55E-4BF9-81C8-1B427DE06E3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f5ae8098-894a-4e96-b577-175367bfcd47"/>
    <ds:schemaRef ds:uri="http://purl.org/dc/terms/"/>
    <ds:schemaRef ds:uri="http://www.w3.org/XML/1998/namespace"/>
    <ds:schemaRef ds:uri="http://schemas.openxmlformats.org/package/2006/metadata/core-properties"/>
    <ds:schemaRef ds:uri="c5c79340-ba66-4244-ab1e-2a7f07b55d72"/>
  </ds:schemaRefs>
</ds:datastoreItem>
</file>

<file path=customXml/itemProps2.xml><?xml version="1.0" encoding="utf-8"?>
<ds:datastoreItem xmlns:ds="http://schemas.openxmlformats.org/officeDocument/2006/customXml" ds:itemID="{B4A9EDD6-8C9F-4457-A2B4-B2CF8274650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343A9AC-9A14-4A4E-9F41-52E053CD98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00ED39D-007C-4F7A-8F16-2B3F26A91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ae8098-894a-4e96-b577-175367bfcd47"/>
    <ds:schemaRef ds:uri="c5c79340-ba66-4244-ab1e-2a7f07b55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40448</TotalTime>
  <Words>1480</Words>
  <Application>Microsoft Office PowerPoint</Application>
  <PresentationFormat>On-screen Show (4:3)</PresentationFormat>
  <Paragraphs>448</Paragraphs>
  <Slides>50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Office Theme</vt:lpstr>
      <vt:lpstr>Pall Template 210</vt:lpstr>
      <vt:lpstr>Pall Standard Presentation</vt:lpstr>
      <vt:lpstr>Pall Presentation</vt:lpstr>
      <vt:lpstr>1_Office Theme</vt:lpstr>
      <vt:lpstr>1_Pall Template 210</vt:lpstr>
      <vt:lpstr>2_Office Theme</vt:lpstr>
      <vt:lpstr>think-cell Slide</vt:lpstr>
      <vt:lpstr>Pall Ultrafiltration Technology in Water Filtration    </vt:lpstr>
      <vt:lpstr>Water Quality Platform </vt:lpstr>
      <vt:lpstr>Applications</vt:lpstr>
      <vt:lpstr>Global Certifications</vt:lpstr>
      <vt:lpstr>PowerPoint Presentation</vt:lpstr>
      <vt:lpstr>PowerPoint Presentation</vt:lpstr>
      <vt:lpstr>Membrane Filtration vs Conventional Filtration</vt:lpstr>
      <vt:lpstr>One Step Solution …Hollow Fibre Membranes</vt:lpstr>
      <vt:lpstr>NO Feed Coagulant</vt:lpstr>
      <vt:lpstr>Relative Sizes of Small Particles</vt:lpstr>
      <vt:lpstr>PowerPoint Presentation</vt:lpstr>
      <vt:lpstr>PowerPoint Presentation</vt:lpstr>
      <vt:lpstr>Compact layouts, typical for 750 m3/hr  3 x 250 m3/hr “18,000 m3/d”</vt:lpstr>
      <vt:lpstr>100,000 m3/day layout system</vt:lpstr>
      <vt:lpstr>Foot Print, Membranes vs Conventional</vt:lpstr>
      <vt:lpstr>PowerPoint Presentation</vt:lpstr>
      <vt:lpstr>Pall — Filtration, Separation, and Purification </vt:lpstr>
      <vt:lpstr>Pall Products &amp; Systems</vt:lpstr>
      <vt:lpstr> Introducing </vt:lpstr>
      <vt:lpstr>AriaFit</vt:lpstr>
      <vt:lpstr>Containerized Systems</vt:lpstr>
      <vt:lpstr>Inside and Outside the container</vt:lpstr>
      <vt:lpstr>Inside and Outside the container</vt:lpstr>
      <vt:lpstr>Inside and Outside the container</vt:lpstr>
      <vt:lpstr>Containerized Systems</vt:lpstr>
      <vt:lpstr>Small Capacity Units</vt:lpstr>
      <vt:lpstr>PowerPoint Presentation</vt:lpstr>
      <vt:lpstr>FILTRATION</vt:lpstr>
      <vt:lpstr>BACKWASH</vt:lpstr>
      <vt:lpstr>ENHANCED FLUX MAINTENANCE (EFM) and CLEANING IN PLACE (CIP)</vt:lpstr>
      <vt:lpstr>SHORT AND LONG DURATION CLEANS</vt:lpstr>
      <vt:lpstr>INTEGRITY TEST</vt:lpstr>
      <vt:lpstr>Setting the standard – Membrane Integrity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Backwash Water (mixed in Collecting Tank )</vt:lpstr>
      <vt:lpstr>BW Waste Water from the conventional plant = FEED TO PALL UNIT</vt:lpstr>
      <vt:lpstr>PowerPoint Presentation</vt:lpstr>
      <vt:lpstr>PowerPoint Presentation</vt:lpstr>
      <vt:lpstr>Pall References in Egypt </vt:lpstr>
      <vt:lpstr>Application:- Drinking Water                       Customer name:- NOPWSD      Capacity:-    10,000 m3/d       Location:- Ibrahimia , Sharqia , </vt:lpstr>
      <vt:lpstr>Application:- Drinking Water                       Customer name:- NOPWSD Capacity:-    10,000 m3/d         Location:- Bani Swaif , Egypt </vt:lpstr>
      <vt:lpstr>Application:- Drinking Water                       Customer name:- AWC Capacity:-    5,500 m3/d         Location:- Alexandria , Egypt </vt:lpstr>
      <vt:lpstr>    Application:- Drinking Water                       Customer name:- Egyptian Army  Capacity:-    1,200 m3/d         Location:- Cairo , Egypt </vt:lpstr>
      <vt:lpstr>Application:- Power Plant                               Customer name:- Veolia WS  Capacity:-    20,160 m3/d                        Location:- Assuit , Egypt </vt:lpstr>
      <vt:lpstr>Application:- Zero Liquid Discharge               Customer name:- ENNPI Capacity:-    33,600 m3/d                Location:- Eythidco , Alex , Egypt </vt:lpstr>
      <vt:lpstr>Questions </vt:lpstr>
    </vt:vector>
  </TitlesOfParts>
  <Company>Weymouth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Strat Template (FINAL)</dc:title>
  <dc:creator>Tom Kraft</dc:creator>
  <cp:lastModifiedBy>Wissam Mahgoub</cp:lastModifiedBy>
  <cp:revision>1068</cp:revision>
  <cp:lastPrinted>2016-09-16T13:16:15Z</cp:lastPrinted>
  <dcterms:created xsi:type="dcterms:W3CDTF">2010-10-19T13:37:42Z</dcterms:created>
  <dcterms:modified xsi:type="dcterms:W3CDTF">2018-05-06T11:26:21Z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0x0101007335E0598C6F8F4084FBB0FDF435A0B0</vt:lpwstr>
  </property>
</Properties>
</file>