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579" r:id="rId2"/>
    <p:sldId id="584" r:id="rId3"/>
    <p:sldId id="256" r:id="rId4"/>
    <p:sldId id="575" r:id="rId5"/>
    <p:sldId id="576" r:id="rId6"/>
    <p:sldId id="577" r:id="rId7"/>
    <p:sldId id="578" r:id="rId8"/>
    <p:sldId id="497" r:id="rId9"/>
    <p:sldId id="545" r:id="rId10"/>
    <p:sldId id="580" r:id="rId11"/>
    <p:sldId id="451" r:id="rId12"/>
    <p:sldId id="533" r:id="rId13"/>
    <p:sldId id="514" r:id="rId14"/>
    <p:sldId id="544" r:id="rId15"/>
    <p:sldId id="403" r:id="rId16"/>
    <p:sldId id="275" r:id="rId17"/>
    <p:sldId id="411" r:id="rId18"/>
    <p:sldId id="490" r:id="rId19"/>
    <p:sldId id="496" r:id="rId20"/>
    <p:sldId id="491" r:id="rId21"/>
    <p:sldId id="481" r:id="rId22"/>
    <p:sldId id="551" r:id="rId23"/>
    <p:sldId id="552" r:id="rId24"/>
    <p:sldId id="555" r:id="rId25"/>
    <p:sldId id="556" r:id="rId26"/>
    <p:sldId id="559" r:id="rId27"/>
    <p:sldId id="564" r:id="rId28"/>
    <p:sldId id="565" r:id="rId29"/>
    <p:sldId id="566" r:id="rId30"/>
    <p:sldId id="567" r:id="rId31"/>
    <p:sldId id="547" r:id="rId32"/>
    <p:sldId id="414" r:id="rId33"/>
    <p:sldId id="440" r:id="rId34"/>
    <p:sldId id="569" r:id="rId35"/>
    <p:sldId id="570" r:id="rId36"/>
    <p:sldId id="528" r:id="rId37"/>
    <p:sldId id="499" r:id="rId38"/>
    <p:sldId id="473" r:id="rId39"/>
    <p:sldId id="572" r:id="rId40"/>
    <p:sldId id="573" r:id="rId41"/>
    <p:sldId id="536" r:id="rId42"/>
    <p:sldId id="537" r:id="rId43"/>
    <p:sldId id="539" r:id="rId44"/>
    <p:sldId id="581" r:id="rId45"/>
    <p:sldId id="582" r:id="rId46"/>
    <p:sldId id="574" r:id="rId47"/>
  </p:sldIdLst>
  <p:sldSz cx="9144000" cy="6858000" type="screen4x3"/>
  <p:notesSz cx="7315200" cy="9601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000" kern="1200">
        <a:solidFill>
          <a:srgbClr val="0033CC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A90E0"/>
    <a:srgbClr val="E7E7E7"/>
    <a:srgbClr val="CBCBCB"/>
    <a:srgbClr val="000000"/>
    <a:srgbClr val="FF3300"/>
    <a:srgbClr val="FF9900"/>
    <a:srgbClr val="000099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87" autoAdjust="0"/>
  </p:normalViewPr>
  <p:slideViewPr>
    <p:cSldViewPr snapToGrid="0">
      <p:cViewPr>
        <p:scale>
          <a:sx n="90" d="100"/>
          <a:sy n="90" d="100"/>
        </p:scale>
        <p:origin x="-636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6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Power Consumption Cost Savings NX Turbo vs. PD Blower</a:t>
            </a:r>
          </a:p>
        </c:rich>
      </c:tx>
      <c:layout>
        <c:manualLayout>
          <c:xMode val="edge"/>
          <c:yMode val="edge"/>
          <c:x val="0.17241379310344887"/>
          <c:y val="2.1008403361344546E-2"/>
        </c:manualLayout>
      </c:layout>
      <c:overlay val="0"/>
      <c:spPr>
        <a:noFill/>
        <a:ln w="32296">
          <a:noFill/>
        </a:ln>
      </c:spPr>
    </c:title>
    <c:autoTitleDeleted val="0"/>
    <c:view3D>
      <c:rotX val="15"/>
      <c:hPercent val="3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71264367816133E-2"/>
          <c:y val="0.22689075630252142"/>
          <c:w val="0.79741379310344829"/>
          <c:h val="0.6176470588235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PD/Cent</c:v>
                </c:pt>
              </c:strCache>
            </c:strRef>
          </c:tx>
          <c:spPr>
            <a:solidFill>
              <a:srgbClr val="1A90E0"/>
            </a:solidFill>
            <a:ln w="1614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kWh's</c:v>
                </c:pt>
                <c:pt idx="1">
                  <c:v>Demand</c:v>
                </c:pt>
                <c:pt idx="2">
                  <c:v>power costs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267.3</c:v>
                </c:pt>
                <c:pt idx="1">
                  <c:v>267.3</c:v>
                </c:pt>
                <c:pt idx="2" formatCode="#,##0">
                  <c:v>175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HS Turbo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614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kWh's</c:v>
                </c:pt>
                <c:pt idx="1">
                  <c:v>Demand</c:v>
                </c:pt>
                <c:pt idx="2">
                  <c:v>power costs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152</c:v>
                </c:pt>
                <c:pt idx="1">
                  <c:v>152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rgbClr val="0033CC"/>
            </a:solidFill>
            <a:ln w="1614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kWh's</c:v>
                </c:pt>
                <c:pt idx="1">
                  <c:v>Demand</c:v>
                </c:pt>
                <c:pt idx="2">
                  <c:v>power costs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115.3</c:v>
                </c:pt>
                <c:pt idx="1">
                  <c:v>115.3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3803904"/>
        <c:axId val="123805696"/>
        <c:axId val="0"/>
      </c:bar3DChart>
      <c:catAx>
        <c:axId val="1238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80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805696"/>
        <c:scaling>
          <c:orientation val="minMax"/>
        </c:scaling>
        <c:delete val="0"/>
        <c:axPos val="l"/>
        <c:majorGridlines>
          <c:spPr>
            <a:ln w="403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803904"/>
        <c:crosses val="autoZero"/>
        <c:crossBetween val="between"/>
      </c:valAx>
      <c:spPr>
        <a:noFill/>
        <a:ln w="32296">
          <a:noFill/>
        </a:ln>
      </c:spPr>
    </c:plotArea>
    <c:legend>
      <c:legendPos val="r"/>
      <c:layout>
        <c:manualLayout>
          <c:xMode val="edge"/>
          <c:yMode val="edge"/>
          <c:x val="0.82064673940224253"/>
          <c:y val="0.441176470588236"/>
          <c:w val="0.17360620035675695"/>
          <c:h val="0.28151260504201814"/>
        </c:manualLayout>
      </c:layout>
      <c:overlay val="0"/>
      <c:spPr>
        <a:noFill/>
        <a:ln w="4037">
          <a:solidFill>
            <a:srgbClr val="000000"/>
          </a:solidFill>
          <a:prstDash val="solid"/>
        </a:ln>
      </c:spPr>
      <c:txPr>
        <a:bodyPr/>
        <a:lstStyle/>
        <a:p>
          <a:pPr>
            <a:defRPr sz="122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3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58DFB-3CE6-44C9-B8B9-6FE6FF8EEFE3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A717-3F80-4503-9389-9D1E8AA87CD6}">
      <dgm:prSet phldrT="[Text]" custT="1"/>
      <dgm:spPr/>
      <dgm:t>
        <a:bodyPr/>
        <a:lstStyle/>
        <a:p>
          <a:r>
            <a:rPr lang="en-US" sz="1800" b="1" cap="small" baseline="0" dirty="0" smtClean="0"/>
            <a:t>Technology Foundation in Aerospace &amp; Defense</a:t>
          </a:r>
        </a:p>
      </dgm:t>
    </dgm:pt>
    <dgm:pt modelId="{A77EEF07-4C7F-4C68-A76C-36BEC0812726}" type="parTrans" cxnId="{74B5B613-A63A-465D-A731-3E04A4E86799}">
      <dgm:prSet/>
      <dgm:spPr/>
      <dgm:t>
        <a:bodyPr/>
        <a:lstStyle/>
        <a:p>
          <a:endParaRPr lang="en-US"/>
        </a:p>
      </dgm:t>
    </dgm:pt>
    <dgm:pt modelId="{D197ADA4-AA67-4735-B265-047F55B9F795}" type="sibTrans" cxnId="{74B5B613-A63A-465D-A731-3E04A4E86799}">
      <dgm:prSet/>
      <dgm:spPr/>
      <dgm:t>
        <a:bodyPr/>
        <a:lstStyle/>
        <a:p>
          <a:endParaRPr lang="en-US"/>
        </a:p>
      </dgm:t>
    </dgm:pt>
    <dgm:pt modelId="{96E5D946-55A6-4E6E-AB21-FF81555DF691}">
      <dgm:prSet phldrT="[Text]" custT="1"/>
      <dgm:spPr/>
      <dgm:t>
        <a:bodyPr/>
        <a:lstStyle/>
        <a:p>
          <a:r>
            <a:rPr lang="en-US" sz="1400" b="1" cap="small" baseline="0" dirty="0" smtClean="0"/>
            <a:t>Industrial Turbo Machinery: Turbo Blower/Compressor, Turbo Refrigerator </a:t>
          </a:r>
          <a:r>
            <a:rPr lang="en-US" sz="1400" b="1" cap="small" baseline="0" dirty="0" err="1" smtClean="0"/>
            <a:t>Gryocooler</a:t>
          </a:r>
          <a:endParaRPr lang="en-US" sz="1400" b="1" cap="small" baseline="0" dirty="0"/>
        </a:p>
      </dgm:t>
    </dgm:pt>
    <dgm:pt modelId="{CF253052-28CD-4163-BD5B-9310CBD2623F}" type="parTrans" cxnId="{01CE3DB0-87D4-4863-8B41-1106A6E0A9E2}">
      <dgm:prSet/>
      <dgm:spPr/>
      <dgm:t>
        <a:bodyPr/>
        <a:lstStyle/>
        <a:p>
          <a:endParaRPr lang="en-US"/>
        </a:p>
      </dgm:t>
    </dgm:pt>
    <dgm:pt modelId="{5CAB77AA-9BDF-4E42-84B4-CEB5D0049419}" type="sibTrans" cxnId="{01CE3DB0-87D4-4863-8B41-1106A6E0A9E2}">
      <dgm:prSet/>
      <dgm:spPr/>
      <dgm:t>
        <a:bodyPr/>
        <a:lstStyle/>
        <a:p>
          <a:endParaRPr lang="en-US"/>
        </a:p>
      </dgm:t>
    </dgm:pt>
    <dgm:pt modelId="{C8E27E6C-4FD7-4BD1-B51E-3B4CA46C1FD5}">
      <dgm:prSet phldrT="[Text]" custT="1"/>
      <dgm:spPr/>
      <dgm:t>
        <a:bodyPr/>
        <a:lstStyle/>
        <a:p>
          <a:r>
            <a:rPr lang="en-US" sz="1600" b="1" cap="small" baseline="0" dirty="0" smtClean="0"/>
            <a:t>Energy/Environment: Micro Gas Turbine for Combined Heat &amp; Power</a:t>
          </a:r>
        </a:p>
      </dgm:t>
    </dgm:pt>
    <dgm:pt modelId="{FCF67BA0-6618-45B7-89B3-ACD3CA80990B}" type="parTrans" cxnId="{AA5AA12D-396F-4BF2-96D7-C96A9A595A2C}">
      <dgm:prSet/>
      <dgm:spPr/>
      <dgm:t>
        <a:bodyPr/>
        <a:lstStyle/>
        <a:p>
          <a:endParaRPr lang="en-US"/>
        </a:p>
      </dgm:t>
    </dgm:pt>
    <dgm:pt modelId="{3F6A214B-5738-4BBF-8180-E8CF94545228}" type="sibTrans" cxnId="{AA5AA12D-396F-4BF2-96D7-C96A9A595A2C}">
      <dgm:prSet/>
      <dgm:spPr/>
      <dgm:t>
        <a:bodyPr/>
        <a:lstStyle/>
        <a:p>
          <a:endParaRPr lang="en-US"/>
        </a:p>
      </dgm:t>
    </dgm:pt>
    <dgm:pt modelId="{F9ACB741-36F9-4E7D-B2E3-91FEA68C74DC}">
      <dgm:prSet phldrT="[Text]" custT="1"/>
      <dgm:spPr/>
      <dgm:t>
        <a:bodyPr/>
        <a:lstStyle/>
        <a:p>
          <a:r>
            <a:rPr lang="en-US" sz="1600" b="1" cap="small" baseline="0" dirty="0" smtClean="0"/>
            <a:t>Aero Engines: Gas Turbine Engine for UAV</a:t>
          </a:r>
        </a:p>
      </dgm:t>
    </dgm:pt>
    <dgm:pt modelId="{E8013C29-4524-4FD0-BE3D-A0F5E735D544}" type="parTrans" cxnId="{AD8DDFB0-89B2-449D-87E7-DEC60D75B5A7}">
      <dgm:prSet/>
      <dgm:spPr/>
      <dgm:t>
        <a:bodyPr/>
        <a:lstStyle/>
        <a:p>
          <a:endParaRPr lang="en-US"/>
        </a:p>
      </dgm:t>
    </dgm:pt>
    <dgm:pt modelId="{6979614E-A64A-4F2D-8310-52172985A7F7}" type="sibTrans" cxnId="{AD8DDFB0-89B2-449D-87E7-DEC60D75B5A7}">
      <dgm:prSet/>
      <dgm:spPr/>
      <dgm:t>
        <a:bodyPr/>
        <a:lstStyle/>
        <a:p>
          <a:endParaRPr lang="en-US"/>
        </a:p>
      </dgm:t>
    </dgm:pt>
    <dgm:pt modelId="{0126A5F6-1773-4298-80B2-798B5029245F}">
      <dgm:prSet phldrT="[Text]" custT="1"/>
      <dgm:spPr/>
      <dgm:t>
        <a:bodyPr/>
        <a:lstStyle/>
        <a:p>
          <a:r>
            <a:rPr lang="en-US" sz="1600" b="1" cap="small" baseline="0" dirty="0" smtClean="0"/>
            <a:t>Military Aviation: F16 Program</a:t>
          </a:r>
        </a:p>
      </dgm:t>
    </dgm:pt>
    <dgm:pt modelId="{249E24B1-3FDE-4CC3-ADBB-2184016CB5EC}" type="parTrans" cxnId="{EF0548E6-F38A-439B-9E19-2137A2498E0A}">
      <dgm:prSet/>
      <dgm:spPr/>
      <dgm:t>
        <a:bodyPr/>
        <a:lstStyle/>
        <a:p>
          <a:endParaRPr lang="en-US"/>
        </a:p>
      </dgm:t>
    </dgm:pt>
    <dgm:pt modelId="{9FA84660-500E-405D-B8EE-EB39CF602EF7}" type="sibTrans" cxnId="{EF0548E6-F38A-439B-9E19-2137A2498E0A}">
      <dgm:prSet/>
      <dgm:spPr/>
      <dgm:t>
        <a:bodyPr/>
        <a:lstStyle/>
        <a:p>
          <a:endParaRPr lang="en-US"/>
        </a:p>
      </dgm:t>
    </dgm:pt>
    <dgm:pt modelId="{E182FBE7-C23F-4229-879F-C3AE36A9652A}" type="pres">
      <dgm:prSet presAssocID="{AE758DFB-3CE6-44C9-B8B9-6FE6FF8EEF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BAE40-04F0-46F9-A581-156DBE6BF780}" type="pres">
      <dgm:prSet presAssocID="{644DA717-3F80-4503-9389-9D1E8AA87CD6}" presName="centerShape" presStyleLbl="node0" presStyleIdx="0" presStyleCnt="1" custScaleX="158534" custScaleY="147563"/>
      <dgm:spPr/>
      <dgm:t>
        <a:bodyPr/>
        <a:lstStyle/>
        <a:p>
          <a:endParaRPr lang="en-US"/>
        </a:p>
      </dgm:t>
    </dgm:pt>
    <dgm:pt modelId="{0389B6C5-9243-437D-A30C-92F643A71000}" type="pres">
      <dgm:prSet presAssocID="{CF253052-28CD-4163-BD5B-9310CBD2623F}" presName="parTrans" presStyleLbl="sibTrans2D1" presStyleIdx="0" presStyleCnt="4" custScaleX="134346"/>
      <dgm:spPr/>
      <dgm:t>
        <a:bodyPr/>
        <a:lstStyle/>
        <a:p>
          <a:endParaRPr lang="en-US"/>
        </a:p>
      </dgm:t>
    </dgm:pt>
    <dgm:pt modelId="{6873D4A3-BC02-4156-B10B-586CBF10B628}" type="pres">
      <dgm:prSet presAssocID="{CF253052-28CD-4163-BD5B-9310CBD2623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6F19D0E-FA9F-443B-A157-A9487E187FDC}" type="pres">
      <dgm:prSet presAssocID="{96E5D946-55A6-4E6E-AB21-FF81555DF691}" presName="node" presStyleLbl="node1" presStyleIdx="0" presStyleCnt="4" custScaleX="118953" custScaleY="118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2F74A-F6A5-485A-B0DF-A27AC23D57D6}" type="pres">
      <dgm:prSet presAssocID="{FCF67BA0-6618-45B7-89B3-ACD3CA80990B}" presName="parTrans" presStyleLbl="sibTrans2D1" presStyleIdx="1" presStyleCnt="4" custLinFactNeighborX="-5647"/>
      <dgm:spPr/>
      <dgm:t>
        <a:bodyPr/>
        <a:lstStyle/>
        <a:p>
          <a:endParaRPr lang="en-US"/>
        </a:p>
      </dgm:t>
    </dgm:pt>
    <dgm:pt modelId="{CB0BD3C9-5C13-4DD8-81FF-4087547BB7E2}" type="pres">
      <dgm:prSet presAssocID="{FCF67BA0-6618-45B7-89B3-ACD3CA80990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881BBF-13EA-4283-A51F-1A7845F01511}" type="pres">
      <dgm:prSet presAssocID="{C8E27E6C-4FD7-4BD1-B51E-3B4CA46C1FD5}" presName="node" presStyleLbl="node1" presStyleIdx="1" presStyleCnt="4" custScaleX="112246" custScaleY="112316" custRadScaleRad="116361" custRadScaleInc="-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3C41F-A880-469F-9C93-3B0516EBD90E}" type="pres">
      <dgm:prSet presAssocID="{E8013C29-4524-4FD0-BE3D-A0F5E735D544}" presName="parTrans" presStyleLbl="sibTrans2D1" presStyleIdx="2" presStyleCnt="4" custScaleX="131838"/>
      <dgm:spPr/>
      <dgm:t>
        <a:bodyPr/>
        <a:lstStyle/>
        <a:p>
          <a:endParaRPr lang="en-US"/>
        </a:p>
      </dgm:t>
    </dgm:pt>
    <dgm:pt modelId="{EEBB7055-6495-45EB-90A9-39F75560F31C}" type="pres">
      <dgm:prSet presAssocID="{E8013C29-4524-4FD0-BE3D-A0F5E735D54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B808E5A-814F-45C1-A83D-7B9B27F6AED1}" type="pres">
      <dgm:prSet presAssocID="{F9ACB741-36F9-4E7D-B2E3-91FEA68C74DC}" presName="node" presStyleLbl="node1" presStyleIdx="2" presStyleCnt="4" custScaleX="117092" custScaleY="11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A7536-B5AC-474A-9E67-574EBB8F84AD}" type="pres">
      <dgm:prSet presAssocID="{249E24B1-3FDE-4CC3-ADBB-2184016CB5E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9478855-38CC-4419-8C55-3C1BF46E22DC}" type="pres">
      <dgm:prSet presAssocID="{249E24B1-3FDE-4CC3-ADBB-2184016CB5E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50893D5-C686-4956-A4BA-3A6D80997B6C}" type="pres">
      <dgm:prSet presAssocID="{0126A5F6-1773-4298-80B2-798B5029245F}" presName="node" presStyleLbl="node1" presStyleIdx="3" presStyleCnt="4" custScaleX="124047" custScaleY="121686" custRadScaleRad="117357" custRadScaleInc="-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548E6-F38A-439B-9E19-2137A2498E0A}" srcId="{644DA717-3F80-4503-9389-9D1E8AA87CD6}" destId="{0126A5F6-1773-4298-80B2-798B5029245F}" srcOrd="3" destOrd="0" parTransId="{249E24B1-3FDE-4CC3-ADBB-2184016CB5EC}" sibTransId="{9FA84660-500E-405D-B8EE-EB39CF602EF7}"/>
    <dgm:cxn modelId="{49C524AA-EF38-4150-A8F4-A7B04747B952}" type="presOf" srcId="{CF253052-28CD-4163-BD5B-9310CBD2623F}" destId="{6873D4A3-BC02-4156-B10B-586CBF10B628}" srcOrd="1" destOrd="0" presId="urn:microsoft.com/office/officeart/2005/8/layout/radial5"/>
    <dgm:cxn modelId="{9BB021B3-B06D-4B33-99DC-6ABE1EFA0304}" type="presOf" srcId="{F9ACB741-36F9-4E7D-B2E3-91FEA68C74DC}" destId="{DB808E5A-814F-45C1-A83D-7B9B27F6AED1}" srcOrd="0" destOrd="0" presId="urn:microsoft.com/office/officeart/2005/8/layout/radial5"/>
    <dgm:cxn modelId="{74B5B613-A63A-465D-A731-3E04A4E86799}" srcId="{AE758DFB-3CE6-44C9-B8B9-6FE6FF8EEFE3}" destId="{644DA717-3F80-4503-9389-9D1E8AA87CD6}" srcOrd="0" destOrd="0" parTransId="{A77EEF07-4C7F-4C68-A76C-36BEC0812726}" sibTransId="{D197ADA4-AA67-4735-B265-047F55B9F795}"/>
    <dgm:cxn modelId="{0E857F91-6B9C-48D3-AC1B-9338ED906AF7}" type="presOf" srcId="{FCF67BA0-6618-45B7-89B3-ACD3CA80990B}" destId="{1252F74A-F6A5-485A-B0DF-A27AC23D57D6}" srcOrd="0" destOrd="0" presId="urn:microsoft.com/office/officeart/2005/8/layout/radial5"/>
    <dgm:cxn modelId="{01CE3DB0-87D4-4863-8B41-1106A6E0A9E2}" srcId="{644DA717-3F80-4503-9389-9D1E8AA87CD6}" destId="{96E5D946-55A6-4E6E-AB21-FF81555DF691}" srcOrd="0" destOrd="0" parTransId="{CF253052-28CD-4163-BD5B-9310CBD2623F}" sibTransId="{5CAB77AA-9BDF-4E42-84B4-CEB5D0049419}"/>
    <dgm:cxn modelId="{9681F849-A0FD-4D3C-989E-D5621DD7C945}" type="presOf" srcId="{96E5D946-55A6-4E6E-AB21-FF81555DF691}" destId="{A6F19D0E-FA9F-443B-A157-A9487E187FDC}" srcOrd="0" destOrd="0" presId="urn:microsoft.com/office/officeart/2005/8/layout/radial5"/>
    <dgm:cxn modelId="{E5B1A505-4C66-46BA-8C6B-54F36D181B47}" type="presOf" srcId="{644DA717-3F80-4503-9389-9D1E8AA87CD6}" destId="{60EBAE40-04F0-46F9-A581-156DBE6BF780}" srcOrd="0" destOrd="0" presId="urn:microsoft.com/office/officeart/2005/8/layout/radial5"/>
    <dgm:cxn modelId="{AA5AA12D-396F-4BF2-96D7-C96A9A595A2C}" srcId="{644DA717-3F80-4503-9389-9D1E8AA87CD6}" destId="{C8E27E6C-4FD7-4BD1-B51E-3B4CA46C1FD5}" srcOrd="1" destOrd="0" parTransId="{FCF67BA0-6618-45B7-89B3-ACD3CA80990B}" sibTransId="{3F6A214B-5738-4BBF-8180-E8CF94545228}"/>
    <dgm:cxn modelId="{0B45ED2F-410B-4202-8DA7-9DA91BA6AC69}" type="presOf" srcId="{C8E27E6C-4FD7-4BD1-B51E-3B4CA46C1FD5}" destId="{46881BBF-13EA-4283-A51F-1A7845F01511}" srcOrd="0" destOrd="0" presId="urn:microsoft.com/office/officeart/2005/8/layout/radial5"/>
    <dgm:cxn modelId="{242D8000-A5C6-411C-90FC-FF7D46D0FCDC}" type="presOf" srcId="{AE758DFB-3CE6-44C9-B8B9-6FE6FF8EEFE3}" destId="{E182FBE7-C23F-4229-879F-C3AE36A9652A}" srcOrd="0" destOrd="0" presId="urn:microsoft.com/office/officeart/2005/8/layout/radial5"/>
    <dgm:cxn modelId="{89DFE703-32B9-4C21-A238-BDC95A872273}" type="presOf" srcId="{FCF67BA0-6618-45B7-89B3-ACD3CA80990B}" destId="{CB0BD3C9-5C13-4DD8-81FF-4087547BB7E2}" srcOrd="1" destOrd="0" presId="urn:microsoft.com/office/officeart/2005/8/layout/radial5"/>
    <dgm:cxn modelId="{609C64C5-B8F7-4AA5-852F-C40718CC8B3E}" type="presOf" srcId="{249E24B1-3FDE-4CC3-ADBB-2184016CB5EC}" destId="{19478855-38CC-4419-8C55-3C1BF46E22DC}" srcOrd="1" destOrd="0" presId="urn:microsoft.com/office/officeart/2005/8/layout/radial5"/>
    <dgm:cxn modelId="{D6B7CDA9-916C-4E8E-936D-EA628E194806}" type="presOf" srcId="{E8013C29-4524-4FD0-BE3D-A0F5E735D544}" destId="{EEBB7055-6495-45EB-90A9-39F75560F31C}" srcOrd="1" destOrd="0" presId="urn:microsoft.com/office/officeart/2005/8/layout/radial5"/>
    <dgm:cxn modelId="{AD8DDFB0-89B2-449D-87E7-DEC60D75B5A7}" srcId="{644DA717-3F80-4503-9389-9D1E8AA87CD6}" destId="{F9ACB741-36F9-4E7D-B2E3-91FEA68C74DC}" srcOrd="2" destOrd="0" parTransId="{E8013C29-4524-4FD0-BE3D-A0F5E735D544}" sibTransId="{6979614E-A64A-4F2D-8310-52172985A7F7}"/>
    <dgm:cxn modelId="{A94FABCD-C26E-4CB4-9151-F84ED1D0BE0D}" type="presOf" srcId="{0126A5F6-1773-4298-80B2-798B5029245F}" destId="{E50893D5-C686-4956-A4BA-3A6D80997B6C}" srcOrd="0" destOrd="0" presId="urn:microsoft.com/office/officeart/2005/8/layout/radial5"/>
    <dgm:cxn modelId="{A972BBBD-FB2A-42FC-AB8F-8F9D1B099226}" type="presOf" srcId="{CF253052-28CD-4163-BD5B-9310CBD2623F}" destId="{0389B6C5-9243-437D-A30C-92F643A71000}" srcOrd="0" destOrd="0" presId="urn:microsoft.com/office/officeart/2005/8/layout/radial5"/>
    <dgm:cxn modelId="{C20067F7-80E2-45EE-9999-0674704FF11D}" type="presOf" srcId="{249E24B1-3FDE-4CC3-ADBB-2184016CB5EC}" destId="{7BDA7536-B5AC-474A-9E67-574EBB8F84AD}" srcOrd="0" destOrd="0" presId="urn:microsoft.com/office/officeart/2005/8/layout/radial5"/>
    <dgm:cxn modelId="{907E9C37-A205-44FD-B5FA-BFF1EBE26B30}" type="presOf" srcId="{E8013C29-4524-4FD0-BE3D-A0F5E735D544}" destId="{7503C41F-A880-469F-9C93-3B0516EBD90E}" srcOrd="0" destOrd="0" presId="urn:microsoft.com/office/officeart/2005/8/layout/radial5"/>
    <dgm:cxn modelId="{9A309B16-27D1-4173-8AE0-8DE2E5140566}" type="presParOf" srcId="{E182FBE7-C23F-4229-879F-C3AE36A9652A}" destId="{60EBAE40-04F0-46F9-A581-156DBE6BF780}" srcOrd="0" destOrd="0" presId="urn:microsoft.com/office/officeart/2005/8/layout/radial5"/>
    <dgm:cxn modelId="{D485D45E-E4E6-46BC-AFEE-C358C4EA96F3}" type="presParOf" srcId="{E182FBE7-C23F-4229-879F-C3AE36A9652A}" destId="{0389B6C5-9243-437D-A30C-92F643A71000}" srcOrd="1" destOrd="0" presId="urn:microsoft.com/office/officeart/2005/8/layout/radial5"/>
    <dgm:cxn modelId="{ABAE1B3E-DBC9-4D40-B35D-E913F07A2440}" type="presParOf" srcId="{0389B6C5-9243-437D-A30C-92F643A71000}" destId="{6873D4A3-BC02-4156-B10B-586CBF10B628}" srcOrd="0" destOrd="0" presId="urn:microsoft.com/office/officeart/2005/8/layout/radial5"/>
    <dgm:cxn modelId="{3C30A848-3C9C-4E8E-B61C-5E71454BB090}" type="presParOf" srcId="{E182FBE7-C23F-4229-879F-C3AE36A9652A}" destId="{A6F19D0E-FA9F-443B-A157-A9487E187FDC}" srcOrd="2" destOrd="0" presId="urn:microsoft.com/office/officeart/2005/8/layout/radial5"/>
    <dgm:cxn modelId="{BB13E484-C265-483B-BFC8-BDF8D29C68F9}" type="presParOf" srcId="{E182FBE7-C23F-4229-879F-C3AE36A9652A}" destId="{1252F74A-F6A5-485A-B0DF-A27AC23D57D6}" srcOrd="3" destOrd="0" presId="urn:microsoft.com/office/officeart/2005/8/layout/radial5"/>
    <dgm:cxn modelId="{FB84EC22-2680-414E-B617-C71F947B3837}" type="presParOf" srcId="{1252F74A-F6A5-485A-B0DF-A27AC23D57D6}" destId="{CB0BD3C9-5C13-4DD8-81FF-4087547BB7E2}" srcOrd="0" destOrd="0" presId="urn:microsoft.com/office/officeart/2005/8/layout/radial5"/>
    <dgm:cxn modelId="{D9ABA724-F699-4042-9109-E644E9E1B5F2}" type="presParOf" srcId="{E182FBE7-C23F-4229-879F-C3AE36A9652A}" destId="{46881BBF-13EA-4283-A51F-1A7845F01511}" srcOrd="4" destOrd="0" presId="urn:microsoft.com/office/officeart/2005/8/layout/radial5"/>
    <dgm:cxn modelId="{9F272C4E-FDDA-456F-88A3-4E8C7065C6D1}" type="presParOf" srcId="{E182FBE7-C23F-4229-879F-C3AE36A9652A}" destId="{7503C41F-A880-469F-9C93-3B0516EBD90E}" srcOrd="5" destOrd="0" presId="urn:microsoft.com/office/officeart/2005/8/layout/radial5"/>
    <dgm:cxn modelId="{B26A3282-7D21-4438-ACB3-3AD11E544C45}" type="presParOf" srcId="{7503C41F-A880-469F-9C93-3B0516EBD90E}" destId="{EEBB7055-6495-45EB-90A9-39F75560F31C}" srcOrd="0" destOrd="0" presId="urn:microsoft.com/office/officeart/2005/8/layout/radial5"/>
    <dgm:cxn modelId="{8977CA6A-42F8-472B-A95D-D49C14023371}" type="presParOf" srcId="{E182FBE7-C23F-4229-879F-C3AE36A9652A}" destId="{DB808E5A-814F-45C1-A83D-7B9B27F6AED1}" srcOrd="6" destOrd="0" presId="urn:microsoft.com/office/officeart/2005/8/layout/radial5"/>
    <dgm:cxn modelId="{CE27A82D-753C-4331-9675-EE97767F15F6}" type="presParOf" srcId="{E182FBE7-C23F-4229-879F-C3AE36A9652A}" destId="{7BDA7536-B5AC-474A-9E67-574EBB8F84AD}" srcOrd="7" destOrd="0" presId="urn:microsoft.com/office/officeart/2005/8/layout/radial5"/>
    <dgm:cxn modelId="{B7972E37-F25F-4C4B-AD7E-8DC103728B61}" type="presParOf" srcId="{7BDA7536-B5AC-474A-9E67-574EBB8F84AD}" destId="{19478855-38CC-4419-8C55-3C1BF46E22DC}" srcOrd="0" destOrd="0" presId="urn:microsoft.com/office/officeart/2005/8/layout/radial5"/>
    <dgm:cxn modelId="{CA6031AD-4074-41AB-8D29-83894939E8C9}" type="presParOf" srcId="{E182FBE7-C23F-4229-879F-C3AE36A9652A}" destId="{E50893D5-C686-4956-A4BA-3A6D80997B6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BCAD1-2D9E-4455-82BB-2C3F61C8402B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789070-E9F1-473F-9FF4-A710A3BABA04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Leaf Type Bearing 1</a:t>
          </a:r>
          <a:r>
            <a:rPr lang="en-US" sz="14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Generation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472FD518-8C3C-4E94-940A-E67DB8568AEC}" type="parTrans" cxnId="{BC6C7890-E47B-472E-A53F-416E5E0EF8F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A223D66-EE20-4D68-A3E1-36AD8F772EA7}" type="sibTrans" cxnId="{BC6C7890-E47B-472E-A53F-416E5E0EF8F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E08EC6FA-692F-47A9-8AF6-595A352E87D8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Bump Foil Bearing 3</a:t>
          </a:r>
          <a:r>
            <a:rPr lang="en-US" sz="1400" baseline="30000" dirty="0" smtClean="0">
              <a:latin typeface="Arial" pitchFamily="34" charset="0"/>
              <a:cs typeface="Arial" pitchFamily="34" charset="0"/>
            </a:rPr>
            <a:t>rd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Generation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ACFF8DDC-7BE0-4DA7-86AB-B1E4F9CEEDB0}" type="parTrans" cxnId="{7CA22A10-9B23-44E2-9A01-DB2006C14B31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D2975029-1404-47DB-84FE-AE1FCA0388F2}" type="sibTrans" cxnId="{7CA22A10-9B23-44E2-9A01-DB2006C14B31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79EB4F2-4A60-4CA6-A942-83578FF5293B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1994 to 1998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A249B68F-08F9-4CE0-893F-E1EB2FE45F9E}" type="parTrans" cxnId="{73DB6B8B-1211-4315-8881-DD506F64E560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6B93D5B-921D-4804-B0F6-53B6B8AB7395}" type="sibTrans" cxnId="{73DB6B8B-1211-4315-8881-DD506F64E560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2C41620-B133-4802-BCDF-9F5952525DB7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1973 to 1976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F582551B-EE8D-4321-8DCB-4F5D73C834E3}" type="parTrans" cxnId="{F9E3B93E-99CB-435A-A8F3-B34624B63721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22863839-1BA2-4947-AC91-0D043A665587}" type="sibTrans" cxnId="{F9E3B93E-99CB-435A-A8F3-B34624B63721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BE323CAD-6044-4B59-9E83-FF79B4290333}" type="pres">
      <dgm:prSet presAssocID="{71EBCAD1-2D9E-4455-82BB-2C3F61C840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E2BEE7-F788-4813-9F16-3C9EF4AEF15A}" type="pres">
      <dgm:prSet presAssocID="{E08EC6FA-692F-47A9-8AF6-595A352E87D8}" presName="boxAndChildren" presStyleCnt="0"/>
      <dgm:spPr/>
    </dgm:pt>
    <dgm:pt modelId="{AEFB191B-1FF9-4DA7-88EB-287185B91F88}" type="pres">
      <dgm:prSet presAssocID="{E08EC6FA-692F-47A9-8AF6-595A352E87D8}" presName="parentTextBox" presStyleLbl="node1" presStyleIdx="0" presStyleCnt="2"/>
      <dgm:spPr/>
      <dgm:t>
        <a:bodyPr/>
        <a:lstStyle/>
        <a:p>
          <a:endParaRPr lang="en-US"/>
        </a:p>
      </dgm:t>
    </dgm:pt>
    <dgm:pt modelId="{3711EF90-4843-43F8-BCDD-FFC4A60B343F}" type="pres">
      <dgm:prSet presAssocID="{E08EC6FA-692F-47A9-8AF6-595A352E87D8}" presName="entireBox" presStyleLbl="node1" presStyleIdx="0" presStyleCnt="2"/>
      <dgm:spPr/>
      <dgm:t>
        <a:bodyPr/>
        <a:lstStyle/>
        <a:p>
          <a:endParaRPr lang="en-US"/>
        </a:p>
      </dgm:t>
    </dgm:pt>
    <dgm:pt modelId="{A819A1FC-D04E-4225-A3C2-B7BC296F04CA}" type="pres">
      <dgm:prSet presAssocID="{E08EC6FA-692F-47A9-8AF6-595A352E87D8}" presName="descendantBox" presStyleCnt="0"/>
      <dgm:spPr/>
    </dgm:pt>
    <dgm:pt modelId="{30047383-E5E5-4763-970F-163C96096BC5}" type="pres">
      <dgm:prSet presAssocID="{379EB4F2-4A60-4CA6-A942-83578FF5293B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99EDB-2A3A-487C-9633-CE472DB46198}" type="pres">
      <dgm:prSet presAssocID="{3A223D66-EE20-4D68-A3E1-36AD8F772EA7}" presName="sp" presStyleCnt="0"/>
      <dgm:spPr/>
    </dgm:pt>
    <dgm:pt modelId="{B9C3BB86-3B19-4F6D-820A-4A5B9DE8D242}" type="pres">
      <dgm:prSet presAssocID="{6C789070-E9F1-473F-9FF4-A710A3BABA04}" presName="arrowAndChildren" presStyleCnt="0"/>
      <dgm:spPr/>
    </dgm:pt>
    <dgm:pt modelId="{ABEEC8E2-66E0-425B-B974-8BA7176E3FE7}" type="pres">
      <dgm:prSet presAssocID="{6C789070-E9F1-473F-9FF4-A710A3BABA04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AABD0E76-83FD-4E41-9BA8-BDFB42440501}" type="pres">
      <dgm:prSet presAssocID="{6C789070-E9F1-473F-9FF4-A710A3BABA04}" presName="arrow" presStyleLbl="node1" presStyleIdx="1" presStyleCnt="2" custLinFactY="-28816" custLinFactNeighborX="-47046" custLinFactNeighborY="-100000"/>
      <dgm:spPr/>
      <dgm:t>
        <a:bodyPr/>
        <a:lstStyle/>
        <a:p>
          <a:endParaRPr lang="en-US"/>
        </a:p>
      </dgm:t>
    </dgm:pt>
    <dgm:pt modelId="{5570A8EF-CD86-4140-9DFD-5F2313F0DA23}" type="pres">
      <dgm:prSet presAssocID="{6C789070-E9F1-473F-9FF4-A710A3BABA04}" presName="descendantArrow" presStyleCnt="0"/>
      <dgm:spPr/>
    </dgm:pt>
    <dgm:pt modelId="{7443D15C-209E-4050-B52A-C2B5EA94C315}" type="pres">
      <dgm:prSet presAssocID="{A2C41620-B133-4802-BCDF-9F5952525DB7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B6B8B-1211-4315-8881-DD506F64E560}" srcId="{E08EC6FA-692F-47A9-8AF6-595A352E87D8}" destId="{379EB4F2-4A60-4CA6-A942-83578FF5293B}" srcOrd="0" destOrd="0" parTransId="{A249B68F-08F9-4CE0-893F-E1EB2FE45F9E}" sibTransId="{16B93D5B-921D-4804-B0F6-53B6B8AB7395}"/>
    <dgm:cxn modelId="{7CA22A10-9B23-44E2-9A01-DB2006C14B31}" srcId="{71EBCAD1-2D9E-4455-82BB-2C3F61C8402B}" destId="{E08EC6FA-692F-47A9-8AF6-595A352E87D8}" srcOrd="1" destOrd="0" parTransId="{ACFF8DDC-7BE0-4DA7-86AB-B1E4F9CEEDB0}" sibTransId="{D2975029-1404-47DB-84FE-AE1FCA0388F2}"/>
    <dgm:cxn modelId="{2F206B34-5C40-4EFC-B0EE-0244F4EFE5BD}" type="presOf" srcId="{E08EC6FA-692F-47A9-8AF6-595A352E87D8}" destId="{AEFB191B-1FF9-4DA7-88EB-287185B91F88}" srcOrd="0" destOrd="0" presId="urn:microsoft.com/office/officeart/2005/8/layout/process4"/>
    <dgm:cxn modelId="{838EB55E-2A3E-472E-B2E0-ADF767C989B8}" type="presOf" srcId="{379EB4F2-4A60-4CA6-A942-83578FF5293B}" destId="{30047383-E5E5-4763-970F-163C96096BC5}" srcOrd="0" destOrd="0" presId="urn:microsoft.com/office/officeart/2005/8/layout/process4"/>
    <dgm:cxn modelId="{F9E3B93E-99CB-435A-A8F3-B34624B63721}" srcId="{6C789070-E9F1-473F-9FF4-A710A3BABA04}" destId="{A2C41620-B133-4802-BCDF-9F5952525DB7}" srcOrd="0" destOrd="0" parTransId="{F582551B-EE8D-4321-8DCB-4F5D73C834E3}" sibTransId="{22863839-1BA2-4947-AC91-0D043A665587}"/>
    <dgm:cxn modelId="{5F1FEABD-CF32-475E-BADB-E28E104EAE92}" type="presOf" srcId="{E08EC6FA-692F-47A9-8AF6-595A352E87D8}" destId="{3711EF90-4843-43F8-BCDD-FFC4A60B343F}" srcOrd="1" destOrd="0" presId="urn:microsoft.com/office/officeart/2005/8/layout/process4"/>
    <dgm:cxn modelId="{BC6C7890-E47B-472E-A53F-416E5E0EF8F6}" srcId="{71EBCAD1-2D9E-4455-82BB-2C3F61C8402B}" destId="{6C789070-E9F1-473F-9FF4-A710A3BABA04}" srcOrd="0" destOrd="0" parTransId="{472FD518-8C3C-4E94-940A-E67DB8568AEC}" sibTransId="{3A223D66-EE20-4D68-A3E1-36AD8F772EA7}"/>
    <dgm:cxn modelId="{64BF9ED8-2CA7-4416-AE49-629E953B216D}" type="presOf" srcId="{6C789070-E9F1-473F-9FF4-A710A3BABA04}" destId="{AABD0E76-83FD-4E41-9BA8-BDFB42440501}" srcOrd="1" destOrd="0" presId="urn:microsoft.com/office/officeart/2005/8/layout/process4"/>
    <dgm:cxn modelId="{3DE2D732-0647-457D-A9FE-D9019D2E9B40}" type="presOf" srcId="{A2C41620-B133-4802-BCDF-9F5952525DB7}" destId="{7443D15C-209E-4050-B52A-C2B5EA94C315}" srcOrd="0" destOrd="0" presId="urn:microsoft.com/office/officeart/2005/8/layout/process4"/>
    <dgm:cxn modelId="{2B80D72C-F653-4065-9AE3-318859C1AB3F}" type="presOf" srcId="{71EBCAD1-2D9E-4455-82BB-2C3F61C8402B}" destId="{BE323CAD-6044-4B59-9E83-FF79B4290333}" srcOrd="0" destOrd="0" presId="urn:microsoft.com/office/officeart/2005/8/layout/process4"/>
    <dgm:cxn modelId="{A70B8B3F-86D4-4788-9416-503A3EC977EB}" type="presOf" srcId="{6C789070-E9F1-473F-9FF4-A710A3BABA04}" destId="{ABEEC8E2-66E0-425B-B974-8BA7176E3FE7}" srcOrd="0" destOrd="0" presId="urn:microsoft.com/office/officeart/2005/8/layout/process4"/>
    <dgm:cxn modelId="{D73BA501-3415-47C8-A3C6-E46D6F59F9BF}" type="presParOf" srcId="{BE323CAD-6044-4B59-9E83-FF79B4290333}" destId="{AAE2BEE7-F788-4813-9F16-3C9EF4AEF15A}" srcOrd="0" destOrd="0" presId="urn:microsoft.com/office/officeart/2005/8/layout/process4"/>
    <dgm:cxn modelId="{8795DF7B-5DB1-4338-80B8-3D23E44131F7}" type="presParOf" srcId="{AAE2BEE7-F788-4813-9F16-3C9EF4AEF15A}" destId="{AEFB191B-1FF9-4DA7-88EB-287185B91F88}" srcOrd="0" destOrd="0" presId="urn:microsoft.com/office/officeart/2005/8/layout/process4"/>
    <dgm:cxn modelId="{CCF3F503-71C2-4A04-A136-19756D9C624F}" type="presParOf" srcId="{AAE2BEE7-F788-4813-9F16-3C9EF4AEF15A}" destId="{3711EF90-4843-43F8-BCDD-FFC4A60B343F}" srcOrd="1" destOrd="0" presId="urn:microsoft.com/office/officeart/2005/8/layout/process4"/>
    <dgm:cxn modelId="{F7FC404D-26AE-4342-B027-08E713171903}" type="presParOf" srcId="{AAE2BEE7-F788-4813-9F16-3C9EF4AEF15A}" destId="{A819A1FC-D04E-4225-A3C2-B7BC296F04CA}" srcOrd="2" destOrd="0" presId="urn:microsoft.com/office/officeart/2005/8/layout/process4"/>
    <dgm:cxn modelId="{42777AA0-829D-49FD-ADAF-AD974068CD37}" type="presParOf" srcId="{A819A1FC-D04E-4225-A3C2-B7BC296F04CA}" destId="{30047383-E5E5-4763-970F-163C96096BC5}" srcOrd="0" destOrd="0" presId="urn:microsoft.com/office/officeart/2005/8/layout/process4"/>
    <dgm:cxn modelId="{AAB9ED96-D23E-4794-98D8-8ED4793C8997}" type="presParOf" srcId="{BE323CAD-6044-4B59-9E83-FF79B4290333}" destId="{2A199EDB-2A3A-487C-9633-CE472DB46198}" srcOrd="1" destOrd="0" presId="urn:microsoft.com/office/officeart/2005/8/layout/process4"/>
    <dgm:cxn modelId="{1A962D2F-CBE5-4501-B485-710F57B36935}" type="presParOf" srcId="{BE323CAD-6044-4B59-9E83-FF79B4290333}" destId="{B9C3BB86-3B19-4F6D-820A-4A5B9DE8D242}" srcOrd="2" destOrd="0" presId="urn:microsoft.com/office/officeart/2005/8/layout/process4"/>
    <dgm:cxn modelId="{6B5B81FD-FD50-4CC5-8A4C-4A844AD9A82E}" type="presParOf" srcId="{B9C3BB86-3B19-4F6D-820A-4A5B9DE8D242}" destId="{ABEEC8E2-66E0-425B-B974-8BA7176E3FE7}" srcOrd="0" destOrd="0" presId="urn:microsoft.com/office/officeart/2005/8/layout/process4"/>
    <dgm:cxn modelId="{7267F435-43DD-43B2-B90C-26679DCC16D6}" type="presParOf" srcId="{B9C3BB86-3B19-4F6D-820A-4A5B9DE8D242}" destId="{AABD0E76-83FD-4E41-9BA8-BDFB42440501}" srcOrd="1" destOrd="0" presId="urn:microsoft.com/office/officeart/2005/8/layout/process4"/>
    <dgm:cxn modelId="{8A90D3E6-D2AF-4704-9535-7A4466A82D0B}" type="presParOf" srcId="{B9C3BB86-3B19-4F6D-820A-4A5B9DE8D242}" destId="{5570A8EF-CD86-4140-9DFD-5F2313F0DA23}" srcOrd="2" destOrd="0" presId="urn:microsoft.com/office/officeart/2005/8/layout/process4"/>
    <dgm:cxn modelId="{BCDDE8B0-F9EA-4300-9F89-FC7B8F37C3AB}" type="presParOf" srcId="{5570A8EF-CD86-4140-9DFD-5F2313F0DA23}" destId="{7443D15C-209E-4050-B52A-C2B5EA94C3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AE40-04F0-46F9-A581-156DBE6BF780}">
      <dsp:nvSpPr>
        <dsp:cNvPr id="0" name=""/>
        <dsp:cNvSpPr/>
      </dsp:nvSpPr>
      <dsp:spPr>
        <a:xfrm>
          <a:off x="3129643" y="2137557"/>
          <a:ext cx="2053614" cy="19114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small" baseline="0" dirty="0" smtClean="0"/>
            <a:t>Technology Foundation in Aerospace &amp; Defense</a:t>
          </a:r>
        </a:p>
      </dsp:txBody>
      <dsp:txXfrm>
        <a:off x="3430388" y="2417489"/>
        <a:ext cx="1452124" cy="1351634"/>
      </dsp:txXfrm>
    </dsp:sp>
    <dsp:sp modelId="{0389B6C5-9243-437D-A30C-92F643A71000}">
      <dsp:nvSpPr>
        <dsp:cNvPr id="0" name=""/>
        <dsp:cNvSpPr/>
      </dsp:nvSpPr>
      <dsp:spPr>
        <a:xfrm rot="16200000">
          <a:off x="4031866" y="1693618"/>
          <a:ext cx="249168" cy="548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069241" y="1840680"/>
        <a:ext cx="174418" cy="329062"/>
      </dsp:txXfrm>
    </dsp:sp>
    <dsp:sp modelId="{A6F19D0E-FA9F-443B-A157-A9487E187FDC}">
      <dsp:nvSpPr>
        <dsp:cNvPr id="0" name=""/>
        <dsp:cNvSpPr/>
      </dsp:nvSpPr>
      <dsp:spPr>
        <a:xfrm>
          <a:off x="3197065" y="-119393"/>
          <a:ext cx="1918770" cy="1907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/>
            <a:t>Industrial Turbo Machinery: Turbo Blower/Compressor, Turbo Refrigerator </a:t>
          </a:r>
          <a:r>
            <a:rPr lang="en-US" sz="1400" b="1" kern="1200" cap="small" baseline="0" dirty="0" err="1" smtClean="0"/>
            <a:t>Gryocooler</a:t>
          </a:r>
          <a:endParaRPr lang="en-US" sz="1400" b="1" kern="1200" cap="small" baseline="0" dirty="0"/>
        </a:p>
      </dsp:txBody>
      <dsp:txXfrm>
        <a:off x="3478062" y="159882"/>
        <a:ext cx="1356776" cy="1348461"/>
      </dsp:txXfrm>
    </dsp:sp>
    <dsp:sp modelId="{1252F74A-F6A5-485A-B0DF-A27AC23D57D6}">
      <dsp:nvSpPr>
        <dsp:cNvPr id="0" name=""/>
        <dsp:cNvSpPr/>
      </dsp:nvSpPr>
      <dsp:spPr>
        <a:xfrm rot="21565791">
          <a:off x="5315610" y="2805507"/>
          <a:ext cx="369266" cy="548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15613" y="2915745"/>
        <a:ext cx="258486" cy="329062"/>
      </dsp:txXfrm>
    </dsp:sp>
    <dsp:sp modelId="{46881BBF-13EA-4283-A51F-1A7845F01511}">
      <dsp:nvSpPr>
        <dsp:cNvPr id="0" name=""/>
        <dsp:cNvSpPr/>
      </dsp:nvSpPr>
      <dsp:spPr>
        <a:xfrm>
          <a:off x="5879849" y="2161291"/>
          <a:ext cx="1810583" cy="18117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small" baseline="0" dirty="0" smtClean="0"/>
            <a:t>Energy/Environment: Micro Gas Turbine for Combined Heat &amp; Power</a:t>
          </a:r>
        </a:p>
      </dsp:txBody>
      <dsp:txXfrm>
        <a:off x="6145003" y="2426610"/>
        <a:ext cx="1280275" cy="1281074"/>
      </dsp:txXfrm>
    </dsp:sp>
    <dsp:sp modelId="{7503C41F-A880-469F-9C93-3B0516EBD90E}">
      <dsp:nvSpPr>
        <dsp:cNvPr id="0" name=""/>
        <dsp:cNvSpPr/>
      </dsp:nvSpPr>
      <dsp:spPr>
        <a:xfrm rot="5400000">
          <a:off x="4017748" y="3967385"/>
          <a:ext cx="277405" cy="548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059359" y="4035462"/>
        <a:ext cx="194184" cy="329062"/>
      </dsp:txXfrm>
    </dsp:sp>
    <dsp:sp modelId="{DB808E5A-814F-45C1-A83D-7B9B27F6AED1}">
      <dsp:nvSpPr>
        <dsp:cNvPr id="0" name=""/>
        <dsp:cNvSpPr/>
      </dsp:nvSpPr>
      <dsp:spPr>
        <a:xfrm>
          <a:off x="3212075" y="4446063"/>
          <a:ext cx="1888751" cy="18128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small" baseline="0" dirty="0" smtClean="0"/>
            <a:t>Aero Engines: Gas Turbine Engine for UAV</a:t>
          </a:r>
        </a:p>
      </dsp:txBody>
      <dsp:txXfrm>
        <a:off x="3488676" y="4711552"/>
        <a:ext cx="1335549" cy="1281895"/>
      </dsp:txXfrm>
    </dsp:sp>
    <dsp:sp modelId="{7BDA7536-B5AC-474A-9E67-574EBB8F84AD}">
      <dsp:nvSpPr>
        <dsp:cNvPr id="0" name=""/>
        <dsp:cNvSpPr/>
      </dsp:nvSpPr>
      <dsp:spPr>
        <a:xfrm rot="10782099">
          <a:off x="2661628" y="2826010"/>
          <a:ext cx="330745" cy="548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760850" y="2935439"/>
        <a:ext cx="231522" cy="329062"/>
      </dsp:txXfrm>
    </dsp:sp>
    <dsp:sp modelId="{E50893D5-C686-4956-A4BA-3A6D80997B6C}">
      <dsp:nvSpPr>
        <dsp:cNvPr id="0" name=""/>
        <dsp:cNvSpPr/>
      </dsp:nvSpPr>
      <dsp:spPr>
        <a:xfrm>
          <a:off x="504695" y="2125684"/>
          <a:ext cx="2000939" cy="19628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small" baseline="0" dirty="0" smtClean="0"/>
            <a:t>Military Aviation: F16 Program</a:t>
          </a:r>
        </a:p>
      </dsp:txBody>
      <dsp:txXfrm>
        <a:off x="797726" y="2413137"/>
        <a:ext cx="1414877" cy="138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D4CB61F-5094-4936-B55F-A4C0B8637B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354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fld id="{7F771CAD-E59D-43A0-ADBD-D0CF69AF40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42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D905B-6CD1-4B97-8E12-02C8D2DBD018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C1A03-AFE4-4879-BA6E-2E6DE0EBE543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C1625-B706-4E0B-9A61-E89163D9757A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EDDA0-607C-4B9F-982E-CAA3701B15F0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C84B9-6EFC-4940-AA82-ED66FE5912AD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F319D-5BE3-4698-B05F-D63A7EA6B4F8}" type="slidenum">
              <a:rPr lang="fr-FR"/>
              <a:pPr/>
              <a:t>33</a:t>
            </a:fld>
            <a:endParaRPr lang="fr-FR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8D91B-9CC2-49EA-BF0F-7D8AD730C8AF}" type="slidenum">
              <a:rPr lang="fr-FR"/>
              <a:pPr/>
              <a:t>37</a:t>
            </a:fld>
            <a:endParaRPr lang="fr-FR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D905B-6CD1-4B97-8E12-02C8D2DBD018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71CAD-E59D-43A0-ADBD-D0CF69AF40F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7DD41-4852-4B5A-99F2-46E90533CC03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7DD41-4852-4B5A-99F2-46E90533CC03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7DD41-4852-4B5A-99F2-46E90533CC03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50D2B-C616-4E51-AE1F-68CAF18826DF}" type="slidenum">
              <a:rPr lang="fr-FR"/>
              <a:pPr/>
              <a:t>12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4BAC9-0E9E-408F-B797-613C52ABDAFF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D891C-02EF-4DD2-A760-456B30B66A8F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D891C-02EF-4DD2-A760-456B30B66A8F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B683-A398-48D2-9714-EA54D582A6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7AF2-C884-480B-B378-79E943977E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70CA-9A57-4EB6-B226-0DD11B5533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E139-BA2C-4045-9F5A-B2FDF02DFA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973A-394E-422C-8A49-C2748F4A7B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52388"/>
            <a:ext cx="8856662" cy="765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02/08/2008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Strictly Confidential Information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4FF519-28BA-4587-8B63-B3B20B907F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7338" y="52388"/>
            <a:ext cx="8856662" cy="607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02/08/2008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APG-Neuros Proprietary Information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95CB75-05BD-40EE-BEC3-434DCADFF74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6E352-0D7D-4F4F-939A-A58B7861B8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02" y="1442483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99EC5-6DCC-44A3-A89B-FC91F0BF59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0156-BE7B-4281-B5A6-C28AFA746B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F08B-06B4-4732-8F81-DC410C87D2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07B85-FD6E-41D7-8A90-5F1AD04075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DD7B-908F-42A8-BFF7-EF33EFA5DE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C3191-DB84-4108-942A-A4B8FA81BC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F262-BBA1-460F-94D4-28983EF7EB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ower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flipH="1">
            <a:off x="0" y="0"/>
            <a:ext cx="9144000" cy="1255178"/>
          </a:xfrm>
          <a:prstGeom prst="rect">
            <a:avLst/>
          </a:prstGeom>
          <a:noFill/>
        </p:spPr>
      </p:pic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4219575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39628" y="6575124"/>
            <a:ext cx="1616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Proprietary Information</a:t>
            </a:r>
          </a:p>
        </p:txBody>
      </p:sp>
      <p:pic>
        <p:nvPicPr>
          <p:cNvPr id="12" name="Picture 11" descr="APGlogo Transparent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07504" y="6542095"/>
            <a:ext cx="858256" cy="260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8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9" r:id="rId15"/>
    <p:sldLayoutId id="2147483850" r:id="rId16"/>
    <p:sldLayoutId id="2147483852" r:id="rId17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21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866" y="2566457"/>
            <a:ext cx="8644268" cy="1500187"/>
          </a:xfrm>
        </p:spPr>
        <p:txBody>
          <a:bodyPr anchor="ctr" anchorCtr="1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High Efficiency Turbo Blower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PG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365" y="5616340"/>
            <a:ext cx="1409271" cy="427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0678" y="5135387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December 10</a:t>
            </a:r>
            <a:r>
              <a:rPr lang="en-US" sz="1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32" y="0"/>
            <a:ext cx="6274926" cy="1045029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CA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CORE TECHOLOGIES</a:t>
            </a:r>
            <a:br>
              <a:rPr lang="en-CA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C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ADVANTAGES  &amp;  </a:t>
            </a:r>
            <a:r>
              <a:rPr lang="en-CA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lang="fr-FR" altLang="ko-KR" sz="2400" b="1" kern="1200" cap="al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427510" y="1704736"/>
            <a:ext cx="9571510" cy="3483948"/>
          </a:xfrm>
        </p:spPr>
        <p:txBody>
          <a:bodyPr>
            <a:noAutofit/>
          </a:bodyPr>
          <a:lstStyle/>
          <a:p>
            <a:pPr marL="1092200" lvl="1">
              <a:lnSpc>
                <a:spcPct val="25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CA" sz="1800" b="1" dirty="0" smtClean="0">
                <a:latin typeface="Arial" pitchFamily="34" charset="0"/>
                <a:cs typeface="Arial" pitchFamily="34" charset="0"/>
              </a:rPr>
              <a:t>Highest Availability &amp; Lowest Maintenance cost</a:t>
            </a:r>
          </a:p>
          <a:p>
            <a:pPr marL="1492250" lvl="2">
              <a:lnSpc>
                <a:spcPct val="2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Demonstrated 96.6% availability over 3 years at Moreno Valley. CA</a:t>
            </a:r>
          </a:p>
          <a:p>
            <a:pPr marL="1492250" lvl="2">
              <a:lnSpc>
                <a:spcPct val="2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Only scheduled maintenance is cleaning / changing air filter</a:t>
            </a:r>
          </a:p>
          <a:p>
            <a:pPr marL="1092200" lvl="1">
              <a:lnSpc>
                <a:spcPct val="25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CA" sz="1800" b="1" dirty="0" smtClean="0">
                <a:latin typeface="Arial" pitchFamily="34" charset="0"/>
                <a:cs typeface="Arial" pitchFamily="34" charset="0"/>
              </a:rPr>
              <a:t>Lowest installation cost</a:t>
            </a:r>
          </a:p>
          <a:p>
            <a:pPr marL="1492250" lvl="2">
              <a:lnSpc>
                <a:spcPct val="2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No heat rejection to surroundings</a:t>
            </a:r>
          </a:p>
          <a:p>
            <a:pPr marL="1492250" lvl="2">
              <a:lnSpc>
                <a:spcPct val="2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Fully integrated glycol cooling system &amp; Harmonic Filter</a:t>
            </a:r>
          </a:p>
          <a:p>
            <a:pPr marL="1492250" lvl="2">
              <a:lnSpc>
                <a:spcPct val="130000"/>
              </a:lnSpc>
              <a:buClrTx/>
              <a:buFont typeface="Wingdings" pitchFamily="2" charset="2"/>
              <a:buNone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1949450" lvl="3">
              <a:lnSpc>
                <a:spcPct val="80000"/>
              </a:lnSpc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1092200" lvl="1">
              <a:lnSpc>
                <a:spcPct val="80000"/>
              </a:lnSpc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1949450" lvl="3">
              <a:lnSpc>
                <a:spcPct val="80000"/>
              </a:lnSpc>
              <a:buFont typeface="Wingdings" pitchFamily="2" charset="2"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1092200" lvl="1">
              <a:lnSpc>
                <a:spcPct val="80000"/>
              </a:lnSpc>
              <a:buFont typeface="Wingdings" pitchFamily="2" charset="2"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1092200" lvl="1">
              <a:lnSpc>
                <a:spcPct val="80000"/>
              </a:lnSpc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239436" y="1472561"/>
          <a:ext cx="3620038" cy="487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3" name="Acrobat Document" r:id="rId3" imgW="7734240" imgH="10417680" progId="AcroExch.Document.7">
                  <p:embed/>
                </p:oleObj>
              </mc:Choice>
              <mc:Fallback>
                <p:oleObj name="Acrobat Document" r:id="rId3" imgW="7734240" imgH="1041768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36" y="1472561"/>
                        <a:ext cx="3620038" cy="487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165" y="240678"/>
            <a:ext cx="786447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6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Certification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1330" y="1642781"/>
            <a:ext cx="4900862" cy="427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 err="1" smtClean="0">
                <a:solidFill>
                  <a:schemeClr val="tx1"/>
                </a:solidFill>
              </a:rPr>
              <a:t>Neuros</a:t>
            </a:r>
            <a:r>
              <a:rPr lang="en-US" sz="2300" b="1" dirty="0" smtClean="0">
                <a:solidFill>
                  <a:schemeClr val="tx1"/>
                </a:solidFill>
              </a:rPr>
              <a:t>’ Turbo Blower Package</a:t>
            </a:r>
          </a:p>
          <a:p>
            <a:pPr>
              <a:lnSpc>
                <a:spcPct val="150000"/>
              </a:lnSpc>
            </a:pPr>
            <a:r>
              <a:rPr lang="en-US" sz="2300" b="1" dirty="0" smtClean="0">
                <a:solidFill>
                  <a:schemeClr val="tx1"/>
                </a:solidFill>
              </a:rPr>
              <a:t>Certifications</a:t>
            </a:r>
          </a:p>
          <a:p>
            <a:pPr>
              <a:lnSpc>
                <a:spcPct val="150000"/>
              </a:lnSpc>
            </a:pPr>
            <a:endParaRPr lang="en-US" sz="2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</a:rPr>
              <a:t>CSA</a:t>
            </a:r>
            <a:r>
              <a:rPr lang="en-US" sz="2300" dirty="0" smtClean="0">
                <a:solidFill>
                  <a:schemeClr val="tx1"/>
                </a:solidFill>
              </a:rPr>
              <a:t> – Canada/US</a:t>
            </a:r>
            <a:br>
              <a:rPr lang="en-US" sz="2300" dirty="0" smtClean="0">
                <a:solidFill>
                  <a:schemeClr val="tx1"/>
                </a:solidFill>
              </a:rPr>
            </a:br>
            <a:endParaRPr lang="en-US" sz="2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</a:rPr>
              <a:t>UL</a:t>
            </a:r>
            <a:r>
              <a:rPr lang="en-US" sz="2300" dirty="0" smtClean="0">
                <a:solidFill>
                  <a:schemeClr val="tx1"/>
                </a:solidFill>
              </a:rPr>
              <a:t> – US/Canada</a:t>
            </a:r>
            <a:br>
              <a:rPr lang="en-US" sz="2300" dirty="0" smtClean="0">
                <a:solidFill>
                  <a:schemeClr val="tx1"/>
                </a:solidFill>
              </a:rPr>
            </a:br>
            <a:endParaRPr lang="en-US" sz="2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</a:rPr>
              <a:t>CE </a:t>
            </a:r>
            <a:r>
              <a:rPr lang="en-US" sz="2300" dirty="0" smtClean="0">
                <a:solidFill>
                  <a:schemeClr val="tx1"/>
                </a:solidFill>
              </a:rPr>
              <a:t>- Europe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27596" y="73187"/>
            <a:ext cx="7864475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6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Installation Flexibility </a:t>
            </a:r>
          </a:p>
          <a:p>
            <a:pPr>
              <a:lnSpc>
                <a:spcPct val="140000"/>
              </a:lnSpc>
              <a:defRPr/>
            </a:pPr>
            <a:r>
              <a:rPr lang="en-US" sz="20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Indoor or Outdoor under Canopy</a:t>
            </a:r>
            <a:endParaRPr lang="en-US" sz="2000" b="1" cap="all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6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007" y="1501549"/>
            <a:ext cx="2619375" cy="4638675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783" y="1483736"/>
            <a:ext cx="2639043" cy="4690299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3165" y="138235"/>
            <a:ext cx="7864475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Installation Flexibility </a:t>
            </a:r>
          </a:p>
          <a:p>
            <a:pPr>
              <a:lnSpc>
                <a:spcPct val="140000"/>
              </a:lnSpc>
              <a:defRPr/>
            </a:pPr>
            <a:r>
              <a:rPr lang="en-US" sz="26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Multiple Blowers </a:t>
            </a:r>
            <a:r>
              <a:rPr lang="en-US" sz="2600" b="1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installations</a:t>
            </a:r>
            <a:endParaRPr lang="en-US" sz="2600" b="1" cap="all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82" y="1938303"/>
            <a:ext cx="4595010" cy="328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222" y="1926428"/>
            <a:ext cx="3941023" cy="330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1470" y="5441524"/>
            <a:ext cx="366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Hollister WWTP NX150 &amp; NX100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2739" y="5439544"/>
            <a:ext cx="243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Benicia WWTP NX75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21" y="1604347"/>
            <a:ext cx="2329543" cy="45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202" y="1632973"/>
            <a:ext cx="4022767" cy="45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Callout 2 15"/>
          <p:cNvSpPr/>
          <p:nvPr/>
        </p:nvSpPr>
        <p:spPr bwMode="auto">
          <a:xfrm>
            <a:off x="5299890" y="5529142"/>
            <a:ext cx="1295400" cy="1245108"/>
          </a:xfrm>
          <a:prstGeom prst="borderCallout2">
            <a:avLst>
              <a:gd name="adj1" fmla="val -6513"/>
              <a:gd name="adj2" fmla="val 48698"/>
              <a:gd name="adj3" fmla="val -81250"/>
              <a:gd name="adj4" fmla="val 43490"/>
              <a:gd name="adj5" fmla="val -77691"/>
              <a:gd name="adj6" fmla="val 45780"/>
            </a:avLst>
          </a:prstGeom>
          <a:solidFill>
            <a:schemeClr val="bg1">
              <a:lumMod val="65000"/>
              <a:alpha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latinLnBrk="0" hangingPunct="1">
              <a:lnSpc>
                <a:spcPct val="110000"/>
              </a:lnSpc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VFD</a:t>
            </a:r>
          </a:p>
          <a:p>
            <a:pPr algn="ctr" eaLnBrk="1" latinLnBrk="0" hangingPunct="1">
              <a:lnSpc>
                <a:spcPct val="110000"/>
              </a:lnSpc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By KEB America</a:t>
            </a:r>
          </a:p>
          <a:p>
            <a:pPr algn="ctr" eaLnBrk="1" latinLnBrk="0" hangingPunct="1">
              <a:lnSpc>
                <a:spcPct val="110000"/>
              </a:lnSpc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Low heat generation</a:t>
            </a:r>
          </a:p>
          <a:p>
            <a:pPr algn="ctr" eaLnBrk="1" latinLnBrk="0" hangingPunct="1">
              <a:lnSpc>
                <a:spcPct val="110000"/>
              </a:lnSpc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  High Efficiency</a:t>
            </a:r>
          </a:p>
        </p:txBody>
      </p:sp>
      <p:sp>
        <p:nvSpPr>
          <p:cNvPr id="20" name="Line Callout 2 19"/>
          <p:cNvSpPr/>
          <p:nvPr/>
        </p:nvSpPr>
        <p:spPr bwMode="auto">
          <a:xfrm>
            <a:off x="7110878" y="4091239"/>
            <a:ext cx="1295400" cy="1638300"/>
          </a:xfrm>
          <a:prstGeom prst="borderCallout2">
            <a:avLst>
              <a:gd name="adj1" fmla="val -6513"/>
              <a:gd name="adj2" fmla="val 48698"/>
              <a:gd name="adj3" fmla="val -47650"/>
              <a:gd name="adj4" fmla="val 60402"/>
              <a:gd name="adj5" fmla="val -63598"/>
              <a:gd name="adj6" fmla="val 78624"/>
            </a:avLst>
          </a:prstGeom>
          <a:solidFill>
            <a:schemeClr val="bg1">
              <a:lumMod val="65000"/>
              <a:alpha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PLC</a:t>
            </a:r>
          </a:p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Options:</a:t>
            </a:r>
          </a:p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endParaRPr lang="en-CA" sz="800" b="1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1. Allen Bradley</a:t>
            </a:r>
          </a:p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2. GE</a:t>
            </a:r>
          </a:p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3. Siemens</a:t>
            </a:r>
          </a:p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4. Cimon</a:t>
            </a:r>
          </a:p>
          <a:p>
            <a:pPr marL="0" marR="0" indent="0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5. Schneider</a:t>
            </a:r>
          </a:p>
        </p:txBody>
      </p:sp>
      <p:sp>
        <p:nvSpPr>
          <p:cNvPr id="22" name="Line Callout 2 21"/>
          <p:cNvSpPr/>
          <p:nvPr/>
        </p:nvSpPr>
        <p:spPr bwMode="auto">
          <a:xfrm>
            <a:off x="1502754" y="5377732"/>
            <a:ext cx="1247900" cy="807522"/>
          </a:xfrm>
          <a:prstGeom prst="borderCallout2">
            <a:avLst>
              <a:gd name="adj1" fmla="val -6513"/>
              <a:gd name="adj2" fmla="val 48698"/>
              <a:gd name="adj3" fmla="val -21250"/>
              <a:gd name="adj4" fmla="val 36628"/>
              <a:gd name="adj5" fmla="val -41025"/>
              <a:gd name="adj6" fmla="val 33036"/>
            </a:avLst>
          </a:prstGeom>
          <a:solidFill>
            <a:schemeClr val="bg1">
              <a:lumMod val="65000"/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latinLnBrk="0" hangingPunct="1">
              <a:lnSpc>
                <a:spcPct val="130000"/>
              </a:lnSpc>
            </a:pPr>
            <a:r>
              <a:rPr lang="en-CA" sz="8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          </a:t>
            </a:r>
          </a:p>
          <a:p>
            <a:pPr eaLnBrk="1" latinLnBrk="0" hangingPunct="1">
              <a:lnSpc>
                <a:spcPct val="130000"/>
              </a:lnSpc>
            </a:pPr>
            <a:r>
              <a:rPr lang="en-CA" sz="13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Line Reactor </a:t>
            </a:r>
          </a:p>
          <a:p>
            <a:pPr eaLnBrk="1" latinLnBrk="0" hangingPunct="1">
              <a:lnSpc>
                <a:spcPct val="130000"/>
              </a:lnSpc>
            </a:pPr>
            <a:r>
              <a:rPr lang="en-CA" sz="13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&amp;</a:t>
            </a:r>
          </a:p>
          <a:p>
            <a:pPr eaLnBrk="1" latinLnBrk="0" hangingPunct="1">
              <a:lnSpc>
                <a:spcPct val="130000"/>
              </a:lnSpc>
            </a:pPr>
            <a:r>
              <a:rPr lang="en-CA" sz="13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Sinus Filter</a:t>
            </a:r>
          </a:p>
        </p:txBody>
      </p:sp>
      <p:sp>
        <p:nvSpPr>
          <p:cNvPr id="23" name="Line Callout 2 22"/>
          <p:cNvSpPr/>
          <p:nvPr/>
        </p:nvSpPr>
        <p:spPr bwMode="auto">
          <a:xfrm>
            <a:off x="3015870" y="3996236"/>
            <a:ext cx="1337953" cy="716478"/>
          </a:xfrm>
          <a:prstGeom prst="borderCallout2">
            <a:avLst>
              <a:gd name="adj1" fmla="val -6513"/>
              <a:gd name="adj2" fmla="val 48698"/>
              <a:gd name="adj3" fmla="val -21250"/>
              <a:gd name="adj4" fmla="val 36628"/>
              <a:gd name="adj5" fmla="val -80804"/>
              <a:gd name="adj6" fmla="val -31757"/>
            </a:avLst>
          </a:prstGeom>
          <a:solidFill>
            <a:schemeClr val="bg1">
              <a:lumMod val="65000"/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atinLnBrk="0">
              <a:lnSpc>
                <a:spcPct val="130000"/>
              </a:lnSpc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         </a:t>
            </a:r>
          </a:p>
          <a:p>
            <a:pPr latinLnBrk="0">
              <a:lnSpc>
                <a:spcPct val="130000"/>
              </a:lnSpc>
            </a:pPr>
            <a:endParaRPr lang="en-CA" sz="1100" b="1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atinLnBrk="0">
              <a:lnSpc>
                <a:spcPct val="130000"/>
              </a:lnSpc>
            </a:pPr>
            <a:r>
              <a:rPr lang="en-CA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Blower Core</a:t>
            </a:r>
          </a:p>
          <a:p>
            <a:pPr latinLnBrk="0">
              <a:lnSpc>
                <a:spcPct val="130000"/>
              </a:lnSpc>
            </a:pPr>
            <a:r>
              <a:rPr lang="en-CA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Includes PMSM</a:t>
            </a:r>
          </a:p>
          <a:p>
            <a:pPr latinLnBrk="0">
              <a:lnSpc>
                <a:spcPct val="130000"/>
              </a:lnSpc>
            </a:pPr>
            <a:endParaRPr lang="en-CA" sz="1100" b="1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atinLnBrk="0">
              <a:lnSpc>
                <a:spcPct val="130000"/>
              </a:lnSpc>
            </a:pPr>
            <a:endParaRPr lang="en-CA" sz="1100" b="1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31" y="0"/>
            <a:ext cx="6762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Installation Flexibility </a:t>
            </a:r>
          </a:p>
          <a:p>
            <a:pPr eaLnBrk="0" hangingPunct="0"/>
            <a:r>
              <a:rPr lang="en-US" sz="24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Blower package and Built in</a:t>
            </a:r>
          </a:p>
          <a:p>
            <a:pPr eaLnBrk="0" hangingPunct="0"/>
            <a:r>
              <a:rPr lang="en-US" sz="24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Control system</a:t>
            </a:r>
            <a:endParaRPr lang="en-US" sz="2400" b="1" cap="all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Line Callout 2 16"/>
          <p:cNvSpPr/>
          <p:nvPr/>
        </p:nvSpPr>
        <p:spPr bwMode="auto">
          <a:xfrm>
            <a:off x="3617554" y="5444035"/>
            <a:ext cx="1028204" cy="515588"/>
          </a:xfrm>
          <a:prstGeom prst="borderCallout2">
            <a:avLst>
              <a:gd name="adj1" fmla="val 53930"/>
              <a:gd name="adj2" fmla="val 101868"/>
              <a:gd name="adj3" fmla="val 90498"/>
              <a:gd name="adj4" fmla="val 167249"/>
              <a:gd name="adj5" fmla="val 68753"/>
              <a:gd name="adj6" fmla="val 176505"/>
            </a:avLst>
          </a:prstGeom>
          <a:solidFill>
            <a:schemeClr val="bg1">
              <a:lumMod val="65000"/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latinLnBrk="0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Adjustable </a:t>
            </a:r>
            <a:b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CA" sz="11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Feet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000125"/>
          </a:xfrm>
        </p:spPr>
        <p:txBody>
          <a:bodyPr/>
          <a:lstStyle/>
          <a:p>
            <a:pPr eaLnBrk="1" hangingPunct="1"/>
            <a:r>
              <a:rPr lang="en-US" sz="3600" kern="1200" dirty="0" smtClean="0">
                <a:solidFill>
                  <a:srgbClr val="000000"/>
                </a:solidFill>
              </a:rPr>
              <a:t>Advanced Technology</a:t>
            </a:r>
            <a:br>
              <a:rPr lang="en-US" sz="3600" kern="1200" dirty="0" smtClean="0">
                <a:solidFill>
                  <a:srgbClr val="000000"/>
                </a:solidFill>
              </a:rPr>
            </a:br>
            <a:r>
              <a:rPr lang="en-US" sz="2200" kern="1200" dirty="0" smtClean="0">
                <a:solidFill>
                  <a:srgbClr val="000000"/>
                </a:solidFill>
              </a:rPr>
              <a:t>Integrated Cooling System </a:t>
            </a:r>
            <a:br>
              <a:rPr lang="en-US" sz="2200" kern="1200" dirty="0" smtClean="0">
                <a:solidFill>
                  <a:srgbClr val="000000"/>
                </a:solidFill>
              </a:rPr>
            </a:br>
            <a:r>
              <a:rPr lang="en-US" sz="2200" kern="1200" dirty="0" smtClean="0">
                <a:solidFill>
                  <a:srgbClr val="000000"/>
                </a:solidFill>
              </a:rPr>
              <a:t> No Heat Rejection outside Blower enclosure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85" y="1688373"/>
            <a:ext cx="8603845" cy="44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054" y="0"/>
            <a:ext cx="7213600" cy="946298"/>
          </a:xfrm>
        </p:spPr>
        <p:txBody>
          <a:bodyPr/>
          <a:lstStyle/>
          <a:p>
            <a:pPr eaLnBrk="1" hangingPunct="1"/>
            <a:r>
              <a:rPr lang="en-US" altLang="ko-KR" sz="3600" b="1" kern="1200" cap="all" dirty="0" smtClean="0">
                <a:solidFill>
                  <a:srgbClr val="000000"/>
                </a:solidFill>
              </a:rPr>
              <a:t>Advanced technologies</a:t>
            </a:r>
            <a:r>
              <a:rPr lang="en-US" altLang="ko-KR" sz="2800" b="1" kern="1200" cap="all" dirty="0" smtClean="0">
                <a:solidFill>
                  <a:srgbClr val="000000"/>
                </a:solidFill>
              </a:rPr>
              <a:t/>
            </a:r>
            <a:br>
              <a:rPr lang="en-US" altLang="ko-KR" sz="2800" b="1" kern="1200" cap="all" dirty="0" smtClean="0">
                <a:solidFill>
                  <a:srgbClr val="000000"/>
                </a:solidFill>
              </a:rPr>
            </a:br>
            <a:r>
              <a:rPr lang="en-US" altLang="ko-KR" sz="2800" b="1" kern="1200" cap="all" dirty="0" smtClean="0">
                <a:solidFill>
                  <a:srgbClr val="000000"/>
                </a:solidFill>
              </a:rPr>
              <a:t>Turbo Blower Core</a:t>
            </a:r>
            <a:br>
              <a:rPr lang="en-US" altLang="ko-KR" sz="2800" b="1" kern="1200" cap="all" dirty="0" smtClean="0">
                <a:solidFill>
                  <a:srgbClr val="000000"/>
                </a:solidFill>
              </a:rPr>
            </a:br>
            <a:endParaRPr lang="en-US" altLang="ko-KR" sz="2800" b="1" kern="1200" cap="all" dirty="0" smtClean="0">
              <a:solidFill>
                <a:srgbClr val="000000"/>
              </a:solidFill>
            </a:endParaRPr>
          </a:p>
        </p:txBody>
      </p:sp>
      <p:sp>
        <p:nvSpPr>
          <p:cNvPr id="20485" name="Rectangle 1031"/>
          <p:cNvSpPr>
            <a:spLocks noChangeArrowheads="1"/>
          </p:cNvSpPr>
          <p:nvPr/>
        </p:nvSpPr>
        <p:spPr bwMode="auto">
          <a:xfrm>
            <a:off x="3151188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61907" y="2131481"/>
            <a:ext cx="5327018" cy="4173631"/>
            <a:chOff x="3504031" y="1920608"/>
            <a:chExt cx="5533059" cy="4325813"/>
          </a:xfrm>
        </p:grpSpPr>
        <p:pic>
          <p:nvPicPr>
            <p:cNvPr id="20482" name="Picture 1074"/>
            <p:cNvPicPr>
              <a:picLocks noChangeAspect="1" noChangeArrowheads="1"/>
            </p:cNvPicPr>
            <p:nvPr/>
          </p:nvPicPr>
          <p:blipFill>
            <a:blip r:embed="rId3" cstate="print"/>
            <a:srcRect t="7381" b="14760"/>
            <a:stretch>
              <a:fillRect/>
            </a:stretch>
          </p:blipFill>
          <p:spPr bwMode="auto">
            <a:xfrm>
              <a:off x="3504031" y="1935678"/>
              <a:ext cx="5533059" cy="431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1075" descr="냉각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6769" y="1920608"/>
              <a:ext cx="835025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854225">
            <a:off x="925911" y="2366050"/>
            <a:ext cx="2385338" cy="192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kawasaki presentation 11052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342" y="4662666"/>
            <a:ext cx="1827695" cy="177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5054" y="1400147"/>
            <a:ext cx="662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cap="all" dirty="0" smtClean="0">
                <a:solidFill>
                  <a:srgbClr val="000000"/>
                </a:solidFill>
              </a:rPr>
              <a:t> Layout Based on Aero Gas Turbine Design</a:t>
            </a:r>
            <a:br>
              <a:rPr lang="en-US" altLang="ko-KR" sz="1800" b="1" cap="all" dirty="0" smtClean="0">
                <a:solidFill>
                  <a:srgbClr val="000000"/>
                </a:solidFill>
              </a:rPr>
            </a:b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019" y="-63795"/>
            <a:ext cx="7655169" cy="1143000"/>
          </a:xfrm>
        </p:spPr>
        <p:txBody>
          <a:bodyPr/>
          <a:lstStyle/>
          <a:p>
            <a:pPr eaLnBrk="1" hangingPunct="1"/>
            <a:r>
              <a:rPr lang="en-US" altLang="ko-KR" sz="3600" b="1" kern="1200" cap="all" dirty="0" smtClean="0">
                <a:solidFill>
                  <a:srgbClr val="000000"/>
                </a:solidFill>
              </a:rPr>
              <a:t>Advanced technologies</a:t>
            </a:r>
            <a:r>
              <a:rPr lang="en-US" altLang="ko-KR" sz="2200" b="1" kern="1200" cap="all" dirty="0" smtClean="0">
                <a:solidFill>
                  <a:srgbClr val="000000"/>
                </a:solidFill>
              </a:rPr>
              <a:t/>
            </a:r>
            <a:br>
              <a:rPr lang="en-US" altLang="ko-KR" sz="2200" b="1" kern="1200" cap="all" dirty="0" smtClean="0">
                <a:solidFill>
                  <a:srgbClr val="000000"/>
                </a:solidFill>
              </a:rPr>
            </a:br>
            <a:r>
              <a:rPr lang="en-US" altLang="ko-KR" sz="2200" b="1" kern="1200" cap="all" dirty="0" smtClean="0">
                <a:solidFill>
                  <a:srgbClr val="000000"/>
                </a:solidFill>
              </a:rPr>
              <a:t>Turbo Blower Core</a:t>
            </a:r>
            <a:br>
              <a:rPr lang="en-US" altLang="ko-KR" sz="2200" b="1" kern="1200" cap="all" dirty="0" smtClean="0">
                <a:solidFill>
                  <a:srgbClr val="000000"/>
                </a:solidFill>
              </a:rPr>
            </a:br>
            <a:r>
              <a:rPr lang="en-US" altLang="ko-KR" sz="2200" b="1" kern="1200" cap="all" dirty="0" smtClean="0">
                <a:solidFill>
                  <a:srgbClr val="000000"/>
                </a:solidFill>
              </a:rPr>
              <a:t>Non-contact, Single Motor, Rotor, Impeller</a:t>
            </a:r>
            <a:br>
              <a:rPr lang="en-US" altLang="ko-KR" sz="2200" b="1" kern="1200" cap="all" dirty="0" smtClean="0">
                <a:solidFill>
                  <a:srgbClr val="000000"/>
                </a:solidFill>
              </a:rPr>
            </a:br>
            <a:endParaRPr lang="en-US" altLang="ko-KR" sz="2200" b="1" kern="1200" cap="all" dirty="0" smtClean="0">
              <a:solidFill>
                <a:srgbClr val="000000"/>
              </a:solidFill>
            </a:endParaRPr>
          </a:p>
        </p:txBody>
      </p:sp>
      <p:sp>
        <p:nvSpPr>
          <p:cNvPr id="20485" name="Rectangle 1031"/>
          <p:cNvSpPr>
            <a:spLocks noChangeArrowheads="1"/>
          </p:cNvSpPr>
          <p:nvPr/>
        </p:nvSpPr>
        <p:spPr bwMode="auto">
          <a:xfrm>
            <a:off x="3151188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194" y="1362261"/>
            <a:ext cx="7186381" cy="506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08" y="92793"/>
            <a:ext cx="6915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cap="all" dirty="0">
                <a:solidFill>
                  <a:srgbClr val="000000"/>
                </a:solidFill>
                <a:latin typeface="Arial" pitchFamily="34" charset="0"/>
                <a:ea typeface="맑은 고딕"/>
                <a:cs typeface="Arial" pitchFamily="34" charset="0"/>
              </a:rPr>
              <a:t>Advanced technologies</a:t>
            </a:r>
            <a:endParaRPr lang="en-CA" altLang="ko-KR" sz="2200" b="1" cap="all" dirty="0" smtClean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CA" altLang="ko-KR" sz="22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Air &amp; Bump Foil Bearing  </a:t>
            </a:r>
            <a:endParaRPr lang="en-CA" altLang="ko-KR" sz="2200" b="1" cap="all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86" y="3640237"/>
            <a:ext cx="2148461" cy="2914122"/>
          </a:xfrm>
          <a:prstGeom prst="rect">
            <a:avLst/>
          </a:prstGeom>
          <a:noFill/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97197" y="1354677"/>
            <a:ext cx="2866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>
                <a:solidFill>
                  <a:schemeClr val="tx1"/>
                </a:solidFill>
                <a:latin typeface="Arial" pitchFamily="34" charset="0"/>
                <a:ea typeface="HY부활L" pitchFamily="18" charset="-127"/>
                <a:cs typeface="Arial" pitchFamily="34" charset="0"/>
              </a:rPr>
              <a:t>Thrust Bearing</a:t>
            </a:r>
          </a:p>
        </p:txBody>
      </p:sp>
      <p:grpSp>
        <p:nvGrpSpPr>
          <p:cNvPr id="381973" name="Group 21"/>
          <p:cNvGrpSpPr>
            <a:grpSpLocks noChangeAspect="1"/>
          </p:cNvGrpSpPr>
          <p:nvPr/>
        </p:nvGrpSpPr>
        <p:grpSpPr bwMode="auto">
          <a:xfrm>
            <a:off x="4113333" y="3100828"/>
            <a:ext cx="4615032" cy="3026817"/>
            <a:chOff x="1701" y="10401"/>
            <a:chExt cx="5940" cy="4050"/>
          </a:xfrm>
        </p:grpSpPr>
        <p:pic>
          <p:nvPicPr>
            <p:cNvPr id="381974" name="Picture 22" descr="베어링"/>
            <p:cNvPicPr>
              <a:picLocks noChangeAspect="1" noChangeArrowheads="1"/>
            </p:cNvPicPr>
            <p:nvPr/>
          </p:nvPicPr>
          <p:blipFill>
            <a:blip r:embed="rId4" cstate="print"/>
            <a:srcRect l="993" t="1579" r="51208" b="34892"/>
            <a:stretch>
              <a:fillRect/>
            </a:stretch>
          </p:blipFill>
          <p:spPr bwMode="auto">
            <a:xfrm>
              <a:off x="1701" y="10401"/>
              <a:ext cx="4065" cy="405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7000"/>
              </a:schemeClr>
            </a:solidFill>
          </p:spPr>
        </p:pic>
        <p:sp>
          <p:nvSpPr>
            <p:cNvPr id="381975" name="Oval 23"/>
            <p:cNvSpPr>
              <a:spLocks noChangeAspect="1" noChangeArrowheads="1"/>
            </p:cNvSpPr>
            <p:nvPr/>
          </p:nvSpPr>
          <p:spPr bwMode="auto">
            <a:xfrm>
              <a:off x="2061" y="10770"/>
              <a:ext cx="3279" cy="3279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76" name="Oval 24" descr="화강암"/>
            <p:cNvSpPr>
              <a:spLocks noChangeAspect="1" noChangeArrowheads="1"/>
            </p:cNvSpPr>
            <p:nvPr/>
          </p:nvSpPr>
          <p:spPr bwMode="auto">
            <a:xfrm>
              <a:off x="2289" y="11036"/>
              <a:ext cx="2880" cy="2880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77" name="Line 25"/>
            <p:cNvSpPr>
              <a:spLocks noChangeAspect="1" noChangeShapeType="1"/>
            </p:cNvSpPr>
            <p:nvPr/>
          </p:nvSpPr>
          <p:spPr bwMode="auto">
            <a:xfrm>
              <a:off x="3825" y="13911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78" name="Line 26"/>
            <p:cNvSpPr>
              <a:spLocks noChangeAspect="1" noChangeShapeType="1"/>
            </p:cNvSpPr>
            <p:nvPr/>
          </p:nvSpPr>
          <p:spPr bwMode="auto">
            <a:xfrm>
              <a:off x="3825" y="14066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79" name="Text Box 27"/>
            <p:cNvSpPr txBox="1">
              <a:spLocks noChangeAspect="1" noChangeArrowheads="1"/>
            </p:cNvSpPr>
            <p:nvPr/>
          </p:nvSpPr>
          <p:spPr bwMode="auto">
            <a:xfrm>
              <a:off x="6021" y="13806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all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Nearly 20μm</a:t>
              </a:r>
              <a:endParaRPr kumimoji="0" lang="en-US" sz="2000" b="1" i="0" u="none" strike="noStrike" cap="all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1980" name="Group 28"/>
            <p:cNvGrpSpPr>
              <a:grpSpLocks noChangeAspect="1"/>
            </p:cNvGrpSpPr>
            <p:nvPr/>
          </p:nvGrpSpPr>
          <p:grpSpPr bwMode="auto">
            <a:xfrm>
              <a:off x="2964" y="11391"/>
              <a:ext cx="1558" cy="790"/>
              <a:chOff x="4764" y="11550"/>
              <a:chExt cx="1558" cy="790"/>
            </a:xfrm>
          </p:grpSpPr>
          <p:sp>
            <p:nvSpPr>
              <p:cNvPr id="381981" name="Arc 29"/>
              <p:cNvSpPr>
                <a:spLocks noChangeAspect="1"/>
              </p:cNvSpPr>
              <p:nvPr/>
            </p:nvSpPr>
            <p:spPr bwMode="auto">
              <a:xfrm flipH="1">
                <a:off x="4764" y="11550"/>
                <a:ext cx="790" cy="7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arrow" w="lg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982" name="Arc 30"/>
              <p:cNvSpPr>
                <a:spLocks noChangeAspect="1"/>
              </p:cNvSpPr>
              <p:nvPr/>
            </p:nvSpPr>
            <p:spPr bwMode="auto">
              <a:xfrm>
                <a:off x="5532" y="11550"/>
                <a:ext cx="790" cy="7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1983" name="Line 31"/>
            <p:cNvSpPr>
              <a:spLocks noChangeAspect="1" noChangeShapeType="1"/>
            </p:cNvSpPr>
            <p:nvPr/>
          </p:nvSpPr>
          <p:spPr bwMode="auto">
            <a:xfrm flipH="1">
              <a:off x="5232" y="12126"/>
              <a:ext cx="633" cy="1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84" name="Text Box 32"/>
            <p:cNvSpPr txBox="1">
              <a:spLocks noChangeAspect="1" noChangeArrowheads="1"/>
            </p:cNvSpPr>
            <p:nvPr/>
          </p:nvSpPr>
          <p:spPr bwMode="auto">
            <a:xfrm>
              <a:off x="3141" y="11906"/>
              <a:ext cx="1260" cy="54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High Speed Rotation</a:t>
              </a:r>
              <a:endParaRPr kumimoji="0" lang="en-US" sz="18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985" name="Text Box 33"/>
            <p:cNvSpPr txBox="1">
              <a:spLocks noChangeAspect="1" noChangeArrowheads="1"/>
            </p:cNvSpPr>
            <p:nvPr/>
          </p:nvSpPr>
          <p:spPr bwMode="auto">
            <a:xfrm>
              <a:off x="5841" y="11906"/>
              <a:ext cx="1800" cy="5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Pressurized Air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by Hydrodynamics</a:t>
              </a:r>
              <a:endParaRPr kumimoji="0" lang="en-US" sz="20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506836" y="1355035"/>
            <a:ext cx="263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ea typeface="HY부활L" pitchFamily="18" charset="-127"/>
                <a:cs typeface="Arial" pitchFamily="34" charset="0"/>
              </a:rPr>
              <a:t>Journal Air Bearing</a:t>
            </a:r>
            <a:endParaRPr lang="en-US" altLang="ko-KR" sz="1600" b="1" dirty="0">
              <a:solidFill>
                <a:schemeClr val="tx1"/>
              </a:solidFill>
              <a:latin typeface="Arial" pitchFamily="34" charset="0"/>
              <a:ea typeface="HY부활L" pitchFamily="18" charset="-127"/>
              <a:cs typeface="Arial" pitchFamily="34" charset="0"/>
            </a:endParaRPr>
          </a:p>
        </p:txBody>
      </p:sp>
      <p:pic>
        <p:nvPicPr>
          <p:cNvPr id="47" name="Picture 46" descr="DSC03199"/>
          <p:cNvPicPr/>
          <p:nvPr/>
        </p:nvPicPr>
        <p:blipFill>
          <a:blip r:embed="rId6" cstate="print"/>
          <a:srcRect l="16780" t="10056" r="19688" b="5128"/>
          <a:stretch>
            <a:fillRect/>
          </a:stretch>
        </p:blipFill>
        <p:spPr bwMode="auto">
          <a:xfrm>
            <a:off x="855974" y="1833769"/>
            <a:ext cx="1721922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89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9373" y="1912668"/>
            <a:ext cx="2644780" cy="11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93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4635" y="1878713"/>
            <a:ext cx="2533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5007936" y="1935679"/>
            <a:ext cx="1262236" cy="27699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Bump Foil</a:t>
            </a:r>
            <a:endParaRPr kumimoji="0" lang="en-US" sz="12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2718" y="1886198"/>
            <a:ext cx="817418" cy="27699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Liner</a:t>
            </a:r>
            <a:endParaRPr kumimoji="0" lang="en-US" sz="12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31899"/>
            <a:ext cx="8867551" cy="1648041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None/>
            </a:pPr>
            <a:r>
              <a:rPr lang="en-US" altLang="ko-KR" sz="3600" b="1" kern="1200" cap="all" dirty="0">
                <a:solidFill>
                  <a:srgbClr val="000000"/>
                </a:solidFill>
              </a:rPr>
              <a:t>Advanced </a:t>
            </a:r>
            <a:r>
              <a:rPr lang="en-US" altLang="ko-KR" sz="3600" b="1" kern="1200" cap="all" dirty="0" smtClean="0">
                <a:solidFill>
                  <a:srgbClr val="000000"/>
                </a:solidFill>
              </a:rPr>
              <a:t>technologies</a:t>
            </a:r>
          </a:p>
          <a:p>
            <a:pPr marL="514350" indent="-514350" eaLnBrk="1" hangingPunct="1">
              <a:spcBef>
                <a:spcPct val="0"/>
              </a:spcBef>
              <a:buNone/>
            </a:pPr>
            <a:r>
              <a:rPr lang="en-CA" altLang="ko-KR" sz="2200" b="1" kern="1200" cap="all" dirty="0" smtClean="0">
                <a:solidFill>
                  <a:srgbClr val="000000"/>
                </a:solidFill>
                <a:ea typeface="+mj-ea"/>
              </a:rPr>
              <a:t>Bump Foil Air Bearing </a:t>
            </a:r>
          </a:p>
          <a:p>
            <a:pPr marL="514350" indent="-514350" eaLnBrk="1" hangingPunct="1">
              <a:spcBef>
                <a:spcPct val="0"/>
              </a:spcBef>
              <a:buNone/>
            </a:pPr>
            <a:r>
              <a:rPr lang="en-CA" altLang="ko-KR" sz="2000" kern="1200" cap="all" dirty="0" smtClean="0">
                <a:solidFill>
                  <a:srgbClr val="000000"/>
                </a:solidFill>
                <a:ea typeface="+mj-ea"/>
              </a:rPr>
              <a:t>Provides Higher rotor load carrying capacity</a:t>
            </a:r>
            <a:endParaRPr lang="en-CA" altLang="ko-KR" sz="2000" kern="1200" cap="all" dirty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126" y="1343705"/>
            <a:ext cx="6398806" cy="534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805" y="5803824"/>
            <a:ext cx="140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Diagram 7"/>
          <p:cNvGraphicFramePr/>
          <p:nvPr/>
        </p:nvGraphicFramePr>
        <p:xfrm>
          <a:off x="170117" y="2328529"/>
          <a:ext cx="2388780" cy="280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09" y="233916"/>
            <a:ext cx="7772400" cy="930054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213" y="1446027"/>
            <a:ext cx="6677247" cy="47089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Overview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Core Technology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Certification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smtClean="0"/>
              <a:t>Installation </a:t>
            </a:r>
            <a:r>
              <a:rPr lang="en-US" sz="3000" dirty="0" smtClean="0"/>
              <a:t>flexibility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Advanced technologies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Performance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Maintenance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C</a:t>
            </a:r>
            <a:r>
              <a:rPr lang="en-US" sz="3000" dirty="0" smtClean="0"/>
              <a:t>omparison </a:t>
            </a:r>
            <a:r>
              <a:rPr lang="en-US" sz="3000" dirty="0"/>
              <a:t>to other </a:t>
            </a:r>
            <a:r>
              <a:rPr lang="en-US" sz="3000" dirty="0" smtClean="0"/>
              <a:t>technologies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Energy savings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life </a:t>
            </a:r>
            <a:r>
              <a:rPr lang="en-US" sz="3000" dirty="0"/>
              <a:t>cycle cost comparison</a:t>
            </a:r>
          </a:p>
        </p:txBody>
      </p:sp>
    </p:spTree>
    <p:extLst>
      <p:ext uri="{BB962C8B-B14F-4D97-AF65-F5344CB8AC3E}">
        <p14:creationId xmlns:p14="http://schemas.microsoft.com/office/powerpoint/2010/main" val="377072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 l="720" t="7864" r="1133"/>
          <a:stretch>
            <a:fillRect/>
          </a:stretch>
        </p:blipFill>
        <p:spPr bwMode="auto">
          <a:xfrm>
            <a:off x="520997" y="2020186"/>
            <a:ext cx="8102009" cy="43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34" y="106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z="3600" b="1" kern="1200" cap="all" dirty="0">
                <a:solidFill>
                  <a:srgbClr val="000000"/>
                </a:solidFill>
              </a:rPr>
              <a:t>Advanced </a:t>
            </a:r>
            <a:r>
              <a:rPr lang="en-US" altLang="ko-KR" sz="3600" b="1" kern="1200" cap="all" dirty="0" smtClean="0">
                <a:solidFill>
                  <a:srgbClr val="000000"/>
                </a:solidFill>
              </a:rPr>
              <a:t>technologies</a:t>
            </a:r>
            <a:br>
              <a:rPr lang="en-US" altLang="ko-KR" sz="3600" b="1" kern="1200" cap="all" dirty="0" smtClean="0">
                <a:solidFill>
                  <a:srgbClr val="000000"/>
                </a:solidFill>
              </a:rPr>
            </a:br>
            <a:r>
              <a:rPr lang="en-CA" altLang="ko-KR" sz="2200" b="1" kern="1200" cap="all" dirty="0" smtClean="0">
                <a:solidFill>
                  <a:srgbClr val="000000"/>
                </a:solidFill>
              </a:rPr>
              <a:t>Bump Air Foil Bearing </a:t>
            </a:r>
            <a:br>
              <a:rPr lang="en-CA" altLang="ko-KR" sz="2200" b="1" kern="1200" cap="all" dirty="0" smtClean="0">
                <a:solidFill>
                  <a:srgbClr val="000000"/>
                </a:solidFill>
              </a:rPr>
            </a:br>
            <a:r>
              <a:rPr lang="en-CA" altLang="ko-KR" sz="2000" kern="1200" cap="all" dirty="0" smtClean="0">
                <a:solidFill>
                  <a:srgbClr val="000000"/>
                </a:solidFill>
              </a:rPr>
              <a:t>Durability demonstrated through 25000 starts </a:t>
            </a:r>
            <a:endParaRPr lang="fr-FR" altLang="ko-KR" sz="2000" kern="1200" cap="all" dirty="0" smtClean="0">
              <a:solidFill>
                <a:srgbClr val="000000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32500" y="541337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NO Damage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347913" y="545465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NO Damage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4316" y="1467296"/>
            <a:ext cx="20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Endurance Test</a:t>
            </a:r>
            <a:endParaRPr lang="en-US" sz="1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85028" y="14268"/>
            <a:ext cx="7772400" cy="1152789"/>
          </a:xfrm>
          <a:noFill/>
        </p:spPr>
        <p:txBody>
          <a:bodyPr/>
          <a:lstStyle/>
          <a:p>
            <a:pPr eaLnBrk="1" hangingPunct="1"/>
            <a:r>
              <a:rPr lang="en-US" altLang="ko-KR" sz="3600" b="1" kern="1200" cap="all" dirty="0">
                <a:solidFill>
                  <a:srgbClr val="000000"/>
                </a:solidFill>
              </a:rPr>
              <a:t>Advanced </a:t>
            </a:r>
            <a:r>
              <a:rPr lang="en-US" altLang="ko-KR" sz="3600" b="1" kern="1200" cap="all" dirty="0" smtClean="0">
                <a:solidFill>
                  <a:srgbClr val="000000"/>
                </a:solidFill>
              </a:rPr>
              <a:t>technologies</a:t>
            </a:r>
            <a:br>
              <a:rPr lang="en-US" altLang="ko-KR" sz="3600" b="1" kern="1200" cap="all" dirty="0" smtClean="0">
                <a:solidFill>
                  <a:srgbClr val="000000"/>
                </a:solidFill>
              </a:rPr>
            </a:br>
            <a:r>
              <a:rPr lang="en-US" altLang="ko-KR" sz="2200" b="1" kern="1200" cap="all" dirty="0" smtClean="0">
                <a:solidFill>
                  <a:srgbClr val="000000"/>
                </a:solidFill>
              </a:rPr>
              <a:t>Smart Control – Advance Technology PLC</a:t>
            </a:r>
            <a:br>
              <a:rPr lang="en-US" altLang="ko-KR" sz="2200" b="1" kern="1200" cap="all" dirty="0" smtClean="0">
                <a:solidFill>
                  <a:srgbClr val="000000"/>
                </a:solidFill>
              </a:rPr>
            </a:br>
            <a:endParaRPr lang="en-US" altLang="ko-KR" sz="2200" b="1" kern="1200" cap="all" dirty="0" smtClean="0">
              <a:solidFill>
                <a:srgbClr val="000000"/>
              </a:solidFill>
            </a:endParaRPr>
          </a:p>
        </p:txBody>
      </p:sp>
      <p:pic>
        <p:nvPicPr>
          <p:cNvPr id="307202" name="Picture 2" descr="C:\Users\OmarHammoud\AppData\Local\Microsoft\Windows\Temporary Internet Files\Content.Outlook\QA1ST9OH\PB18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0696"/>
            <a:ext cx="4631196" cy="3063225"/>
          </a:xfrm>
          <a:prstGeom prst="rect">
            <a:avLst/>
          </a:prstGeom>
          <a:noFill/>
        </p:spPr>
      </p:pic>
      <p:pic>
        <p:nvPicPr>
          <p:cNvPr id="307203" name="Picture 3" descr="C:\Users\OmarHammoud\AppData\Local\Microsoft\Windows\Temporary Internet Files\Content.Outlook\QA1ST9OH\PB180016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060" y="3449501"/>
            <a:ext cx="4476307" cy="32012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028" y="4699595"/>
            <a:ext cx="28601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CA" sz="12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NX Turbo Blower Monitoring</a:t>
            </a:r>
          </a:p>
          <a:p>
            <a:pPr>
              <a:lnSpc>
                <a:spcPct val="120000"/>
              </a:lnSpc>
            </a:pPr>
            <a:r>
              <a:rPr kumimoji="0" lang="en-CA" sz="12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 Bar Graph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7394" y="2828268"/>
            <a:ext cx="3104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CA" sz="12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NX Turbo Blower Monitoring</a:t>
            </a:r>
          </a:p>
          <a:p>
            <a:pPr algn="r">
              <a:lnSpc>
                <a:spcPct val="120000"/>
              </a:lnSpc>
            </a:pPr>
            <a:r>
              <a:rPr kumimoji="0" lang="en-CA" sz="12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 </a:t>
            </a:r>
            <a:r>
              <a:rPr kumimoji="0" lang="en-CA" sz="1200" b="1" cap="al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</a:t>
            </a:r>
            <a:r>
              <a:rPr kumimoji="0" lang="en-CA" sz="12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Curve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654" y="1167058"/>
            <a:ext cx="3965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cap="all" dirty="0" smtClean="0">
                <a:solidFill>
                  <a:srgbClr val="000000"/>
                </a:solidFill>
              </a:rPr>
              <a:t>Control, Monitor &amp; diagnostics</a:t>
            </a:r>
            <a:endParaRPr lang="en-US" sz="16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5632" y="95693"/>
            <a:ext cx="8562108" cy="89649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lvl="8" indent="-342900" eaLnBrk="0" hangingPunct="0">
              <a:buSzPct val="110000"/>
              <a:buNone/>
            </a:pPr>
            <a:r>
              <a:rPr lang="en-US" altLang="ko-KR" sz="3600" b="1" kern="1200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Advanced technologies</a:t>
            </a:r>
            <a:endParaRPr lang="en-CA" altLang="ko-KR" sz="2200" b="1" kern="1200" cap="all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8" indent="-342900" eaLnBrk="0" hangingPunct="0">
              <a:buSzPct val="110000"/>
              <a:buNone/>
            </a:pPr>
            <a:r>
              <a:rPr lang="en-CA" altLang="ko-KR" sz="2200" b="1" kern="1200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Dual Core </a:t>
            </a:r>
            <a:r>
              <a:rPr lang="en-US" altLang="ko-KR" sz="2000" kern="1200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Drivers for Technological development</a:t>
            </a:r>
            <a:endParaRPr lang="en-US" altLang="ko-KR" sz="2000" kern="1200" cap="all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415" y="1491344"/>
            <a:ext cx="8065325" cy="514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Concept is applied in Helicopter Gas Turbine Engines</a:t>
            </a:r>
          </a:p>
          <a:p>
            <a:pPr marL="685800" lvl="1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Bell 412, Sikorsky B-36, Boeing B47,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Agusta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US 101</a:t>
            </a:r>
          </a:p>
          <a:p>
            <a:pPr marL="228600" indent="-228600">
              <a:lnSpc>
                <a:spcPct val="11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300 HP is currently the practical size limit </a:t>
            </a:r>
          </a:p>
          <a:p>
            <a:pPr marL="685800" lvl="1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PMSM with single impeller supported by air bearing</a:t>
            </a:r>
          </a:p>
          <a:p>
            <a:pPr marL="228600" indent="-228600">
              <a:lnSpc>
                <a:spcPct val="11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Dual Core is a better option than using dual impellers design </a:t>
            </a:r>
          </a:p>
          <a:p>
            <a:pPr marL="685800" lvl="1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Provides higher capacity with higher flow turn down</a:t>
            </a:r>
          </a:p>
          <a:p>
            <a:pPr marL="228600" indent="-228600"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       </a:t>
            </a:r>
          </a:p>
          <a:p>
            <a:pPr marL="228600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Higher power single shaft rotor poses risk </a:t>
            </a:r>
          </a:p>
          <a:p>
            <a:pPr marL="685800" lvl="1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Burning of heavy rotor at high speed</a:t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Dual Core provides built in system redundancy </a:t>
            </a:r>
          </a:p>
          <a:p>
            <a:pPr marL="685800" lvl="1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Core continues to operate with other Core out of service</a:t>
            </a:r>
          </a:p>
          <a:p>
            <a:pPr marL="228600" indent="-228600">
              <a:lnSpc>
                <a:spcPct val="110000"/>
              </a:lnSpc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" y="243700"/>
            <a:ext cx="8229600" cy="564377"/>
          </a:xfrm>
        </p:spPr>
        <p:txBody>
          <a:bodyPr>
            <a:normAutofit fontScale="90000"/>
          </a:bodyPr>
          <a:lstStyle/>
          <a:p>
            <a:r>
              <a:rPr lang="en-US" altLang="ko-KR" sz="3600" kern="1200" dirty="0">
                <a:solidFill>
                  <a:srgbClr val="000000"/>
                </a:solidFill>
              </a:rPr>
              <a:t>Advanced technologies</a:t>
            </a:r>
            <a:r>
              <a:rPr lang="en-US" altLang="ko-KR" sz="2600" kern="12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en-US" altLang="ko-KR" sz="2600" kern="1200" dirty="0" smtClean="0">
                <a:solidFill>
                  <a:srgbClr val="000000"/>
                </a:solidFill>
                <a:ea typeface="+mn-ea"/>
              </a:rPr>
            </a:br>
            <a:r>
              <a:rPr lang="en-US" altLang="ko-KR" sz="2600" kern="1200" dirty="0" smtClean="0">
                <a:solidFill>
                  <a:srgbClr val="000000"/>
                </a:solidFill>
                <a:ea typeface="+mn-ea"/>
              </a:rPr>
              <a:t>Dual Core advantages</a:t>
            </a:r>
            <a:endParaRPr lang="en-US" altLang="ko-KR" sz="2600" kern="1200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4932" y="1633887"/>
          <a:ext cx="8839200" cy="4189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9800"/>
                <a:gridCol w="1129145"/>
                <a:gridCol w="1021278"/>
                <a:gridCol w="4478977"/>
              </a:tblGrid>
              <a:tr h="2233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Dual Core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Single Core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A90E0"/>
                    </a:solidFill>
                  </a:tcPr>
                </a:tc>
              </a:tr>
              <a:tr h="2233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Number of Cores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Single Impeller in each core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33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Flow Turndown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to 70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45-50%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With Single Mode Operation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9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Operation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Single/Dual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Offer wider turn down range and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flexibility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9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Redundancy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50% of the Capacity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for the Redundancy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9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Package Efficiency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74-75%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73-75%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2% of pressure drop at the head with the Dual Core package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33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Number of Power Cables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(phase)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+ 1 (ground)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33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Number of VFD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VFD: Variable Frequency Driver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9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Number of LCP and OIT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LCP: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Local Control Panel, OIT: Operator Interface Terminal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9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Cooling System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Two independent Glycol cooling systems for the redundancy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9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Maintenance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Low (1)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Low (1)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No maintenance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for the core is required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9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Weight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Light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Light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Dual Core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is expected to have 30% heavier weight than single core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" y="306569"/>
            <a:ext cx="8229600" cy="501502"/>
          </a:xfrm>
        </p:spPr>
        <p:txBody>
          <a:bodyPr>
            <a:noAutofit/>
          </a:bodyPr>
          <a:lstStyle/>
          <a:p>
            <a:r>
              <a:rPr lang="en-US" altLang="ko-KR" sz="3600" kern="1200" dirty="0">
                <a:solidFill>
                  <a:srgbClr val="000000"/>
                </a:solidFill>
                <a:ea typeface="+mn-ea"/>
              </a:rPr>
              <a:t>performance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959" y="1748897"/>
            <a:ext cx="6624083" cy="481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228064" y="1371610"/>
            <a:ext cx="6705600" cy="3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Flow Turn Down range: 100% to 22% at constant Discharge pressure</a:t>
            </a:r>
            <a:endParaRPr lang="en-US" altLang="ko-KR" sz="160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2" y="318977"/>
            <a:ext cx="3923413" cy="482009"/>
          </a:xfrm>
        </p:spPr>
        <p:txBody>
          <a:bodyPr/>
          <a:lstStyle/>
          <a:p>
            <a:r>
              <a:rPr lang="en-US" altLang="ko-KR" sz="3600" kern="1200" dirty="0">
                <a:solidFill>
                  <a:srgbClr val="000000"/>
                </a:solidFill>
                <a:ea typeface="+mn-ea"/>
              </a:rPr>
              <a:t>performance</a:t>
            </a:r>
          </a:p>
        </p:txBody>
      </p:sp>
      <p:sp>
        <p:nvSpPr>
          <p:cNvPr id="4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195165" y="1360974"/>
            <a:ext cx="6705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Flow Turn Down range: 100% to 22% at constant Discharge pressure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931" y="1681879"/>
            <a:ext cx="6698069" cy="487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589" y="0"/>
            <a:ext cx="63082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cap="all" dirty="0" smtClean="0">
                <a:solidFill>
                  <a:srgbClr val="000000"/>
                </a:solidFill>
                <a:latin typeface="Arial" pitchFamily="34" charset="0"/>
                <a:ea typeface="맑은 고딕"/>
                <a:cs typeface="Arial" pitchFamily="34" charset="0"/>
              </a:rPr>
              <a:t>Performance</a:t>
            </a:r>
          </a:p>
          <a:p>
            <a:r>
              <a:rPr lang="en-US" altLang="ko-KR" sz="2800" b="1" cap="all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Dual Core performance </a:t>
            </a:r>
          </a:p>
          <a:p>
            <a:r>
              <a:rPr lang="en-US" altLang="ko-KR" sz="1800" cap="all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NX400 - NX700 </a:t>
            </a:r>
          </a:p>
        </p:txBody>
      </p:sp>
      <p:sp>
        <p:nvSpPr>
          <p:cNvPr id="5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715930" y="1557668"/>
            <a:ext cx="55451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SzPct val="105000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	Ambient 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conditions :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68 F, 14.7 PSIA,</a:t>
            </a:r>
            <a:r>
              <a:rPr lang="ko-KR" altLang="en-US" sz="1400" b="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65%RH</a:t>
            </a:r>
          </a:p>
        </p:txBody>
      </p:sp>
      <p:pic>
        <p:nvPicPr>
          <p:cNvPr id="6" name="Picture 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807" y="1901443"/>
            <a:ext cx="679132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073199" y="4403748"/>
            <a:ext cx="45354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ko-KR" sz="1400" b="0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Single PLC, dual core &amp; dual </a:t>
            </a: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VFD</a:t>
            </a:r>
            <a:endParaRPr lang="en-US" altLang="ko-KR" sz="1400" b="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ko-KR" sz="1400" b="0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Operation </a:t>
            </a: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mode</a:t>
            </a:r>
            <a:endParaRPr lang="en-US" altLang="ko-KR" sz="1400" b="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742950" lvl="1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Auto speed mode core selectable (single/dual core)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Auto pressure, flow rate, and DO mode 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core automatically go on/off (single/dual core)</a:t>
            </a:r>
            <a:endParaRPr lang="en-US" altLang="ko-KR" sz="1400" b="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46" y="297712"/>
            <a:ext cx="5542342" cy="653902"/>
          </a:xfrm>
        </p:spPr>
        <p:txBody>
          <a:bodyPr>
            <a:normAutofit fontScale="90000"/>
          </a:bodyPr>
          <a:lstStyle/>
          <a:p>
            <a:r>
              <a:rPr lang="en-US" altLang="ko-KR" sz="3600" kern="1200" dirty="0" smtClean="0">
                <a:solidFill>
                  <a:srgbClr val="000000"/>
                </a:solidFill>
              </a:rPr>
              <a:t>Performance</a:t>
            </a:r>
            <a:br>
              <a:rPr lang="en-US" altLang="ko-KR" sz="3600" kern="1200" dirty="0" smtClean="0">
                <a:solidFill>
                  <a:srgbClr val="000000"/>
                </a:solidFill>
              </a:rPr>
            </a:br>
            <a:r>
              <a:rPr lang="en-US" altLang="ko-KR" kern="1200" dirty="0" smtClean="0">
                <a:solidFill>
                  <a:srgbClr val="000000"/>
                </a:solidFill>
                <a:ea typeface="+mn-ea"/>
              </a:rPr>
              <a:t>Enclosure II</a:t>
            </a:r>
            <a:endParaRPr lang="en-US" altLang="ko-KR" kern="1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45305" y="1313128"/>
            <a:ext cx="4000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Upper, front &amp; rear side:</a:t>
            </a:r>
            <a:endParaRPr lang="en-US" altLang="ko-KR" sz="2000" b="1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825" y="2081213"/>
            <a:ext cx="1770063" cy="350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060575"/>
            <a:ext cx="1766888" cy="350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" name="직선 화살표 연결선 27"/>
          <p:cNvCxnSpPr>
            <a:cxnSpLocks noChangeShapeType="1"/>
            <a:stCxn id="7" idx="0"/>
          </p:cNvCxnSpPr>
          <p:nvPr/>
        </p:nvCxnSpPr>
        <p:spPr bwMode="auto">
          <a:xfrm rot="16200000" flipV="1">
            <a:off x="4560096" y="4888707"/>
            <a:ext cx="1743075" cy="195261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4733925" y="5857875"/>
            <a:ext cx="1590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ouch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creen</a:t>
            </a:r>
            <a:endParaRPr lang="ko-KR" altLang="en-US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8" name="직선 화살표 연결선 27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3770313" y="4976814"/>
            <a:ext cx="765174" cy="749299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2840038" y="5734050"/>
            <a:ext cx="187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ooling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air inlet of electrical room </a:t>
            </a:r>
            <a:endParaRPr lang="ko-KR" altLang="en-US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5364163" y="3516313"/>
            <a:ext cx="1476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BOV</a:t>
            </a:r>
          </a:p>
          <a:p>
            <a:pPr algn="ctr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(by pass</a:t>
            </a:r>
          </a:p>
          <a:p>
            <a:pPr algn="ctr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valve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)</a:t>
            </a:r>
          </a:p>
        </p:txBody>
      </p:sp>
      <p:cxnSp>
        <p:nvCxnSpPr>
          <p:cNvPr id="11" name="직선 화살표 연결선 27"/>
          <p:cNvCxnSpPr>
            <a:cxnSpLocks noChangeShapeType="1"/>
            <a:stCxn id="10" idx="0"/>
          </p:cNvCxnSpPr>
          <p:nvPr/>
        </p:nvCxnSpPr>
        <p:spPr bwMode="auto">
          <a:xfrm rot="5400000" flipH="1" flipV="1">
            <a:off x="6301582" y="3013870"/>
            <a:ext cx="303212" cy="701674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12" name="직선 화살표 연결선 27"/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872684" y="4942285"/>
            <a:ext cx="1654176" cy="196056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6516688" y="5867401"/>
            <a:ext cx="2170112" cy="31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Inlet of suction air</a:t>
            </a: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1143000" y="1981200"/>
            <a:ext cx="1511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u</a:t>
            </a:r>
            <a:r>
              <a:rPr lang="en-US" altLang="ko-KR" sz="16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pper </a:t>
            </a:r>
            <a:r>
              <a:rPr lang="en-US" altLang="ko-KR" sz="16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side</a:t>
            </a: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4284663" y="1557338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</a:t>
            </a:r>
            <a:r>
              <a:rPr lang="en-US" altLang="ko-KR" sz="16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ront </a:t>
            </a:r>
            <a:r>
              <a:rPr lang="en-US" altLang="ko-KR" sz="16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side</a:t>
            </a: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6877050" y="1595438"/>
            <a:ext cx="1095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</a:t>
            </a:r>
            <a:r>
              <a:rPr lang="en-US" altLang="ko-KR" sz="16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ear </a:t>
            </a:r>
            <a:r>
              <a:rPr lang="en-US" altLang="ko-KR" sz="16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side</a:t>
            </a:r>
          </a:p>
        </p:txBody>
      </p:sp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420938"/>
            <a:ext cx="1990725" cy="313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18" name="직선 화살표 연결선 27"/>
          <p:cNvCxnSpPr>
            <a:cxnSpLocks noChangeShapeType="1"/>
            <a:stCxn id="10" idx="0"/>
          </p:cNvCxnSpPr>
          <p:nvPr/>
        </p:nvCxnSpPr>
        <p:spPr bwMode="auto">
          <a:xfrm rot="16200000" flipV="1">
            <a:off x="5586414" y="3000376"/>
            <a:ext cx="303212" cy="728662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5651500" y="2708275"/>
            <a:ext cx="865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header</a:t>
            </a:r>
            <a:endParaRPr lang="ko-KR" altLang="en-US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20" name="직선 화살표 연결선 27"/>
          <p:cNvCxnSpPr>
            <a:cxnSpLocks noChangeShapeType="1"/>
          </p:cNvCxnSpPr>
          <p:nvPr/>
        </p:nvCxnSpPr>
        <p:spPr bwMode="auto">
          <a:xfrm flipV="1">
            <a:off x="6084888" y="2549525"/>
            <a:ext cx="1295400" cy="158750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1" name="직선 화살표 연결선 27"/>
          <p:cNvCxnSpPr>
            <a:cxnSpLocks noChangeShapeType="1"/>
          </p:cNvCxnSpPr>
          <p:nvPr/>
        </p:nvCxnSpPr>
        <p:spPr bwMode="auto">
          <a:xfrm flipH="1" flipV="1">
            <a:off x="4787900" y="2509838"/>
            <a:ext cx="1296988" cy="198437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2" name="직선 화살표 연결선 27"/>
          <p:cNvCxnSpPr>
            <a:cxnSpLocks noChangeShapeType="1"/>
            <a:stCxn id="13" idx="0"/>
          </p:cNvCxnSpPr>
          <p:nvPr/>
        </p:nvCxnSpPr>
        <p:spPr bwMode="auto">
          <a:xfrm rot="16200000" flipV="1">
            <a:off x="6440885" y="4706542"/>
            <a:ext cx="1668462" cy="653256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916238" y="2565400"/>
            <a:ext cx="865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header</a:t>
            </a:r>
            <a:endParaRPr lang="ko-KR" altLang="en-US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24" name="직선 화살표 연결선 27"/>
          <p:cNvCxnSpPr>
            <a:cxnSpLocks noChangeShapeType="1"/>
            <a:stCxn id="23" idx="2"/>
          </p:cNvCxnSpPr>
          <p:nvPr/>
        </p:nvCxnSpPr>
        <p:spPr bwMode="auto">
          <a:xfrm rot="5400000">
            <a:off x="2377580" y="2475211"/>
            <a:ext cx="573286" cy="1369219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798" y="180749"/>
            <a:ext cx="8229600" cy="1010093"/>
          </a:xfrm>
        </p:spPr>
        <p:txBody>
          <a:bodyPr>
            <a:normAutofit fontScale="90000"/>
          </a:bodyPr>
          <a:lstStyle/>
          <a:p>
            <a:r>
              <a:rPr lang="en-US" altLang="ko-KR" sz="3600" kern="1200" dirty="0" smtClean="0">
                <a:solidFill>
                  <a:srgbClr val="000000"/>
                </a:solidFill>
              </a:rPr>
              <a:t>performance</a:t>
            </a:r>
            <a: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photos of core and exterior</a:t>
            </a:r>
            <a: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3200" b="1" cap="smal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958398"/>
            <a:ext cx="2943225" cy="392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12" y="1971451"/>
            <a:ext cx="4259504" cy="3194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664438" y="1449579"/>
            <a:ext cx="154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altLang="ko-KR" sz="1600" b="1" cap="all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Core</a:t>
            </a:r>
            <a:endParaRPr lang="en-US" altLang="ko-KR" sz="1600" b="1" cap="all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내용 개체 틀 10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5941580" y="1485136"/>
            <a:ext cx="2581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SzPct val="110000"/>
            </a:pPr>
            <a:r>
              <a:rPr lang="en-US" altLang="ko-KR" sz="1600" b="1" cap="all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Enclosure</a:t>
            </a:r>
            <a:endParaRPr lang="en-US" altLang="ko-KR" sz="1600" b="1" cap="all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7" name="직선 화살표 연결선 27"/>
          <p:cNvCxnSpPr>
            <a:cxnSpLocks noChangeShapeType="1"/>
          </p:cNvCxnSpPr>
          <p:nvPr/>
        </p:nvCxnSpPr>
        <p:spPr bwMode="auto">
          <a:xfrm rot="16200000" flipV="1">
            <a:off x="7906545" y="3664168"/>
            <a:ext cx="749299" cy="506412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8277184" y="4287385"/>
            <a:ext cx="8668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PLC Touch </a:t>
            </a:r>
            <a:r>
              <a:rPr lang="en-US" altLang="ko-KR" sz="1300" dirty="0" smtClean="0">
                <a:solidFill>
                  <a:srgbClr val="002060"/>
                </a:solidFill>
                <a:latin typeface="Tahoma" pitchFamily="34" charset="0"/>
                <a:ea typeface="굴림" pitchFamily="50" charset="-127"/>
              </a:rPr>
              <a:t/>
            </a:r>
            <a:br>
              <a:rPr lang="en-US" altLang="ko-KR" sz="1300" dirty="0" smtClean="0">
                <a:solidFill>
                  <a:srgbClr val="002060"/>
                </a:solidFill>
                <a:latin typeface="Tahoma" pitchFamily="34" charset="0"/>
                <a:ea typeface="굴림" pitchFamily="50" charset="-127"/>
              </a:rPr>
            </a:b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screen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9" name="직선 화살표 연결선 27"/>
          <p:cNvCxnSpPr>
            <a:cxnSpLocks noChangeShapeType="1"/>
          </p:cNvCxnSpPr>
          <p:nvPr/>
        </p:nvCxnSpPr>
        <p:spPr bwMode="auto">
          <a:xfrm>
            <a:off x="4876800" y="3453823"/>
            <a:ext cx="676275" cy="587375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4284663" y="3037898"/>
            <a:ext cx="13668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inlet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of cooling 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Glycol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11" name="직선 화살표 연결선 27"/>
          <p:cNvCxnSpPr>
            <a:cxnSpLocks noChangeShapeType="1"/>
          </p:cNvCxnSpPr>
          <p:nvPr/>
        </p:nvCxnSpPr>
        <p:spPr bwMode="auto">
          <a:xfrm rot="5400000" flipH="1" flipV="1">
            <a:off x="5124450" y="4120573"/>
            <a:ext cx="341312" cy="684212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4009901" y="4613647"/>
            <a:ext cx="13684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level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gage of 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glycol cooling 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13" name="직선 화살표 연결선 27"/>
          <p:cNvCxnSpPr>
            <a:cxnSpLocks noChangeShapeType="1"/>
          </p:cNvCxnSpPr>
          <p:nvPr/>
        </p:nvCxnSpPr>
        <p:spPr bwMode="auto">
          <a:xfrm rot="16200000" flipV="1">
            <a:off x="7556501" y="5422322"/>
            <a:ext cx="1219200" cy="25401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7380288" y="5990648"/>
            <a:ext cx="1597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power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inlet from lower side</a:t>
            </a:r>
          </a:p>
        </p:txBody>
      </p:sp>
      <p:cxnSp>
        <p:nvCxnSpPr>
          <p:cNvPr id="15" name="직선 화살표 연결선 30"/>
          <p:cNvCxnSpPr>
            <a:cxnSpLocks noChangeShapeType="1"/>
            <a:stCxn id="16" idx="0"/>
          </p:cNvCxnSpPr>
          <p:nvPr/>
        </p:nvCxnSpPr>
        <p:spPr bwMode="auto">
          <a:xfrm rot="5400000" flipH="1" flipV="1">
            <a:off x="4962923" y="4358643"/>
            <a:ext cx="1001711" cy="1569242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3851275" y="5644119"/>
            <a:ext cx="1655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circuit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breaker (MCCB)</a:t>
            </a:r>
          </a:p>
        </p:txBody>
      </p:sp>
      <p:cxnSp>
        <p:nvCxnSpPr>
          <p:cNvPr id="17" name="직선 화살표 연결선 27"/>
          <p:cNvCxnSpPr>
            <a:cxnSpLocks noChangeShapeType="1"/>
          </p:cNvCxnSpPr>
          <p:nvPr/>
        </p:nvCxnSpPr>
        <p:spPr bwMode="auto">
          <a:xfrm rot="5400000" flipH="1" flipV="1">
            <a:off x="96838" y="4161253"/>
            <a:ext cx="1963736" cy="938213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323850" y="5543965"/>
            <a:ext cx="9366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core</a:t>
            </a:r>
            <a:r>
              <a:rPr lang="en-US" altLang="ko-KR" sz="1300" dirty="0" smtClean="0">
                <a:solidFill>
                  <a:srgbClr val="002060"/>
                </a:solidFill>
                <a:latin typeface="Tahoma" pitchFamily="34" charset="0"/>
                <a:ea typeface="굴림" pitchFamily="50" charset="-127"/>
              </a:rPr>
              <a:t> </a:t>
            </a:r>
            <a:endParaRPr lang="en-US" altLang="ko-KR" sz="1300" dirty="0">
              <a:solidFill>
                <a:srgbClr val="002060"/>
              </a:solidFill>
              <a:latin typeface="Tahoma" pitchFamily="34" charset="0"/>
              <a:ea typeface="굴림" pitchFamily="50" charset="-127"/>
            </a:endParaRPr>
          </a:p>
        </p:txBody>
      </p:sp>
      <p:cxnSp>
        <p:nvCxnSpPr>
          <p:cNvPr id="19" name="직선 화살표 연결선 27"/>
          <p:cNvCxnSpPr>
            <a:cxnSpLocks noChangeShapeType="1"/>
            <a:stCxn id="20" idx="0"/>
          </p:cNvCxnSpPr>
          <p:nvPr/>
        </p:nvCxnSpPr>
        <p:spPr bwMode="auto">
          <a:xfrm rot="5400000" flipH="1" flipV="1">
            <a:off x="933450" y="4458116"/>
            <a:ext cx="1933575" cy="314325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1362075" y="5582065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motor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21" name="직선 화살표 연결선 27"/>
          <p:cNvCxnSpPr>
            <a:cxnSpLocks noChangeShapeType="1"/>
          </p:cNvCxnSpPr>
          <p:nvPr/>
        </p:nvCxnSpPr>
        <p:spPr bwMode="auto">
          <a:xfrm rot="5400000" flipH="1" flipV="1">
            <a:off x="1836740" y="4373979"/>
            <a:ext cx="1687511" cy="331787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2044556" y="5337508"/>
            <a:ext cx="1969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impeller/diffuser/Scroll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23" name="직선 화살표 연결선 44"/>
          <p:cNvCxnSpPr>
            <a:cxnSpLocks noChangeShapeType="1"/>
          </p:cNvCxnSpPr>
          <p:nvPr/>
        </p:nvCxnSpPr>
        <p:spPr bwMode="auto">
          <a:xfrm rot="10800000">
            <a:off x="6705600" y="2158425"/>
            <a:ext cx="1600200" cy="380999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4" name="직선 화살표 연결선 27"/>
          <p:cNvCxnSpPr>
            <a:cxnSpLocks noChangeShapeType="1"/>
            <a:stCxn id="25" idx="0"/>
          </p:cNvCxnSpPr>
          <p:nvPr/>
        </p:nvCxnSpPr>
        <p:spPr bwMode="auto">
          <a:xfrm rot="5400000" flipH="1" flipV="1">
            <a:off x="5775151" y="4765946"/>
            <a:ext cx="1366832" cy="1404143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4136452" y="6151433"/>
            <a:ext cx="3240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cooling</a:t>
            </a:r>
            <a:r>
              <a:rPr lang="en-US" altLang="ko-KR" sz="1300" dirty="0" smtClean="0">
                <a:solidFill>
                  <a:srgbClr val="002060"/>
                </a:solidFill>
                <a:latin typeface="Tahoma" pitchFamily="34" charset="0"/>
                <a:ea typeface="굴림" pitchFamily="50" charset="-127"/>
              </a:rPr>
              <a:t>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air inlet 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to Control section 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8229600" y="2387023"/>
            <a:ext cx="920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5" y="220663"/>
            <a:ext cx="4540093" cy="1143000"/>
          </a:xfrm>
        </p:spPr>
        <p:txBody>
          <a:bodyPr>
            <a:noAutofit/>
          </a:bodyPr>
          <a:lstStyle/>
          <a:p>
            <a:r>
              <a:rPr lang="en-US" altLang="ko-KR" sz="3600" kern="1200" dirty="0">
                <a:solidFill>
                  <a:srgbClr val="000000"/>
                </a:solidFill>
              </a:rPr>
              <a:t>performance</a:t>
            </a:r>
            <a: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controller </a:t>
            </a:r>
            <a:r>
              <a:rPr lang="en-US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small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bov</a:t>
            </a:r>
            <a: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3200" b="1" cap="smal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43" y="2640129"/>
            <a:ext cx="3236913" cy="348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181" y="3194167"/>
            <a:ext cx="3816350" cy="2690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238691" y="1485019"/>
            <a:ext cx="3549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Electrical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&amp; control section</a:t>
            </a:r>
            <a:endParaRPr lang="en-US" altLang="ko-KR" sz="160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5877093" y="1497874"/>
            <a:ext cx="1980381" cy="3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Header &amp; 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BOV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032331" y="2206742"/>
            <a:ext cx="5762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VFD</a:t>
            </a:r>
          </a:p>
        </p:txBody>
      </p:sp>
      <p:cxnSp>
        <p:nvCxnSpPr>
          <p:cNvPr id="8" name="직선 화살표 연결선 27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1866735" y="2968246"/>
            <a:ext cx="1486098" cy="578644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9" name="직선 화살표 연결선 27"/>
          <p:cNvCxnSpPr>
            <a:cxnSpLocks noChangeShapeType="1"/>
            <a:stCxn id="7" idx="2"/>
          </p:cNvCxnSpPr>
          <p:nvPr/>
        </p:nvCxnSpPr>
        <p:spPr bwMode="auto">
          <a:xfrm rot="5400000">
            <a:off x="1287298" y="2973803"/>
            <a:ext cx="1492448" cy="573880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10" name="직선 화살표 연결선 27"/>
          <p:cNvCxnSpPr>
            <a:cxnSpLocks noChangeShapeType="1"/>
            <a:stCxn id="12" idx="2"/>
          </p:cNvCxnSpPr>
          <p:nvPr/>
        </p:nvCxnSpPr>
        <p:spPr bwMode="auto">
          <a:xfrm rot="5400000">
            <a:off x="3365736" y="2981346"/>
            <a:ext cx="1292423" cy="358769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11" name="직선 화살표 연결선 27"/>
          <p:cNvCxnSpPr>
            <a:cxnSpLocks noChangeShapeType="1"/>
            <a:stCxn id="13" idx="2"/>
          </p:cNvCxnSpPr>
          <p:nvPr/>
        </p:nvCxnSpPr>
        <p:spPr bwMode="auto">
          <a:xfrm rot="5400000">
            <a:off x="6720518" y="3084136"/>
            <a:ext cx="1781374" cy="931064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3472193" y="2206742"/>
            <a:ext cx="1438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control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box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7433006" y="2351204"/>
            <a:ext cx="1287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header</a:t>
            </a:r>
            <a:endParaRPr lang="en-US" altLang="ko-KR" sz="1400" b="1" cap="small" dirty="0">
              <a:solidFill>
                <a:srgbClr val="080808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5200981" y="2206742"/>
            <a:ext cx="151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BOV</a:t>
            </a:r>
            <a:r>
              <a:rPr lang="en-US" altLang="ko-KR" sz="1300" dirty="0">
                <a:solidFill>
                  <a:srgbClr val="002060"/>
                </a:solidFill>
                <a:latin typeface="Tahoma" pitchFamily="34" charset="0"/>
                <a:ea typeface="굴림" pitchFamily="50" charset="-127"/>
              </a:rPr>
              <a:t> </a:t>
            </a:r>
          </a:p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(by pass valve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)</a:t>
            </a:r>
          </a:p>
        </p:txBody>
      </p:sp>
      <p:cxnSp>
        <p:nvCxnSpPr>
          <p:cNvPr id="15" name="직선 화살표 연결선 27"/>
          <p:cNvCxnSpPr>
            <a:cxnSpLocks noChangeShapeType="1"/>
            <a:stCxn id="14" idx="2"/>
          </p:cNvCxnSpPr>
          <p:nvPr/>
        </p:nvCxnSpPr>
        <p:spPr bwMode="auto">
          <a:xfrm rot="5400000">
            <a:off x="4656143" y="3922502"/>
            <a:ext cx="2493029" cy="107949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16" name="직선 화살표 연결선 27"/>
          <p:cNvCxnSpPr>
            <a:cxnSpLocks noChangeShapeType="1"/>
            <a:stCxn id="14" idx="2"/>
          </p:cNvCxnSpPr>
          <p:nvPr/>
        </p:nvCxnSpPr>
        <p:spPr bwMode="auto">
          <a:xfrm rot="16200000" flipH="1">
            <a:off x="5494341" y="3192252"/>
            <a:ext cx="2508905" cy="1584324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4913642" y="6096117"/>
            <a:ext cx="2054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discharge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cone</a:t>
            </a:r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7001206" y="6096117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check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valve</a:t>
            </a:r>
          </a:p>
        </p:txBody>
      </p:sp>
      <p:cxnSp>
        <p:nvCxnSpPr>
          <p:cNvPr id="19" name="직선 화살표 연결선 27"/>
          <p:cNvCxnSpPr>
            <a:cxnSpLocks noChangeShapeType="1"/>
            <a:stCxn id="17" idx="0"/>
          </p:cNvCxnSpPr>
          <p:nvPr/>
        </p:nvCxnSpPr>
        <p:spPr bwMode="auto">
          <a:xfrm rot="5400000" flipH="1" flipV="1">
            <a:off x="5677230" y="5348404"/>
            <a:ext cx="1011238" cy="484188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0" name="직선 화살표 연결선 27"/>
          <p:cNvCxnSpPr>
            <a:cxnSpLocks noChangeShapeType="1"/>
            <a:stCxn id="17" idx="0"/>
          </p:cNvCxnSpPr>
          <p:nvPr/>
        </p:nvCxnSpPr>
        <p:spPr bwMode="auto">
          <a:xfrm rot="5400000" flipH="1" flipV="1">
            <a:off x="5894720" y="5205532"/>
            <a:ext cx="936621" cy="844550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1" name="직선 화살표 연결선 27"/>
          <p:cNvCxnSpPr>
            <a:cxnSpLocks noChangeShapeType="1"/>
            <a:stCxn id="18" idx="0"/>
          </p:cNvCxnSpPr>
          <p:nvPr/>
        </p:nvCxnSpPr>
        <p:spPr bwMode="auto">
          <a:xfrm rot="16200000" flipV="1">
            <a:off x="6748397" y="5231327"/>
            <a:ext cx="1152524" cy="577056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2" name="직선 화살표 연결선 27"/>
          <p:cNvCxnSpPr>
            <a:cxnSpLocks noChangeShapeType="1"/>
            <a:stCxn id="18" idx="0"/>
          </p:cNvCxnSpPr>
          <p:nvPr/>
        </p:nvCxnSpPr>
        <p:spPr bwMode="auto">
          <a:xfrm rot="16200000" flipV="1">
            <a:off x="6532497" y="5015427"/>
            <a:ext cx="1223962" cy="937418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2651" y="1305034"/>
            <a:ext cx="8860087" cy="5237021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Product based on Aviation Gas Turbine engines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altLang="ko-KR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Highest number of installations in the US with 220 installed and 170 on order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Majority of our customers are Districts and large Cities </a:t>
            </a:r>
          </a:p>
          <a:p>
            <a:pPr lvl="1" eaLnBrk="1" hangingPunct="1">
              <a:lnSpc>
                <a:spcPct val="90000"/>
              </a:lnSpc>
              <a:buClrTx/>
              <a:buNone/>
              <a:defRPr/>
            </a:pPr>
            <a:endParaRPr lang="en-US" altLang="ko-KR" sz="8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Demonstrated Reliability and Energy Savings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3 WEF WE&amp;T case studies were published on our product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Recognized by customers as a </a:t>
            </a:r>
            <a:r>
              <a:rPr lang="en-US" altLang="ko-KR" sz="2000" dirty="0" smtClean="0"/>
              <a:t>h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ighest </a:t>
            </a:r>
            <a:r>
              <a:rPr lang="en-US" altLang="ko-KR" sz="2000" dirty="0" smtClean="0"/>
              <a:t>q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uality product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Built with best quality components and </a:t>
            </a:r>
            <a:r>
              <a:rPr lang="en-US" altLang="ko-KR" sz="2000" dirty="0" smtClean="0"/>
              <a:t>UL/CSA certified</a:t>
            </a:r>
            <a:endParaRPr lang="en-US" altLang="ko-K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Tx/>
              <a:buNone/>
              <a:defRPr/>
            </a:pPr>
            <a:endParaRPr lang="en-US" altLang="ko-KR" sz="11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APG-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Neuros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recognized for Excellent Customer Service 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Highly competent Service Engineers and Control Specialists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Fully developed Service Network across US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Parts available within US for delivery within 24 hours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Life time extended warranty program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ko-KR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ko-KR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ko-KR" sz="2000" i="1" dirty="0" smtClean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ko-KR" sz="20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ko-K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ko-K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altLang="ko-K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133" name="Rectangle 2213"/>
          <p:cNvSpPr>
            <a:spLocks noChangeArrowheads="1"/>
          </p:cNvSpPr>
          <p:nvPr/>
        </p:nvSpPr>
        <p:spPr bwMode="auto">
          <a:xfrm>
            <a:off x="485570" y="230053"/>
            <a:ext cx="51299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8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lang="en-US" altLang="ko-KR" sz="38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9" y="233915"/>
            <a:ext cx="8229600" cy="717698"/>
          </a:xfrm>
        </p:spPr>
        <p:txBody>
          <a:bodyPr>
            <a:noAutofit/>
          </a:bodyPr>
          <a:lstStyle/>
          <a:p>
            <a:r>
              <a:rPr lang="en-US" altLang="ko-KR" sz="3600" kern="1200" dirty="0">
                <a:solidFill>
                  <a:srgbClr val="000000"/>
                </a:solidFill>
              </a:rPr>
              <a:t>performance</a:t>
            </a:r>
            <a:r>
              <a:rPr lang="en-US" cap="small" dirty="0" smtClean="0">
                <a:solidFill>
                  <a:srgbClr val="000000"/>
                </a:solidFill>
              </a:rPr>
              <a:t/>
            </a:r>
            <a:br>
              <a:rPr lang="en-US" cap="small" dirty="0" smtClean="0">
                <a:solidFill>
                  <a:srgbClr val="000000"/>
                </a:solidFill>
              </a:rPr>
            </a:br>
            <a:r>
              <a:rPr lang="en-US" cap="small" dirty="0" smtClean="0">
                <a:solidFill>
                  <a:srgbClr val="000000"/>
                </a:solidFill>
              </a:rPr>
              <a:t>cooling unit and controller</a:t>
            </a:r>
            <a:endParaRPr lang="en-US" cap="small" dirty="0">
              <a:solidFill>
                <a:srgbClr val="000000"/>
              </a:solidFill>
            </a:endParaRPr>
          </a:p>
        </p:txBody>
      </p:sp>
      <p:sp>
        <p:nvSpPr>
          <p:cNvPr id="3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334744" y="1375701"/>
            <a:ext cx="186568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altLang="ko-KR" sz="1600" b="1" cap="all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Cooling </a:t>
            </a:r>
            <a:r>
              <a:rPr lang="en-US" altLang="ko-KR" sz="1600" b="1" cap="all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unit</a:t>
            </a:r>
            <a:endParaRPr lang="en-US" altLang="ko-KR" sz="1600" b="1" cap="all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5762477" y="1407595"/>
            <a:ext cx="3095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ko-KR" sz="1600" b="1" cap="all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Controller</a:t>
            </a:r>
            <a:endParaRPr lang="en-US" altLang="ko-KR" sz="1600" b="1" cap="all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03" y="2738139"/>
            <a:ext cx="3816350" cy="257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88" y="2801937"/>
            <a:ext cx="3313112" cy="2624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524065" y="5619452"/>
            <a:ext cx="1997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evel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gage of cooling water</a:t>
            </a:r>
          </a:p>
        </p:txBody>
      </p:sp>
      <p:cxnSp>
        <p:nvCxnSpPr>
          <p:cNvPr id="8" name="직선 화살표 연결선 27"/>
          <p:cNvCxnSpPr>
            <a:cxnSpLocks noChangeShapeType="1"/>
          </p:cNvCxnSpPr>
          <p:nvPr/>
        </p:nvCxnSpPr>
        <p:spPr bwMode="auto">
          <a:xfrm rot="10800000">
            <a:off x="731906" y="4395490"/>
            <a:ext cx="1341435" cy="1255712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2532128" y="2003782"/>
            <a:ext cx="167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ank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of cooling water</a:t>
            </a:r>
          </a:p>
        </p:txBody>
      </p:sp>
      <p:cxnSp>
        <p:nvCxnSpPr>
          <p:cNvPr id="10" name="직선 화살표 연결선 27"/>
          <p:cNvCxnSpPr>
            <a:cxnSpLocks noChangeShapeType="1"/>
          </p:cNvCxnSpPr>
          <p:nvPr/>
        </p:nvCxnSpPr>
        <p:spPr bwMode="auto">
          <a:xfrm rot="5400000">
            <a:off x="1616140" y="2603204"/>
            <a:ext cx="1143002" cy="1142998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5337175" y="2009775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ouch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screen</a:t>
            </a:r>
          </a:p>
        </p:txBody>
      </p:sp>
      <p:cxnSp>
        <p:nvCxnSpPr>
          <p:cNvPr id="12" name="직선 화살표 연결선 27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5410101" y="2928838"/>
            <a:ext cx="1581348" cy="358775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6777038" y="2009775"/>
            <a:ext cx="172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mergency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button</a:t>
            </a:r>
          </a:p>
        </p:txBody>
      </p:sp>
      <p:cxnSp>
        <p:nvCxnSpPr>
          <p:cNvPr id="14" name="직선 화살표 연결선 27"/>
          <p:cNvCxnSpPr>
            <a:cxnSpLocks noChangeShapeType="1"/>
          </p:cNvCxnSpPr>
          <p:nvPr/>
        </p:nvCxnSpPr>
        <p:spPr bwMode="auto">
          <a:xfrm rot="16200000" flipH="1">
            <a:off x="6934202" y="2819401"/>
            <a:ext cx="1142999" cy="533399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7353300" y="5683250"/>
            <a:ext cx="1368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ower on/off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switch</a:t>
            </a: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8407400" y="4689475"/>
            <a:ext cx="111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ault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reset button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4832350" y="5683250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un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button</a:t>
            </a:r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6056313" y="5683250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</a:t>
            </a:r>
            <a:r>
              <a:rPr lang="en-US" altLang="ko-KR" sz="1400" b="1" cap="small" dirty="0" smtClean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top </a:t>
            </a:r>
            <a:r>
              <a:rPr lang="en-US" altLang="ko-KR" sz="1400" b="1" cap="small" dirty="0">
                <a:solidFill>
                  <a:srgbClr val="08080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button</a:t>
            </a:r>
          </a:p>
        </p:txBody>
      </p:sp>
      <p:cxnSp>
        <p:nvCxnSpPr>
          <p:cNvPr id="19" name="직선 화살표 연결선 27"/>
          <p:cNvCxnSpPr>
            <a:cxnSpLocks noChangeShapeType="1"/>
          </p:cNvCxnSpPr>
          <p:nvPr/>
        </p:nvCxnSpPr>
        <p:spPr bwMode="auto">
          <a:xfrm rot="10800000">
            <a:off x="7696204" y="4267204"/>
            <a:ext cx="838197" cy="457197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0" name="직선 화살표 연결선 27"/>
          <p:cNvCxnSpPr>
            <a:cxnSpLocks noChangeShapeType="1"/>
            <a:stCxn id="15" idx="0"/>
          </p:cNvCxnSpPr>
          <p:nvPr/>
        </p:nvCxnSpPr>
        <p:spPr bwMode="auto">
          <a:xfrm rot="16200000" flipV="1">
            <a:off x="7550151" y="5195888"/>
            <a:ext cx="720724" cy="254000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1" name="직선 화살표 연결선 27"/>
          <p:cNvCxnSpPr>
            <a:cxnSpLocks noChangeShapeType="1"/>
            <a:stCxn id="18" idx="0"/>
          </p:cNvCxnSpPr>
          <p:nvPr/>
        </p:nvCxnSpPr>
        <p:spPr bwMode="auto">
          <a:xfrm rot="5400000" flipH="1" flipV="1">
            <a:off x="6397626" y="5305426"/>
            <a:ext cx="720724" cy="34924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  <p:cxnSp>
        <p:nvCxnSpPr>
          <p:cNvPr id="22" name="직선 화살표 연결선 27"/>
          <p:cNvCxnSpPr>
            <a:cxnSpLocks noChangeShapeType="1"/>
            <a:stCxn id="17" idx="0"/>
          </p:cNvCxnSpPr>
          <p:nvPr/>
        </p:nvCxnSpPr>
        <p:spPr bwMode="auto">
          <a:xfrm rot="5400000" flipH="1" flipV="1">
            <a:off x="5498307" y="5053808"/>
            <a:ext cx="647699" cy="611187"/>
          </a:xfrm>
          <a:prstGeom prst="straightConnector1">
            <a:avLst/>
          </a:prstGeom>
          <a:noFill/>
          <a:ln w="9525" cap="rnd" algn="ctr">
            <a:solidFill>
              <a:srgbClr val="FF0000"/>
            </a:solidFill>
            <a:miter lim="800000"/>
            <a:headEnd/>
            <a:tailEnd type="oval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9197" y="92289"/>
            <a:ext cx="7864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cap="all" dirty="0" err="1">
                <a:solidFill>
                  <a:srgbClr val="000000"/>
                </a:solidFill>
                <a:latin typeface="Arial" pitchFamily="34" charset="0"/>
                <a:ea typeface="맑은 고딕"/>
                <a:cs typeface="Arial" pitchFamily="34" charset="0"/>
              </a:rPr>
              <a:t>performance</a:t>
            </a:r>
            <a:r>
              <a:rPr lang="en-US" sz="2800" b="1" cap="all" dirty="0" err="1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Dual</a:t>
            </a:r>
            <a:r>
              <a:rPr lang="en-US" sz="28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Core Model Performance</a:t>
            </a:r>
          </a:p>
        </p:txBody>
      </p:sp>
      <p:pic>
        <p:nvPicPr>
          <p:cNvPr id="408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337" y="1632528"/>
            <a:ext cx="7115327" cy="484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44021" y="840958"/>
            <a:ext cx="4630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cap="all" dirty="0" smtClean="0">
                <a:solidFill>
                  <a:schemeClr val="tx1"/>
                </a:solidFill>
              </a:rPr>
              <a:t>68% Flow Turn Down at Constant pressure</a:t>
            </a:r>
          </a:p>
        </p:txBody>
      </p:sp>
      <p:sp>
        <p:nvSpPr>
          <p:cNvPr id="12" name="내용 개체 틀 10" descr="Rectangle: Click to edit Master text styles&#10;Second level&#10;Third level&#10;Fourth level&#10;Fifth level"/>
          <p:cNvSpPr>
            <a:spLocks/>
          </p:cNvSpPr>
          <p:nvPr/>
        </p:nvSpPr>
        <p:spPr bwMode="auto">
          <a:xfrm>
            <a:off x="1207703" y="1358760"/>
            <a:ext cx="4140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Ambient conditions : </a:t>
            </a:r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ea typeface="돋움" pitchFamily="50" charset="-127"/>
                <a:cs typeface="Arial" pitchFamily="34" charset="0"/>
              </a:rPr>
              <a:t>68degF</a:t>
            </a:r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65%RH, 14.7PSIA</a:t>
            </a:r>
            <a:r>
              <a:rPr lang="en-US" altLang="ko-KR" sz="1600" b="1" dirty="0">
                <a:solidFill>
                  <a:schemeClr val="tx1"/>
                </a:solidFill>
                <a:latin typeface="Arial" pitchFamily="34" charset="0"/>
                <a:ea typeface="돋움" pitchFamily="50" charset="-127"/>
                <a:cs typeface="Arial" pitchFamily="34" charset="0"/>
              </a:rPr>
              <a:t> </a:t>
            </a:r>
            <a:endParaRPr lang="en-US" altLang="ko-KR" sz="1500" b="1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141437" y="95152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kern="1200" dirty="0" smtClean="0">
                <a:solidFill>
                  <a:srgbClr val="000000"/>
                </a:solidFill>
              </a:rPr>
              <a:t>maintenance</a:t>
            </a:r>
            <a:r>
              <a:rPr lang="en-US" sz="2000" kern="1200" dirty="0" smtClean="0">
                <a:solidFill>
                  <a:srgbClr val="000000"/>
                </a:solidFill>
              </a:rPr>
              <a:t/>
            </a:r>
            <a:br>
              <a:rPr lang="en-US" sz="2000" kern="1200" dirty="0" smtClean="0">
                <a:solidFill>
                  <a:srgbClr val="000000"/>
                </a:solidFill>
              </a:rPr>
            </a:br>
            <a:r>
              <a:rPr lang="en-US" sz="1900" kern="1200" dirty="0" smtClean="0">
                <a:solidFill>
                  <a:srgbClr val="000000"/>
                </a:solidFill>
              </a:rPr>
              <a:t>No special Tools or skilled labor required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079" y="1365810"/>
            <a:ext cx="5987913" cy="50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36" name="Picture 32" descr="그림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18" y="3355441"/>
            <a:ext cx="851058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01650" y="3472226"/>
            <a:ext cx="234315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</a:rPr>
              <a:t>Impeller of NX Series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349774" y="3442692"/>
            <a:ext cx="24479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</a:rPr>
              <a:t>Static Pressure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</a:rPr>
              <a:t>Distribution of  Impeller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6369050" y="3446346"/>
            <a:ext cx="2266950" cy="4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</a:rPr>
              <a:t>Vibration Analysis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</a:rPr>
              <a:t>of </a:t>
            </a:r>
            <a:r>
              <a:rPr lang="en-US" altLang="ko-KR" sz="1400" dirty="0" smtClean="0">
                <a:solidFill>
                  <a:schemeClr val="tx1"/>
                </a:solidFill>
              </a:rPr>
              <a:t>NX Series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64" y="223284"/>
            <a:ext cx="3946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MAINTENANCE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IMPELLER DESIGN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0748" y="1425893"/>
            <a:ext cx="4572000" cy="1668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ea typeface="HY부활L" pitchFamily="18" charset="-127"/>
              </a:rPr>
              <a:t>Design: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/>
                </a:solidFill>
                <a:ea typeface="HY부활L" pitchFamily="18" charset="-127"/>
              </a:rPr>
              <a:t>Designed using in-house software based on aero gas turbine engine technology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Applies</a:t>
            </a:r>
            <a:r>
              <a:rPr lang="en-US" altLang="ko-KR" sz="1400" dirty="0" smtClean="0">
                <a:solidFill>
                  <a:schemeClr val="tx1"/>
                </a:solidFill>
                <a:ea typeface="HY부활L" pitchFamily="18" charset="-127"/>
              </a:rPr>
              <a:t> core technology obtained by National Research Laboratory (NRL)</a:t>
            </a:r>
            <a:endParaRPr lang="en-US" altLang="ko-KR" sz="1400" dirty="0">
              <a:solidFill>
                <a:schemeClr val="tx1"/>
              </a:solidFill>
              <a:ea typeface="HY부활L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583" y="1445189"/>
            <a:ext cx="4144340" cy="698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</a:rPr>
              <a:t> Material: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rgbClr val="000000"/>
                </a:solidFill>
                <a:ea typeface="HY부활L" pitchFamily="18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ea typeface="HY부활L" pitchFamily="18" charset="-127"/>
              </a:rPr>
              <a:t>Forged - Al Alloy, SUS (option), Titanium (option)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075" y="340244"/>
            <a:ext cx="4665543" cy="59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433066" y="375309"/>
            <a:ext cx="143661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Forged Material</a:t>
            </a: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Cross-section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953791" y="6571835"/>
            <a:ext cx="109517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Source: NASA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18993" y="4915862"/>
            <a:ext cx="123944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Cast Material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35" y="329608"/>
            <a:ext cx="7772400" cy="770860"/>
          </a:xfrm>
        </p:spPr>
        <p:txBody>
          <a:bodyPr/>
          <a:lstStyle/>
          <a:p>
            <a:r>
              <a:rPr lang="en-US" altLang="ko-KR" sz="2800" b="1" kern="1200" cap="all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rPr>
              <a:t>Impeller Advantages</a:t>
            </a:r>
            <a:r>
              <a:rPr lang="en-US" altLang="ko-KR" sz="2800" b="1" cap="all" dirty="0" smtClean="0">
                <a:latin typeface="Arial" charset="0"/>
                <a:cs typeface="Arial" charset="0"/>
              </a:rPr>
              <a:t/>
            </a:r>
            <a:br>
              <a:rPr lang="en-US" altLang="ko-KR" sz="2800" b="1" cap="all" dirty="0" smtClean="0">
                <a:latin typeface="Arial" charset="0"/>
                <a:cs typeface="Arial" charset="0"/>
              </a:rPr>
            </a:br>
            <a:endParaRPr lang="en-US" altLang="ko-KR" sz="2800" b="1" cap="all" dirty="0" smtClean="0">
              <a:latin typeface="Arial" charset="0"/>
              <a:cs typeface="Arial" charset="0"/>
            </a:endParaRPr>
          </a:p>
        </p:txBody>
      </p:sp>
      <p:sp>
        <p:nvSpPr>
          <p:cNvPr id="20483" name="Line 413"/>
          <p:cNvSpPr>
            <a:spLocks noChangeShapeType="1"/>
          </p:cNvSpPr>
          <p:nvPr/>
        </p:nvSpPr>
        <p:spPr bwMode="auto">
          <a:xfrm>
            <a:off x="4092575" y="2747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84" name="Line 442"/>
          <p:cNvSpPr>
            <a:spLocks noChangeShapeType="1"/>
          </p:cNvSpPr>
          <p:nvPr/>
        </p:nvSpPr>
        <p:spPr bwMode="auto">
          <a:xfrm>
            <a:off x="4092575" y="4090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44527" name="Group 495"/>
          <p:cNvGraphicFramePr>
            <a:graphicFrameLocks noGrp="1"/>
          </p:cNvGraphicFramePr>
          <p:nvPr/>
        </p:nvGraphicFramePr>
        <p:xfrm>
          <a:off x="269248" y="1535678"/>
          <a:ext cx="8574087" cy="471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1387"/>
                <a:gridCol w="3086100"/>
                <a:gridCol w="2670175"/>
                <a:gridCol w="187642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Forged </a:t>
                      </a: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Cast</a:t>
                      </a: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Remarks</a:t>
                      </a: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SUS 630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Aluminum 7075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Titanium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SUS 630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Neuros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Anti-corrosion, anti-explosion available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29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Mfg.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Machined Forging (5-axis NC Machining)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Casting (Lost Wax)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Neuros has selected 5-axis machining for better higher efficiency &amp;  better quality, at higher manufacturing cost.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Strength		Machining &gt; Casting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Precision		Machining &gt; Casting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Quality (Life)		Machining &gt; Casting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6832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Eff.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84% - 76%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Depending on Impeller Size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78% - 72%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NEUROS &gt;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by  6-8%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308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1% gain (Neuros)	Machining &gt; Casting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1%~5% gain (Neuros)	Specific speed: 0.7-0.8 vs. 0.9-1.1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RPM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1A9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17,000 - 32,000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30,000 - 40,000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CA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Neuros larger impeller diameter “from forging” allows lower speed operation for higher efficiency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111639" y="143539"/>
            <a:ext cx="75438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2800" b="1" kern="1200" cap="all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rPr>
              <a:t>Turbo Blower </a:t>
            </a:r>
            <a:br>
              <a:rPr lang="en-US" altLang="ko-KR" sz="2800" b="1" kern="1200" cap="all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rPr>
            </a:br>
            <a:r>
              <a:rPr lang="en-US" altLang="ko-KR" sz="2800" b="1" kern="1200" cap="all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rPr>
              <a:t>Optimized Electrical System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02" y="1391096"/>
            <a:ext cx="8845424" cy="46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75728" y="6087030"/>
            <a:ext cx="6904723" cy="33855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 Treatment to Prevent heat generation and maintain high efficiency</a:t>
            </a:r>
            <a:endParaRPr lang="en-C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2070249" y="3397399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PM Rotor</a:t>
            </a:r>
          </a:p>
        </p:txBody>
      </p:sp>
      <p:sp>
        <p:nvSpPr>
          <p:cNvPr id="115765" name="Text Box 53"/>
          <p:cNvSpPr txBox="1">
            <a:spLocks noChangeArrowheads="1"/>
          </p:cNvSpPr>
          <p:nvPr/>
        </p:nvSpPr>
        <p:spPr bwMode="auto">
          <a:xfrm>
            <a:off x="5059959" y="3459130"/>
            <a:ext cx="301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 b="1" dirty="0">
                <a:solidFill>
                  <a:schemeClr val="tx1"/>
                </a:solidFill>
              </a:rPr>
              <a:t>Stator and Cooling Fin Assembly</a:t>
            </a:r>
          </a:p>
        </p:txBody>
      </p:sp>
      <p:pic>
        <p:nvPicPr>
          <p:cNvPr id="115753" name="Picture 41" descr="모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047" y="3940583"/>
            <a:ext cx="2590800" cy="19446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21266" y="307509"/>
            <a:ext cx="7293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cap="all" dirty="0" smtClean="0">
                <a:solidFill>
                  <a:schemeClr val="tx1"/>
                </a:solidFill>
              </a:rPr>
              <a:t>Permanent Magnet Synchronous Motor</a:t>
            </a:r>
            <a:endParaRPr lang="en-US" altLang="ko-KR" sz="2400" b="1" cap="al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836" y="1366602"/>
            <a:ext cx="4572000" cy="1571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  <a:spcBef>
                <a:spcPct val="35000"/>
              </a:spcBef>
              <a:buSzPct val="90000"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rgbClr val="000000"/>
                </a:solidFill>
              </a:rPr>
              <a:t>Characteristics of motor for turbo machineries</a:t>
            </a:r>
          </a:p>
          <a:p>
            <a:pPr marL="361950" lvl="1">
              <a:lnSpc>
                <a:spcPct val="150000"/>
              </a:lnSpc>
              <a:spcBef>
                <a:spcPct val="35000"/>
              </a:spcBef>
              <a:buSzPct val="90000"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rgbClr val="000000"/>
                </a:solidFill>
              </a:rPr>
              <a:t> High speed : 20,000 - 100,000 RPM</a:t>
            </a:r>
          </a:p>
          <a:p>
            <a:pPr marL="361950" lvl="1">
              <a:lnSpc>
                <a:spcPct val="150000"/>
              </a:lnSpc>
              <a:spcBef>
                <a:spcPct val="35000"/>
              </a:spcBef>
              <a:buSzPct val="90000"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rgbClr val="000000"/>
                </a:solidFill>
              </a:rPr>
              <a:t> Range : 50 - 500 hp</a:t>
            </a:r>
          </a:p>
          <a:p>
            <a:pPr marL="361950" lvl="1">
              <a:lnSpc>
                <a:spcPct val="150000"/>
              </a:lnSpc>
              <a:spcBef>
                <a:spcPct val="35000"/>
              </a:spcBef>
              <a:buSzPct val="90000"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rgbClr val="000000"/>
                </a:solidFill>
              </a:rPr>
              <a:t> Need an inverter for high speed motor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pic>
        <p:nvPicPr>
          <p:cNvPr id="19" name="Picture 40" descr="로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739" y="3944678"/>
            <a:ext cx="2939465" cy="197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32" y="357964"/>
            <a:ext cx="7772400" cy="482010"/>
          </a:xfrm>
        </p:spPr>
        <p:txBody>
          <a:bodyPr/>
          <a:lstStyle/>
          <a:p>
            <a:pPr eaLnBrk="1" hangingPunct="1"/>
            <a:r>
              <a:rPr lang="en-US" altLang="ko-KR" sz="2400" b="1" kern="1200" cap="all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rPr>
              <a:t>Permanent Magnet Synchronous Motor</a:t>
            </a:r>
            <a:br>
              <a:rPr lang="en-US" altLang="ko-KR" sz="2400" b="1" kern="1200" cap="all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rPr>
            </a:br>
            <a:endParaRPr lang="en-US" altLang="ko-KR" sz="2400" b="1" kern="1200" cap="all" dirty="0" smtClean="0">
              <a:solidFill>
                <a:schemeClr val="tx1"/>
              </a:solidFill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772" y="1627220"/>
            <a:ext cx="7772400" cy="448650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Motor rotates in harmony with incoming power signal; therefore it runs cooler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Shaft has internal permanent magnet to transfer EMF to load, rather than windings and slip rings. 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No physical contact between stator and shaft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Very efficient design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Offers excellent speed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159480" y="0"/>
            <a:ext cx="7315205" cy="939800"/>
          </a:xfrm>
        </p:spPr>
        <p:txBody>
          <a:bodyPr/>
          <a:lstStyle/>
          <a:p>
            <a:pPr eaLnBrk="1" hangingPunct="1"/>
            <a:r>
              <a:rPr lang="en-US" altLang="ko-KR" sz="28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Comparison to other technologies</a:t>
            </a:r>
            <a:br>
              <a:rPr lang="en-US" altLang="ko-KR" sz="28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ko-KR" sz="20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High Speed Motors Comparison</a:t>
            </a:r>
          </a:p>
        </p:txBody>
      </p:sp>
      <p:pic>
        <p:nvPicPr>
          <p:cNvPr id="18435" name="Picture 13" descr="Motor comparison p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640" y="1461592"/>
            <a:ext cx="8153400" cy="498633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508240" y="1842593"/>
            <a:ext cx="71204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</a:t>
            </a:r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G_5009__cut_0"/>
          <p:cNvPicPr>
            <a:picLocks noChangeAspect="1" noChangeArrowheads="1"/>
          </p:cNvPicPr>
          <p:nvPr/>
        </p:nvPicPr>
        <p:blipFill>
          <a:blip r:embed="rId2" cstate="print"/>
          <a:srcRect l="12477"/>
          <a:stretch>
            <a:fillRect/>
          </a:stretch>
        </p:blipFill>
        <p:spPr bwMode="auto">
          <a:xfrm>
            <a:off x="7471527" y="3897579"/>
            <a:ext cx="1528762" cy="130968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aphicFrame>
        <p:nvGraphicFramePr>
          <p:cNvPr id="2" name="Diagram 1"/>
          <p:cNvGraphicFramePr/>
          <p:nvPr/>
        </p:nvGraphicFramePr>
        <p:xfrm>
          <a:off x="427512" y="403761"/>
          <a:ext cx="8217724" cy="613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8364" y="0"/>
            <a:ext cx="1304925" cy="16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1998" y="5235032"/>
            <a:ext cx="1831377" cy="9994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29183" y="6031463"/>
            <a:ext cx="1408060" cy="7802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3" name="Picture 14" descr="DSC01289"/>
          <p:cNvPicPr>
            <a:picLocks noChangeAspect="1" noChangeArrowheads="1"/>
          </p:cNvPicPr>
          <p:nvPr/>
        </p:nvPicPr>
        <p:blipFill>
          <a:blip r:embed="rId11" cstate="print"/>
          <a:srcRect l="12796" t="5249" r="19095" b="32808"/>
          <a:stretch>
            <a:fillRect/>
          </a:stretch>
        </p:blipFill>
        <p:spPr bwMode="auto">
          <a:xfrm>
            <a:off x="1597118" y="968828"/>
            <a:ext cx="1514215" cy="103396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1" name="Picture 15" descr="T37-4"/>
          <p:cNvPicPr>
            <a:picLocks noChangeAspect="1" noChangeArrowheads="1"/>
          </p:cNvPicPr>
          <p:nvPr/>
        </p:nvPicPr>
        <p:blipFill>
          <a:blip r:embed="rId12" cstate="print"/>
          <a:srcRect l="3619" t="54382" r="4424" b="3496"/>
          <a:stretch>
            <a:fillRect/>
          </a:stretch>
        </p:blipFill>
        <p:spPr bwMode="auto">
          <a:xfrm>
            <a:off x="121438" y="1672843"/>
            <a:ext cx="1733725" cy="82096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201880" y="3004457"/>
            <a:ext cx="8763990" cy="1045029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noProof="0" dirty="0" smtClean="0">
                <a:solidFill>
                  <a:srgbClr val="0B2C7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APG-</a:t>
            </a:r>
            <a:r>
              <a:rPr lang="en-US" sz="2400" noProof="0" dirty="0" err="1" smtClean="0">
                <a:solidFill>
                  <a:srgbClr val="0B2C7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Neuros</a:t>
            </a:r>
            <a:r>
              <a:rPr lang="en-US" sz="2400" dirty="0" smtClean="0">
                <a:solidFill>
                  <a:srgbClr val="0B2C7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Joint Company between Aviation &amp; Power Group (APG) &amp; </a:t>
            </a:r>
            <a:r>
              <a:rPr lang="en-US" sz="2400" dirty="0" err="1" smtClean="0">
                <a:solidFill>
                  <a:srgbClr val="0B2C7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Neuros</a:t>
            </a: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025" y="136288"/>
            <a:ext cx="9144000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36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Overview</a:t>
            </a:r>
            <a:r>
              <a:rPr lang="en-US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 animBg="1"/>
      <p:bldP spid="1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 idx="4294967295"/>
          </p:nvPr>
        </p:nvSpPr>
        <p:spPr>
          <a:xfrm>
            <a:off x="77641" y="0"/>
            <a:ext cx="8130363" cy="11049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ko-KR" sz="2800" b="1" cap="all" dirty="0">
                <a:solidFill>
                  <a:srgbClr val="000000"/>
                </a:solidFill>
                <a:latin typeface="Arial" charset="0"/>
                <a:cs typeface="Arial" charset="0"/>
              </a:rPr>
              <a:t>Comparison to other technologies </a:t>
            </a:r>
            <a:r>
              <a:rPr lang="en-US" altLang="ko-KR" sz="20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Permanent Synchronous Motor Advantages</a:t>
            </a:r>
            <a:br>
              <a:rPr lang="en-US" altLang="ko-KR" sz="20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ko-KR" sz="16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Lower heat generation and smoother operation</a:t>
            </a:r>
            <a:r>
              <a:rPr lang="en-US" altLang="ko-KR" sz="2000" dirty="0" smtClean="0">
                <a:latin typeface="Arial" charset="0"/>
              </a:rPr>
              <a:t/>
            </a:r>
            <a:br>
              <a:rPr lang="en-US" altLang="ko-KR" sz="2000" dirty="0" smtClean="0">
                <a:latin typeface="Arial" charset="0"/>
              </a:rPr>
            </a:br>
            <a:endParaRPr lang="ko-KR" altLang="en-US" sz="2800" dirty="0" smtClean="0">
              <a:latin typeface="Arial" charset="0"/>
            </a:endParaRPr>
          </a:p>
        </p:txBody>
      </p:sp>
      <p:sp>
        <p:nvSpPr>
          <p:cNvPr id="31747" name="내용 개체 틀 2"/>
          <p:cNvSpPr>
            <a:spLocks noGrp="1"/>
          </p:cNvSpPr>
          <p:nvPr>
            <p:ph idx="4294967295"/>
          </p:nvPr>
        </p:nvSpPr>
        <p:spPr>
          <a:xfrm>
            <a:off x="3635375" y="1365665"/>
            <a:ext cx="2082800" cy="3603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Phase Difference =0 deg.</a:t>
            </a:r>
            <a:endParaRPr lang="ko-KR" alt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485" y="1682685"/>
            <a:ext cx="32448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441" y="1695865"/>
            <a:ext cx="323056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798" y="4208910"/>
            <a:ext cx="314166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4448" y="4221610"/>
            <a:ext cx="312896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내용 개체 틀 2"/>
          <p:cNvSpPr txBox="1">
            <a:spLocks/>
          </p:cNvSpPr>
          <p:nvPr/>
        </p:nvSpPr>
        <p:spPr bwMode="auto">
          <a:xfrm>
            <a:off x="3479023" y="3924747"/>
            <a:ext cx="220187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 Difference =30 deg.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내용 개체 틀 2"/>
          <p:cNvSpPr txBox="1">
            <a:spLocks/>
          </p:cNvSpPr>
          <p:nvPr/>
        </p:nvSpPr>
        <p:spPr bwMode="auto">
          <a:xfrm>
            <a:off x="1968500" y="1340265"/>
            <a:ext cx="8683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1200" b="1" dirty="0">
                <a:solidFill>
                  <a:schemeClr val="tx1"/>
                </a:solidFill>
              </a:rPr>
              <a:t>PMSM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1755" name="내용 개체 틀 2"/>
          <p:cNvSpPr txBox="1">
            <a:spLocks/>
          </p:cNvSpPr>
          <p:nvPr/>
        </p:nvSpPr>
        <p:spPr bwMode="auto">
          <a:xfrm>
            <a:off x="6297613" y="1367252"/>
            <a:ext cx="12938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</a:rPr>
              <a:t>Other type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071" y="276458"/>
            <a:ext cx="7538484" cy="1143000"/>
          </a:xfrm>
        </p:spPr>
        <p:txBody>
          <a:bodyPr/>
          <a:lstStyle/>
          <a:p>
            <a: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Energy savings</a:t>
            </a:r>
            <a:b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Power Consumption Savings</a:t>
            </a:r>
            <a:b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ko-KR" sz="3200" b="1" cap="all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Line 413"/>
          <p:cNvSpPr>
            <a:spLocks noChangeShapeType="1"/>
          </p:cNvSpPr>
          <p:nvPr/>
        </p:nvSpPr>
        <p:spPr bwMode="auto">
          <a:xfrm>
            <a:off x="4092575" y="2747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84" name="Line 442"/>
          <p:cNvSpPr>
            <a:spLocks noChangeShapeType="1"/>
          </p:cNvSpPr>
          <p:nvPr/>
        </p:nvSpPr>
        <p:spPr bwMode="auto">
          <a:xfrm>
            <a:off x="4092575" y="4090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525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77" y="1522658"/>
            <a:ext cx="6517337" cy="48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499" y="4365837"/>
            <a:ext cx="2602501" cy="23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50"/>
            <a:ext cx="7073735" cy="1143000"/>
          </a:xfrm>
        </p:spPr>
        <p:txBody>
          <a:bodyPr/>
          <a:lstStyle/>
          <a:p>
            <a: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sz="3200" b="1" cap="all" dirty="0">
                <a:solidFill>
                  <a:srgbClr val="000000"/>
                </a:solidFill>
                <a:latin typeface="Arial" charset="0"/>
                <a:cs typeface="Arial" charset="0"/>
              </a:rPr>
              <a:t>Energy </a:t>
            </a:r>
            <a: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savings</a:t>
            </a:r>
            <a:b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Power Consumption savings</a:t>
            </a:r>
            <a:br>
              <a:rPr lang="en-US" altLang="ko-KR" sz="3200" b="1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ko-KR" sz="3200" b="1" cap="all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Line 413"/>
          <p:cNvSpPr>
            <a:spLocks noChangeShapeType="1"/>
          </p:cNvSpPr>
          <p:nvPr/>
        </p:nvSpPr>
        <p:spPr bwMode="auto">
          <a:xfrm>
            <a:off x="4092575" y="2747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84" name="Line 442"/>
          <p:cNvSpPr>
            <a:spLocks noChangeShapeType="1"/>
          </p:cNvSpPr>
          <p:nvPr/>
        </p:nvSpPr>
        <p:spPr bwMode="auto">
          <a:xfrm>
            <a:off x="4092575" y="4090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80" y="1485659"/>
            <a:ext cx="6357514" cy="47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39" name="Picture 3"/>
          <p:cNvPicPr>
            <a:picLocks noChangeAspect="1" noChangeArrowheads="1"/>
          </p:cNvPicPr>
          <p:nvPr/>
        </p:nvPicPr>
        <p:blipFill>
          <a:blip r:embed="rId3" cstate="print"/>
          <a:srcRect l="6899" t="7511" r="4019" b="6024"/>
          <a:stretch>
            <a:fillRect/>
          </a:stretch>
        </p:blipFill>
        <p:spPr bwMode="auto">
          <a:xfrm>
            <a:off x="6730410" y="4795283"/>
            <a:ext cx="2232837" cy="19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78" y="903776"/>
            <a:ext cx="6370947" cy="486405"/>
          </a:xfrm>
        </p:spPr>
        <p:txBody>
          <a:bodyPr anchor="ctr" anchorCtr="0"/>
          <a:lstStyle/>
          <a:p>
            <a:pPr>
              <a:lnSpc>
                <a:spcPct val="120000"/>
              </a:lnSpc>
            </a:pP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3000" b="1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 Cycle Cost Savings</a:t>
            </a:r>
            <a:br>
              <a:rPr lang="en-US" altLang="ko-KR" sz="3000" b="1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800" b="1" dirty="0" err="1" smtClean="0">
                <a:solidFill>
                  <a:schemeClr val="tx1"/>
                </a:solidFill>
              </a:rPr>
              <a:t>Lakehaven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, WA  NX300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altLang="ko-KR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ko-KR" altLang="en-US" sz="2400" dirty="0">
              <a:solidFill>
                <a:srgbClr val="FF99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0700" y="1579903"/>
          <a:ext cx="6467930" cy="2104901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492798"/>
                <a:gridCol w="808491"/>
                <a:gridCol w="808491"/>
                <a:gridCol w="1056860"/>
                <a:gridCol w="1121768"/>
                <a:gridCol w="1179522"/>
              </a:tblGrid>
              <a:tr h="3433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Verdan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Average kW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#of Blowers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kWh/yr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Costs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Savings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350 HP </a:t>
                      </a:r>
                      <a:r>
                        <a:rPr lang="en-US" sz="1050" dirty="0"/>
                        <a:t>PD and Channel Blowers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267.3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2,341,804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$</a:t>
                      </a:r>
                      <a:r>
                        <a:rPr lang="en-US" sz="1050" dirty="0" smtClean="0"/>
                        <a:t>175,635.0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Verdana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70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Neuros</a:t>
                      </a:r>
                      <a:r>
                        <a:rPr lang="en-US" sz="1050" dirty="0"/>
                        <a:t> Blower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152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1,331,520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$</a:t>
                      </a:r>
                      <a:r>
                        <a:rPr lang="en-US" sz="1050" dirty="0" smtClean="0"/>
                        <a:t>99,864.0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$75,771.00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Neuros demand reduction savings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Verdana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Verdana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115 (per billing cycle)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@$8/kWh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$11,040.00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 Neuros projected usage per year.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200.3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Verdana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$136,224.00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Verdana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Total Actual savings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/>
                        <a:t>152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$86,811.00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50874" y="4186484"/>
          <a:ext cx="6598330" cy="231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NEUROS BLOW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12" y="0"/>
            <a:ext cx="1828788" cy="24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ROOTS BLOWER 350HP (AERATION BASIN AIR - 2ND PROCES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198" y="2940385"/>
            <a:ext cx="1801802" cy="1353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ojects\American Bottoms\Pictures\Blower\IMG_045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2564904"/>
            <a:ext cx="4680520" cy="411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0752" y="1491653"/>
            <a:ext cx="38170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Everyone is very happy with the performance of your unit.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The smoothness and quietness of the unit astounds everyone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that sees it. We have informed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our leadership of the unit so the word can be spread to other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locations for potential future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projects.</a:t>
            </a:r>
          </a:p>
          <a:p>
            <a:pPr algn="just"/>
            <a:endParaRPr lang="en-US" sz="8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en-US" sz="1600" i="1" dirty="0" smtClean="0">
                <a:solidFill>
                  <a:schemeClr val="tx1"/>
                </a:solidFill>
              </a:rPr>
              <a:t>Michael Born, Neenah Nonwovens Facility, Kimberly-Clark Corp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800" dirty="0" smtClean="0">
              <a:solidFill>
                <a:schemeClr val="tx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Dual Core NX500-C100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Installation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31" y="340242"/>
            <a:ext cx="564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solidFill>
                  <a:schemeClr val="tx1"/>
                </a:solidFill>
              </a:rPr>
              <a:t>Customer Testimonials</a:t>
            </a:r>
            <a:endParaRPr lang="en-US" sz="3200" b="1" cap="al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457210" y="1368235"/>
            <a:ext cx="35831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want to tell you that I was very impressed with the facility in Plattsburgh, and that you have assembled an excellent staff at that location.</a:t>
            </a:r>
            <a:r>
              <a:rPr kumimoji="0"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Although there were a couple glitches during the testing, overall I thought the PTC-10 and functional tests of the blowers went very well.</a:t>
            </a:r>
            <a:r>
              <a:rPr kumimoji="0"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I’m looking forward to having them installed and running in the plant, and expect to have may years of trouble free aeration.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Thank you very much for all your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assistance over the last few weeks.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latinLnBrk="0" hangingPunct="0"/>
            <a:r>
              <a:rPr kumimoji="0"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Harry P. </a:t>
            </a:r>
            <a:r>
              <a:rPr kumimoji="0"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Butland</a:t>
            </a:r>
            <a:r>
              <a:rPr kumimoji="0"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Marlborough West Plant</a:t>
            </a:r>
          </a:p>
          <a:p>
            <a:pPr lvl="0" eaLnBrk="0" latinLnBrk="0" hangingPunct="0"/>
            <a:endParaRPr kumimoji="0"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latinLnBrk="0" hangingPunct="0"/>
            <a:r>
              <a:rPr kumimoji="0"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NX75-C060 (2) &amp; NX100-C060 (2) Installation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42" name="Picture 2" descr="Y:\Projects\10-0001 Ogdensburg\Pictures\Day2\P1040233.JPG"/>
          <p:cNvPicPr>
            <a:picLocks noChangeAspect="1" noChangeArrowheads="1"/>
          </p:cNvPicPr>
          <p:nvPr/>
        </p:nvPicPr>
        <p:blipFill>
          <a:blip r:embed="rId2" cstate="print"/>
          <a:srcRect l="5530" t="4496" r="14470" b="3411"/>
          <a:stretch>
            <a:fillRect/>
          </a:stretch>
        </p:blipFill>
        <p:spPr bwMode="auto">
          <a:xfrm>
            <a:off x="5316281" y="1562986"/>
            <a:ext cx="3072810" cy="4716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431" y="340242"/>
            <a:ext cx="564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solidFill>
                  <a:schemeClr val="tx1"/>
                </a:solidFill>
              </a:rPr>
              <a:t>Customer Testimonials</a:t>
            </a:r>
            <a:endParaRPr lang="en-US" sz="3200" b="1" cap="al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6907" y="1357112"/>
            <a:ext cx="8680863" cy="5106389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Our product is based on Aviation Gas Turbine engines</a:t>
            </a:r>
            <a:endParaRPr lang="en-US" altLang="ko-KR" sz="1600" i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Highest experience in US with 210 units installed</a:t>
            </a:r>
          </a:p>
          <a:p>
            <a:pPr lvl="1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Majority of our customers are Districts and large Cities </a:t>
            </a:r>
            <a:endParaRPr lang="en-US" altLang="ko-KR" sz="1600" i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Demonstrated Reliability and Energy Savings</a:t>
            </a:r>
          </a:p>
          <a:p>
            <a:pPr lvl="1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3 WEF WE&amp;T case studies were published on our product</a:t>
            </a:r>
            <a:endParaRPr lang="en-US" altLang="ko-KR" sz="1600" i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Customers recognize our product as Highest Quality</a:t>
            </a:r>
          </a:p>
          <a:p>
            <a:pPr lvl="1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Built with best quality components and certified to UL and CSA </a:t>
            </a:r>
            <a:endParaRPr lang="en-US" altLang="ko-KR" sz="1600" i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Customers recognize our Excellent Customer Service </a:t>
            </a:r>
          </a:p>
          <a:p>
            <a:pPr lvl="1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Highly competent Service Engineers and Control Specialists</a:t>
            </a:r>
          </a:p>
          <a:p>
            <a:pPr lvl="1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Fully developed Service Network across US</a:t>
            </a:r>
          </a:p>
          <a:p>
            <a:pPr lvl="1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Parts available within US for delivery within 24 hours</a:t>
            </a:r>
          </a:p>
          <a:p>
            <a:pPr lvl="1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charset="0"/>
              </a:rPr>
              <a:t>Life time extended warranty program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1600" i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en-US" altLang="ko-KR" sz="1600" i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1600" i="1" dirty="0" smtClean="0">
              <a:latin typeface="Arial" charset="0"/>
            </a:endParaRPr>
          </a:p>
          <a:p>
            <a:pPr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1600" b="1" i="1" dirty="0" smtClean="0">
              <a:latin typeface="Arial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1600" dirty="0" smtClean="0">
                <a:latin typeface="Arial" charset="0"/>
              </a:rPr>
              <a:t>                                                              </a:t>
            </a:r>
          </a:p>
          <a:p>
            <a:pPr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1600" b="1" dirty="0" smtClean="0">
              <a:latin typeface="Arial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160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160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16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1600" dirty="0" smtClean="0">
              <a:latin typeface="Times New Roman" pitchFamily="18" charset="0"/>
            </a:endParaRPr>
          </a:p>
        </p:txBody>
      </p:sp>
      <p:sp>
        <p:nvSpPr>
          <p:cNvPr id="84133" name="Rectangle 2213"/>
          <p:cNvSpPr>
            <a:spLocks noChangeArrowheads="1"/>
          </p:cNvSpPr>
          <p:nvPr/>
        </p:nvSpPr>
        <p:spPr bwMode="auto">
          <a:xfrm>
            <a:off x="127670" y="146378"/>
            <a:ext cx="7058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0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Summary</a:t>
            </a:r>
          </a:p>
          <a:p>
            <a:pPr>
              <a:defRPr/>
            </a:pPr>
            <a:r>
              <a:rPr lang="en-US" altLang="ko-KR" sz="30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Our Distinctions</a:t>
            </a:r>
            <a:endParaRPr lang="en-US" altLang="ko-KR" sz="3000" b="1" cap="all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5" y="136288"/>
            <a:ext cx="9144000" cy="86590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latinLnBrk="0" hangingPunct="1">
              <a:defRPr/>
            </a:pPr>
            <a:r>
              <a:rPr lang="en-US" altLang="ko-KR" sz="36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Overview</a:t>
            </a:r>
            <a:r>
              <a:rPr lang="en-US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Headquarters and manufacturing </a:t>
            </a:r>
          </a:p>
        </p:txBody>
      </p:sp>
      <p:pic>
        <p:nvPicPr>
          <p:cNvPr id="6" name="Picture 5" descr="DSCN1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676" y="3633846"/>
            <a:ext cx="4195949" cy="314696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SCN1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11" y="1341763"/>
            <a:ext cx="4217588" cy="288585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380" y="4275111"/>
            <a:ext cx="1819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Blainville</a:t>
            </a:r>
            <a:r>
              <a:rPr lang="en-US" sz="1200" b="1" dirty="0" smtClean="0">
                <a:solidFill>
                  <a:schemeClr val="tx1"/>
                </a:solidFill>
              </a:rPr>
              <a:t>, QC, Canada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5720" y="3346860"/>
            <a:ext cx="1733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Plattsburgh, NY, USA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5" y="323807"/>
            <a:ext cx="4476309" cy="652934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Technology</a:t>
            </a:r>
            <a:endParaRPr lang="en-US" altLang="ko-KR" sz="3200" b="1" kern="1200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4" y="1542187"/>
            <a:ext cx="8498288" cy="5832648"/>
          </a:xfrm>
          <a:noFill/>
        </p:spPr>
        <p:txBody>
          <a:bodyPr>
            <a:normAutofit fontScale="550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Technology developed in the Aerospace and</a:t>
            </a:r>
          </a:p>
          <a:p>
            <a:pPr>
              <a:buClrTx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Defense Industry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Core Technologies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1092200" lvl="1">
              <a:lnSpc>
                <a:spcPct val="150000"/>
              </a:lnSpc>
            </a:pPr>
            <a:r>
              <a:rPr lang="en-CA" sz="3300" b="1" dirty="0" smtClean="0">
                <a:latin typeface="Arial" pitchFamily="34" charset="0"/>
                <a:cs typeface="Arial" pitchFamily="34" charset="0"/>
              </a:rPr>
              <a:t>Air Bearing </a:t>
            </a:r>
          </a:p>
          <a:p>
            <a:pPr marL="1949450" lvl="3">
              <a:lnSpc>
                <a:spcPct val="150000"/>
              </a:lnSpc>
            </a:pPr>
            <a:r>
              <a:rPr lang="en-CA" sz="33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CA" sz="3300" baseline="30000" dirty="0" smtClean="0">
                <a:latin typeface="Arial" pitchFamily="34" charset="0"/>
                <a:cs typeface="Arial" pitchFamily="34" charset="0"/>
              </a:rPr>
              <a:t>rd.</a:t>
            </a:r>
            <a:r>
              <a:rPr lang="en-CA" sz="3300" dirty="0" smtClean="0">
                <a:latin typeface="Arial" pitchFamily="34" charset="0"/>
                <a:cs typeface="Arial" pitchFamily="34" charset="0"/>
              </a:rPr>
              <a:t> Generation Bump Foil - high load and low power loss</a:t>
            </a:r>
          </a:p>
          <a:p>
            <a:pPr marL="1092200" lvl="1">
              <a:lnSpc>
                <a:spcPct val="150000"/>
              </a:lnSpc>
            </a:pPr>
            <a:r>
              <a:rPr lang="en-CA" sz="3300" b="1" dirty="0" smtClean="0">
                <a:latin typeface="Arial" pitchFamily="34" charset="0"/>
                <a:cs typeface="Arial" pitchFamily="34" charset="0"/>
              </a:rPr>
              <a:t>Aeronautic Flow Path &amp; Aero Compressor</a:t>
            </a:r>
          </a:p>
          <a:p>
            <a:pPr marL="1949450" lvl="3">
              <a:lnSpc>
                <a:spcPct val="150000"/>
              </a:lnSpc>
            </a:pPr>
            <a:r>
              <a:rPr lang="en-CA" sz="3300" dirty="0" smtClean="0">
                <a:latin typeface="Arial" pitchFamily="34" charset="0"/>
                <a:cs typeface="Arial" pitchFamily="34" charset="0"/>
              </a:rPr>
              <a:t>Turbofan Gas Turbine engine layout - process is air bearing </a:t>
            </a:r>
          </a:p>
          <a:p>
            <a:pPr marL="1949450" lvl="3">
              <a:lnSpc>
                <a:spcPct val="150000"/>
              </a:lnSpc>
            </a:pPr>
            <a:r>
              <a:rPr lang="en-CA" sz="3300" dirty="0" smtClean="0">
                <a:latin typeface="Arial" pitchFamily="34" charset="0"/>
                <a:cs typeface="Arial" pitchFamily="34" charset="0"/>
              </a:rPr>
              <a:t>Forged Impeller machined with highest efficiency &amp; durability</a:t>
            </a:r>
          </a:p>
          <a:p>
            <a:pPr marL="1092200" lvl="1">
              <a:lnSpc>
                <a:spcPct val="150000"/>
              </a:lnSpc>
            </a:pPr>
            <a:r>
              <a:rPr lang="en-CA" sz="3300" b="1" dirty="0" smtClean="0">
                <a:latin typeface="Arial" pitchFamily="34" charset="0"/>
                <a:cs typeface="Arial" pitchFamily="34" charset="0"/>
              </a:rPr>
              <a:t>Permanent Magnet Synchronous Motor</a:t>
            </a:r>
          </a:p>
          <a:p>
            <a:pPr marL="1949450" lvl="3">
              <a:lnSpc>
                <a:spcPct val="150000"/>
              </a:lnSpc>
            </a:pPr>
            <a:r>
              <a:rPr lang="en-CA" sz="3300" dirty="0" smtClean="0">
                <a:latin typeface="Arial" pitchFamily="34" charset="0"/>
                <a:cs typeface="Arial" pitchFamily="34" charset="0"/>
              </a:rPr>
              <a:t>High efficiency with low efficiency loss with speed turn down</a:t>
            </a:r>
          </a:p>
          <a:p>
            <a:pPr marL="1949450" lvl="3">
              <a:lnSpc>
                <a:spcPct val="150000"/>
              </a:lnSpc>
            </a:pPr>
            <a:r>
              <a:rPr lang="en-CA" sz="3300" dirty="0" smtClean="0">
                <a:latin typeface="Arial" pitchFamily="34" charset="0"/>
                <a:cs typeface="Arial" pitchFamily="34" charset="0"/>
              </a:rPr>
              <a:t>Combined with Sinus Filter for low heat generation (runs cool)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IMG_0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7746" y="260649"/>
            <a:ext cx="183620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40352" y="2735342"/>
            <a:ext cx="1359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Dual Core Blower</a:t>
            </a:r>
            <a:endParaRPr lang="en-U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31" y="1608290"/>
            <a:ext cx="8004961" cy="4690748"/>
          </a:xfrm>
        </p:spPr>
        <p:txBody>
          <a:bodyPr/>
          <a:lstStyle/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High Frequency (Variable Frequency Driver) VFD  </a:t>
            </a:r>
          </a:p>
          <a:p>
            <a:pPr lvl="1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High Efficiency and lowest heat generation</a:t>
            </a:r>
          </a:p>
          <a:p>
            <a:pPr lvl="1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Combined with Line Reactor for low power loss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Integrated PLC Advance Control</a:t>
            </a:r>
          </a:p>
          <a:p>
            <a:pPr lvl="1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Complete system to control blowers &amp; control components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Single Core up to 350 HP &amp; Dual Core up to 700 HP</a:t>
            </a:r>
          </a:p>
          <a:p>
            <a:pPr lvl="1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68 % Flow Turn Down with conserved efficiency</a:t>
            </a:r>
          </a:p>
          <a:p>
            <a:pPr lvl="1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Built in system redundancy 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5061"/>
            <a:ext cx="5762847" cy="652934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Technology</a:t>
            </a:r>
            <a:endParaRPr lang="en-US" altLang="ko-KR" sz="3600" b="1" kern="1200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697" y="0"/>
            <a:ext cx="9650680" cy="1233411"/>
          </a:xfrm>
          <a:noFill/>
        </p:spPr>
        <p:txBody>
          <a:bodyPr/>
          <a:lstStyle/>
          <a:p>
            <a:pPr eaLnBrk="1" hangingPunct="1"/>
            <a:r>
              <a:rPr lang="en-CA" sz="3600" dirty="0" smtClean="0"/>
              <a:t>core technology</a:t>
            </a:r>
            <a:br>
              <a:rPr lang="en-CA" sz="3600" dirty="0" smtClean="0"/>
            </a:br>
            <a:r>
              <a:rPr lang="en-C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Aeration System Control:</a:t>
            </a:r>
            <a:br>
              <a:rPr lang="en-C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CA" sz="18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Additional efficiency optimization   </a:t>
            </a:r>
            <a:r>
              <a:rPr lang="en-C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C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fr-F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-461545" y="1469576"/>
            <a:ext cx="8372103" cy="4881563"/>
          </a:xfrm>
          <a:prstGeom prst="rect">
            <a:avLst/>
          </a:prstGeom>
          <a:noFill/>
        </p:spPr>
        <p:txBody>
          <a:bodyPr/>
          <a:lstStyle/>
          <a:p>
            <a:pPr marL="1092200" lvl="1" eaLnBrk="1" hangingPunct="1">
              <a:lnSpc>
                <a:spcPct val="150000"/>
              </a:lnSpc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Product offers complete Aeration System  Control</a:t>
            </a:r>
          </a:p>
          <a:p>
            <a:pPr marL="1492250" lvl="2" eaLnBrk="1" hangingPunct="1">
              <a:lnSpc>
                <a:spcPct val="150000"/>
              </a:lnSpc>
              <a:buClrTx/>
              <a:buFont typeface="Wingdings" pitchFamily="2" charset="2"/>
              <a:buChar char="§"/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Optimize efficiency and operational flexibility</a:t>
            </a:r>
          </a:p>
          <a:p>
            <a:pPr marL="1492250" lvl="2" eaLnBrk="1" hangingPunct="1">
              <a:lnSpc>
                <a:spcPct val="80000"/>
              </a:lnSpc>
              <a:buClrTx/>
              <a:buNone/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092200" lvl="1" eaLnBrk="1" hangingPunct="1">
              <a:lnSpc>
                <a:spcPct val="90000"/>
              </a:lnSpc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Operate Multiple blowers based on input command</a:t>
            </a:r>
          </a:p>
          <a:p>
            <a:pPr marL="1092200" lvl="1" eaLnBrk="1" hangingPunct="1">
              <a:lnSpc>
                <a:spcPct val="90000"/>
              </a:lnSpc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492250" lvl="2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DO Control</a:t>
            </a:r>
          </a:p>
          <a:p>
            <a:pPr marL="1492250" lvl="2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492250" lvl="2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Pressure Control</a:t>
            </a:r>
          </a:p>
          <a:p>
            <a:pPr marL="1492250" lvl="2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492250" lvl="2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Flow Control</a:t>
            </a:r>
          </a:p>
          <a:p>
            <a:pPr marL="2406650" lvl="4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492250" lvl="2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Most Open Valve system</a:t>
            </a:r>
          </a:p>
          <a:p>
            <a:pPr marL="1949450" lvl="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altLang="ko-KR" sz="2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1949450" lvl="3" eaLnBrk="1" hangingPunct="1">
              <a:lnSpc>
                <a:spcPct val="90000"/>
              </a:lnSpc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092200" lvl="1" eaLnBrk="1" hangingPunct="1">
              <a:lnSpc>
                <a:spcPct val="90000"/>
              </a:lnSpc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949450" lvl="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092200"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  <a:p>
            <a:pPr marL="1092200" lvl="1" eaLnBrk="1" hangingPunct="1">
              <a:lnSpc>
                <a:spcPct val="90000"/>
              </a:lnSpc>
              <a:defRPr/>
            </a:pPr>
            <a:endParaRPr lang="en-CA" altLang="ko-KR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97" y="301995"/>
            <a:ext cx="5392423" cy="1045029"/>
          </a:xfrm>
          <a:noFill/>
        </p:spPr>
        <p:txBody>
          <a:bodyPr/>
          <a:lstStyle/>
          <a:p>
            <a:pPr eaLnBrk="1" hangingPunct="1"/>
            <a:r>
              <a:rPr lang="en-CA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CORE TECHNOLOGIES</a:t>
            </a:r>
            <a:r>
              <a:rPr lang="en-C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C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ADVANTAGES  &amp;  </a:t>
            </a:r>
            <a:r>
              <a:rPr lang="en-CA" altLang="ko-KR" sz="2400" b="1" kern="12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lang="fr-FR" altLang="ko-KR" sz="2400" b="1" kern="1200" cap="al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448775" y="1603225"/>
            <a:ext cx="9144000" cy="4882620"/>
          </a:xfrm>
        </p:spPr>
        <p:txBody>
          <a:bodyPr>
            <a:noAutofit/>
          </a:bodyPr>
          <a:lstStyle/>
          <a:p>
            <a:pPr marL="1092200" lvl="1">
              <a:lnSpc>
                <a:spcPct val="20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More Robust and Higher Quality product</a:t>
            </a:r>
          </a:p>
          <a:p>
            <a:pPr marL="1492250" lvl="2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Complete blower package UL &amp; CSA certified</a:t>
            </a:r>
          </a:p>
          <a:p>
            <a:pPr marL="1949450" lvl="3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Every component is UL listed</a:t>
            </a:r>
          </a:p>
          <a:p>
            <a:pPr marL="1492250" lvl="2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Built with highest quality enclosure</a:t>
            </a:r>
          </a:p>
          <a:p>
            <a:pPr marL="1492250" lvl="2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High Quality off the shelf High Quality components</a:t>
            </a:r>
          </a:p>
          <a:p>
            <a:pPr marL="1492250" lvl="2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Assembled and tested in Plattsburgh, NY</a:t>
            </a:r>
          </a:p>
          <a:p>
            <a:pPr marL="1092200" lvl="1">
              <a:lnSpc>
                <a:spcPct val="20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Saves Higher Energy consumption</a:t>
            </a:r>
          </a:p>
          <a:p>
            <a:pPr marL="1492250" lvl="2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Demonstrated savings up to 35% compared to PD &amp; Multi-stage</a:t>
            </a:r>
          </a:p>
          <a:p>
            <a:pPr marL="1492250" lvl="2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Demonstrated savings up to 11% compared to other HS Blowers</a:t>
            </a:r>
          </a:p>
          <a:p>
            <a:pPr marL="1492250" lvl="2">
              <a:lnSpc>
                <a:spcPct val="130000"/>
              </a:lnSpc>
              <a:buClrTx/>
              <a:buFont typeface="Wingdings" pitchFamily="2" charset="2"/>
              <a:buNone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1949450" lvl="3">
              <a:lnSpc>
                <a:spcPct val="80000"/>
              </a:lnSpc>
            </a:pP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marL="1092200" lvl="1">
              <a:lnSpc>
                <a:spcPct val="80000"/>
              </a:lnSpc>
            </a:pP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marL="1949450" lvl="3">
              <a:lnSpc>
                <a:spcPct val="80000"/>
              </a:lnSpc>
              <a:buFont typeface="Wingdings" pitchFamily="2" charset="2"/>
              <a:buNone/>
            </a:pP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marL="1092200" lvl="1">
              <a:lnSpc>
                <a:spcPct val="80000"/>
              </a:lnSpc>
              <a:buFont typeface="Wingdings" pitchFamily="2" charset="2"/>
              <a:buNone/>
            </a:pP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marL="1092200" lvl="1">
              <a:lnSpc>
                <a:spcPct val="80000"/>
              </a:lnSpc>
            </a:pPr>
            <a:endParaRPr lang="en-CA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청사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청사진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청사진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청사진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청사진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청사진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청사진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청사진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청사진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Office\Templates\디자인\청사진.pot</Template>
  <TotalTime>27045</TotalTime>
  <Words>1602</Words>
  <Application>Microsoft Office PowerPoint</Application>
  <PresentationFormat>On-screen Show (4:3)</PresentationFormat>
  <Paragraphs>468</Paragraphs>
  <Slides>46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청사진</vt:lpstr>
      <vt:lpstr>Acrobat Document</vt:lpstr>
      <vt:lpstr>PowerPoint Presentation</vt:lpstr>
      <vt:lpstr>PowerPoint Presentation</vt:lpstr>
      <vt:lpstr>PowerPoint Presentation</vt:lpstr>
      <vt:lpstr>PowerPoint Presentation</vt:lpstr>
      <vt:lpstr>Overview Headquarters and manufacturing </vt:lpstr>
      <vt:lpstr>Core Technology</vt:lpstr>
      <vt:lpstr>Core Technology</vt:lpstr>
      <vt:lpstr>core technology Complete Aeration System Control: Additional efficiency optimization     </vt:lpstr>
      <vt:lpstr>CORE TECHNOLOGIES ADVANTAGES  &amp;  Benefits</vt:lpstr>
      <vt:lpstr>CORE TECHOLOGIES ADVANTAGES  &amp;  Benefits</vt:lpstr>
      <vt:lpstr>PowerPoint Presentation</vt:lpstr>
      <vt:lpstr>PowerPoint Presentation</vt:lpstr>
      <vt:lpstr>PowerPoint Presentation</vt:lpstr>
      <vt:lpstr>PowerPoint Presentation</vt:lpstr>
      <vt:lpstr>Advanced Technology Integrated Cooling System   No Heat Rejection outside Blower enclosure</vt:lpstr>
      <vt:lpstr>Advanced technologies Turbo Blower Core </vt:lpstr>
      <vt:lpstr>Advanced technologies Turbo Blower Core Non-contact, Single Motor, Rotor, Impeller </vt:lpstr>
      <vt:lpstr>PowerPoint Presentation</vt:lpstr>
      <vt:lpstr>PowerPoint Presentation</vt:lpstr>
      <vt:lpstr>Advanced technologies Bump Air Foil Bearing  Durability demonstrated through 25000 starts </vt:lpstr>
      <vt:lpstr>Advanced technologies Smart Control – Advance Technology PLC </vt:lpstr>
      <vt:lpstr>PowerPoint Presentation</vt:lpstr>
      <vt:lpstr>Advanced technologies Dual Core advantages</vt:lpstr>
      <vt:lpstr>performance</vt:lpstr>
      <vt:lpstr>performance</vt:lpstr>
      <vt:lpstr>PowerPoint Presentation</vt:lpstr>
      <vt:lpstr>Performance Enclosure II</vt:lpstr>
      <vt:lpstr>performance photos of core and exterior </vt:lpstr>
      <vt:lpstr>performance controller &amp; bov </vt:lpstr>
      <vt:lpstr>performance cooling unit and controller</vt:lpstr>
      <vt:lpstr>PowerPoint Presentation</vt:lpstr>
      <vt:lpstr>maintenance No special Tools or skilled labor required</vt:lpstr>
      <vt:lpstr>PowerPoint Presentation</vt:lpstr>
      <vt:lpstr>PowerPoint Presentation</vt:lpstr>
      <vt:lpstr>Impeller Advantages </vt:lpstr>
      <vt:lpstr>Turbo Blower  Optimized Electrical System</vt:lpstr>
      <vt:lpstr>PowerPoint Presentation</vt:lpstr>
      <vt:lpstr>Permanent Magnet Synchronous Motor </vt:lpstr>
      <vt:lpstr>Comparison to other technologies High Speed Motors Comparison</vt:lpstr>
      <vt:lpstr>Comparison to other technologies Permanent Synchronous Motor Advantages Lower heat generation and smoother operation </vt:lpstr>
      <vt:lpstr>Energy savings Power Consumption Savings </vt:lpstr>
      <vt:lpstr> Energy savings Power Consumption savings </vt:lpstr>
      <vt:lpstr>  Life Cycle Cost Savings Lakehaven, WA  NX300    </vt:lpstr>
      <vt:lpstr>PowerPoint Presentation</vt:lpstr>
      <vt:lpstr>PowerPoint Presentation</vt:lpstr>
      <vt:lpstr>PowerPoint Presentation</vt:lpstr>
    </vt:vector>
  </TitlesOfParts>
  <Company>Neuros Co.,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Kicheol Park</dc:creator>
  <cp:lastModifiedBy>Walid</cp:lastModifiedBy>
  <cp:revision>1044</cp:revision>
  <dcterms:created xsi:type="dcterms:W3CDTF">2004-06-27T08:15:42Z</dcterms:created>
  <dcterms:modified xsi:type="dcterms:W3CDTF">2011-09-28T05:33:19Z</dcterms:modified>
</cp:coreProperties>
</file>