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8" r:id="rId9"/>
    <p:sldId id="267" r:id="rId10"/>
    <p:sldId id="266" r:id="rId11"/>
    <p:sldId id="265" r:id="rId12"/>
    <p:sldId id="263" r:id="rId13"/>
    <p:sldId id="271" r:id="rId14"/>
    <p:sldId id="272" r:id="rId15"/>
    <p:sldId id="264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67D8B-241B-4B70-B86D-B59CA07C63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E01F-9429-4638-8886-FDCCB7911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5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LY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577" indent="-2806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2426" indent="-2244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1396" indent="-2244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0367" indent="-22448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9337" indent="-224485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8308" indent="-224485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7278" indent="-224485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6248" indent="-224485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3C903D-0FBF-47F3-8F13-4F8C66AC6E8F}" type="slidenum">
              <a:rPr lang="ar-SA" smtClean="0">
                <a:latin typeface="Calibri" pitchFamily="34" charset="0"/>
              </a:rPr>
              <a:pPr eaLnBrk="1" hangingPunct="1"/>
              <a:t>29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400"/>
            <a:ext cx="7696200" cy="2819400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Eng.  Massoud Dango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Dr. Mohamed A. El-Behlil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Chemical engineering department Tripoli university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Iron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and m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anganese removal  from groundwater</a:t>
            </a:r>
            <a:endParaRPr lang="en-US" b="1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1371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Treatment methods 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Mn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removal (cont.)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endParaRPr lang="en-US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9" y="1527175"/>
            <a:ext cx="841980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Treatment methods 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Mn removal (cont.)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04238" cy="45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0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Treatment methods 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Mn removal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498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Removal of Fe and </a:t>
            </a:r>
            <a:r>
              <a:rPr lang="en-US" b="1" dirty="0"/>
              <a:t>M</a:t>
            </a:r>
            <a:r>
              <a:rPr lang="en-US" b="1" dirty="0" smtClean="0"/>
              <a:t>n using aeration</a:t>
            </a:r>
            <a:endParaRPr lang="en-US" b="1" dirty="0"/>
          </a:p>
          <a:p>
            <a:pPr algn="just"/>
            <a:r>
              <a:rPr lang="en-US" dirty="0" smtClean="0"/>
              <a:t>  </a:t>
            </a:r>
            <a:r>
              <a:rPr lang="en-US" dirty="0"/>
              <a:t>A low-cost method of providing oxidation is to use the </a:t>
            </a:r>
            <a:r>
              <a:rPr lang="en-US" dirty="0" smtClean="0"/>
              <a:t>oxygen in </a:t>
            </a:r>
            <a:r>
              <a:rPr lang="en-US" dirty="0"/>
              <a:t>air as the oxidizing agent in a tray aerator.</a:t>
            </a:r>
          </a:p>
          <a:p>
            <a:pPr algn="just"/>
            <a:r>
              <a:rPr lang="en-US" dirty="0" smtClean="0"/>
              <a:t> Water </a:t>
            </a:r>
            <a:r>
              <a:rPr lang="en-US" dirty="0"/>
              <a:t>is simply passed down a series of porous trays to </a:t>
            </a:r>
            <a:r>
              <a:rPr lang="en-US" dirty="0" smtClean="0"/>
              <a:t>provide contact </a:t>
            </a:r>
            <a:r>
              <a:rPr lang="en-US" dirty="0"/>
              <a:t>between air and water.</a:t>
            </a:r>
          </a:p>
          <a:p>
            <a:pPr algn="just"/>
            <a:r>
              <a:rPr lang="en-US" dirty="0" smtClean="0"/>
              <a:t>  </a:t>
            </a:r>
            <a:r>
              <a:rPr lang="en-US" dirty="0"/>
              <a:t>Oxygen is not a strong enough oxidizing agent to break </a:t>
            </a:r>
            <a:r>
              <a:rPr lang="en-US" dirty="0" smtClean="0"/>
              <a:t>the strong </a:t>
            </a:r>
            <a:r>
              <a:rPr lang="en-US" dirty="0"/>
              <a:t>complexes formed between iron and manganese and </a:t>
            </a:r>
            <a:r>
              <a:rPr lang="en-US" dirty="0" smtClean="0"/>
              <a:t>large organic </a:t>
            </a:r>
            <a:r>
              <a:rPr lang="en-US" dirty="0"/>
              <a:t>molecules.</a:t>
            </a:r>
          </a:p>
          <a:p>
            <a:pPr algn="just"/>
            <a:r>
              <a:rPr lang="en-US" dirty="0" smtClean="0"/>
              <a:t>  </a:t>
            </a:r>
            <a:r>
              <a:rPr lang="en-US" dirty="0"/>
              <a:t>Furthermore, the rate of reaction between oxygen </a:t>
            </a:r>
            <a:r>
              <a:rPr lang="en-US" dirty="0" smtClean="0"/>
              <a:t>and manganese </a:t>
            </a:r>
            <a:r>
              <a:rPr lang="en-US" dirty="0"/>
              <a:t>is very slow below pH values of 9.5.</a:t>
            </a:r>
          </a:p>
        </p:txBody>
      </p:sp>
    </p:spTree>
    <p:extLst>
      <p:ext uri="{BB962C8B-B14F-4D97-AF65-F5344CB8AC3E}">
        <p14:creationId xmlns:p14="http://schemas.microsoft.com/office/powerpoint/2010/main" val="20136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5152" cy="2057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en-US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en-U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/>
            </a:r>
            <a:br>
              <a:rPr lang="en-US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</a:b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Proposed treatment 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system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for 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</a:t>
            </a:r>
            <a:r>
              <a:rPr lang="en-US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Mn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removal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/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endParaRPr lang="en-US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201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2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Components of the proposed treatment system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r>
              <a:rPr lang="en-US" dirty="0" smtClean="0"/>
              <a:t>Two completely mixed flow aeration tanks operated in series.</a:t>
            </a:r>
          </a:p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r>
              <a:rPr lang="en-US" dirty="0" smtClean="0"/>
              <a:t>Addition of a flocculent chemical  in a Flocculator with a slow mix device.</a:t>
            </a:r>
          </a:p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r>
              <a:rPr lang="en-US" dirty="0" smtClean="0"/>
              <a:t>Plate settling tank  (Lamella type) for fast separation of solids formed from oxidation reaction.</a:t>
            </a:r>
          </a:p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r>
              <a:rPr lang="en-US" dirty="0" smtClean="0"/>
              <a:t>Dual media sand filter equipped with backwashing system.</a:t>
            </a:r>
          </a:p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r>
              <a:rPr lang="en-US" dirty="0" smtClean="0"/>
              <a:t>Suitable disinfection system (chlorination).</a:t>
            </a:r>
          </a:p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Clr>
                <a:srgbClr val="002060"/>
              </a:buClr>
              <a:buSzPct val="90000"/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Oxidation reactions involved in the aeration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714624"/>
            <a:ext cx="8503920" cy="338442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6934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905000"/>
            <a:ext cx="69342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6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Mn concentrations in GW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799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04800" y="5105400"/>
            <a:ext cx="8610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The standards set by the World Health Organization WHO, for concentrations of  Fe &amp; </a:t>
            </a:r>
            <a:r>
              <a:rPr lang="en-US" dirty="0" err="1" smtClean="0">
                <a:solidFill>
                  <a:schemeClr val="tx1"/>
                </a:solidFill>
              </a:rPr>
              <a:t>Mn</a:t>
            </a:r>
            <a:r>
              <a:rPr lang="en-US" dirty="0" smtClean="0">
                <a:solidFill>
                  <a:schemeClr val="tx1"/>
                </a:solidFill>
              </a:rPr>
              <a:t>  are  0.3, and 0.1 mg /L respectively .</a:t>
            </a:r>
            <a:endParaRPr lang="ar-L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Important design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parameters</a:t>
            </a:r>
            <a:b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Kinetics of  Fe  oxidation  RXN</a:t>
            </a:r>
            <a:endParaRPr lang="en-US" b="1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09800"/>
            <a:ext cx="4095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TOSHIBA\Desktop\ScreenHunter_03 Apr. 18 22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73914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38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Important design parameters</a:t>
            </a:r>
            <a:b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Kinetics of 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Mn  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oxidation  RXN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TOSHIBA\Desktop\ScreenHunter_04 Apr. 18 22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76200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5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Important design parameters</a:t>
            </a:r>
            <a:b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Impact of  pH on Fe &amp;  Mn removal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9" y="2193925"/>
            <a:ext cx="8362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Presentation outline</a:t>
            </a:r>
            <a:endParaRPr lang="en-US" b="1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Background (Formation and Impact of Fe and 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Objectives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Treatment methods for Fe and </a:t>
            </a:r>
            <a:r>
              <a:rPr lang="en-US" dirty="0" err="1" smtClean="0"/>
              <a:t>Mn</a:t>
            </a:r>
            <a:r>
              <a:rPr lang="en-US" dirty="0" smtClean="0"/>
              <a:t> removal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 and </a:t>
            </a:r>
            <a:r>
              <a:rPr lang="en-US" dirty="0" err="1" smtClean="0"/>
              <a:t>Mn</a:t>
            </a:r>
            <a:r>
              <a:rPr lang="en-US" dirty="0" smtClean="0"/>
              <a:t> concentrations in GW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Propose  a treatment </a:t>
            </a:r>
            <a:r>
              <a:rPr lang="en-US" dirty="0"/>
              <a:t>system for Fe and </a:t>
            </a:r>
            <a:r>
              <a:rPr lang="en-US" dirty="0" err="1"/>
              <a:t>Mn</a:t>
            </a:r>
            <a:r>
              <a:rPr lang="en-US" dirty="0"/>
              <a:t> removal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Oxidation reactions involved in the aeration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Important design parameters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Results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Conclusions and recommendations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19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Selected GW source city of AL-</a:t>
            </a:r>
            <a:r>
              <a:rPr lang="en-US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Afia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 Brak Shati &amp; Design data requirements</a:t>
            </a:r>
            <a:endParaRPr lang="en-US" b="1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77206"/>
              </p:ext>
            </p:extLst>
          </p:nvPr>
        </p:nvGraphicFramePr>
        <p:xfrm>
          <a:off x="762000" y="1828800"/>
          <a:ext cx="7848600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3733800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Item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Value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4500 inhabitants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Rate of  water</a:t>
                      </a:r>
                      <a:r>
                        <a:rPr lang="en-US" baseline="0" dirty="0" smtClean="0"/>
                        <a:t>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 L/ person-day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GW</a:t>
                      </a:r>
                      <a:r>
                        <a:rPr lang="en-US" baseline="0" dirty="0" smtClean="0"/>
                        <a:t>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630000 L/day ( 630 m3/day)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Flow rate to CMFR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110.0 L/min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Flow rate to CMFR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327.5 L/min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C &amp;  P= 1 atm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pressure</a:t>
                      </a:r>
                      <a:r>
                        <a:rPr lang="en-US" baseline="0" dirty="0" smtClean="0"/>
                        <a:t> of 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r>
                        <a:rPr lang="en-US" baseline="0" dirty="0" smtClean="0"/>
                        <a:t> atm for Fe &amp; 1 atm for Mn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dirty="0" smtClean="0"/>
                        <a:t>Fe &amp; Mn conversion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90 %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PH for Fe reaction  42  min aeration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 </a:t>
                      </a:r>
                      <a:endParaRPr lang="en-US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PH for Mn  reaction  50 min  aeration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9.5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1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Selected GW source city of AL-</a:t>
            </a:r>
            <a:r>
              <a:rPr lang="en-US" b="1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Afia</a:t>
            </a:r>
            <a:r>
              <a:rPr lang="en-US" b="1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 Brak Shati &amp; Design data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requirements (cont.)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9448606"/>
              </p:ext>
            </p:extLst>
          </p:nvPr>
        </p:nvGraphicFramePr>
        <p:xfrm>
          <a:off x="304800" y="2057400"/>
          <a:ext cx="8504238" cy="338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475038"/>
              </a:tblGrid>
              <a:tr h="418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oxygen required for both Fe &amp; </a:t>
                      </a:r>
                      <a:r>
                        <a:rPr lang="en-US" baseline="0" dirty="0" err="1" smtClean="0"/>
                        <a:t>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5.5268 mg/L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 of air at water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1.205 g/L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of air to tank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L/min</a:t>
                      </a:r>
                      <a:endParaRPr lang="en-US" dirty="0"/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Amount of air to tank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L/min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Compressed air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(10 – 15 ) %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Compressed air pressure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(35 – 70) 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/m2</a:t>
                      </a:r>
                      <a:endParaRPr lang="en-US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1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05800" cy="7589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CMF Aeration design results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514600"/>
            <a:ext cx="786765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Settling tank (lamella) design results</a:t>
            </a:r>
            <a:endParaRPr lang="en-US" sz="4000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" y="1471612"/>
            <a:ext cx="850392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00224"/>
            <a:ext cx="8763000" cy="39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45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Rapid sand filter design results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7" y="1524000"/>
            <a:ext cx="822960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886200"/>
            <a:ext cx="786764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Rapid sand filter design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results (cont.)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153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Conclusions</a:t>
            </a:r>
            <a:endParaRPr lang="en-US" sz="4800" dirty="0">
              <a:ln>
                <a:solidFill>
                  <a:srgbClr val="0070C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 Aeration of GW can effectively remove iron and manganese to a level accepted by local and international standards.</a:t>
            </a:r>
          </a:p>
          <a:p>
            <a:pPr algn="just"/>
            <a:r>
              <a:rPr lang="en-US" dirty="0" smtClean="0"/>
              <a:t>When manganese is available in GW at higher concentrations, it is important that the water treatment process is well monitored to ensure the removal of Fe and </a:t>
            </a:r>
            <a:r>
              <a:rPr lang="en-US" dirty="0" err="1" smtClean="0"/>
              <a:t>Mn</a:t>
            </a:r>
            <a:r>
              <a:rPr lang="en-US" dirty="0" smtClean="0"/>
              <a:t> are within the acceptable levels.</a:t>
            </a:r>
          </a:p>
          <a:p>
            <a:pPr algn="just"/>
            <a:r>
              <a:rPr lang="en-US" dirty="0" smtClean="0"/>
              <a:t>Manganese requires larger amount of oxygen for oxidation during aeration  as compared to iron.</a:t>
            </a:r>
          </a:p>
          <a:p>
            <a:pPr algn="just"/>
            <a:r>
              <a:rPr lang="en-US" dirty="0" smtClean="0"/>
              <a:t>Iron is easily oxidized than manganese during aeration.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Conclusions</a:t>
            </a:r>
            <a:endParaRPr lang="ar-L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Longer retention time may be required for the removal of manganese if aeration and filtration are applied in the water treatment process.</a:t>
            </a:r>
          </a:p>
          <a:p>
            <a:pPr algn="just"/>
            <a:r>
              <a:rPr lang="en-US" dirty="0" smtClean="0"/>
              <a:t>The pH adjustments need to be carefully monitored after oxidation of iron and manganese because pH may affect the floc formation and removal during  the water treatment.</a:t>
            </a:r>
          </a:p>
          <a:p>
            <a:pPr algn="just"/>
            <a:r>
              <a:rPr lang="en-US" dirty="0" smtClean="0"/>
              <a:t> The pH value of the effluent treated GW need to be adjusted to a level (6 – 8), below this level is believed to cause iron and manganese flocs formed to re-dissolve in water.</a:t>
            </a:r>
          </a:p>
          <a:p>
            <a:endParaRPr lang="ar-L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152" y="381000"/>
            <a:ext cx="8534400" cy="758952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(cont.)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Recommendations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Proposed GW treatment system for iron and manganese removal need to be tested through a pilot scale study before any field application.</a:t>
            </a:r>
          </a:p>
          <a:p>
            <a:pPr algn="just"/>
            <a:r>
              <a:rPr lang="en-US" dirty="0" smtClean="0"/>
              <a:t>Further studies need to be conducted on GW that contains higher levels of Fe and Mn, Ammonium salts and natural organics matter because might have dissolved oxygen deficit.</a:t>
            </a:r>
          </a:p>
          <a:p>
            <a:pPr algn="just"/>
            <a:r>
              <a:rPr lang="en-US" dirty="0" smtClean="0"/>
              <a:t>An economic study for the proposed GW treatment system for iron and manganese removal is essential for field applications in order to get cost of treatment per cubic 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0010052Fsu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84679"/>
            <a:ext cx="8353425" cy="43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89" name="Rectangle 1"/>
          <p:cNvSpPr>
            <a:spLocks noChangeArrowheads="1"/>
          </p:cNvSpPr>
          <p:nvPr/>
        </p:nvSpPr>
        <p:spPr bwMode="auto">
          <a:xfrm>
            <a:off x="4572000" y="1584679"/>
            <a:ext cx="4103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eaLnBrk="0" hangingPunct="0">
              <a:defRPr/>
            </a:pPr>
            <a:r>
              <a:rPr lang="en-US" sz="7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  <a:cs typeface="Arial" pitchFamily="34" charset="0"/>
              </a:rPr>
              <a:t>Thanks</a:t>
            </a:r>
            <a:endParaRPr lang="en-US" sz="4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  <a:cs typeface="Arial" pitchFamily="34" charset="0"/>
            </a:endParaRPr>
          </a:p>
        </p:txBody>
      </p:sp>
      <p:sp>
        <p:nvSpPr>
          <p:cNvPr id="26628" name="عنصر نائب لرقم الشريحة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8AF626-5875-41B0-89F6-920CE740AA7F}" type="slidenum">
              <a:rPr lang="ar-SA" smtClean="0">
                <a:solidFill>
                  <a:srgbClr val="ADA28F"/>
                </a:solidFill>
                <a:latin typeface="Verdana" pitchFamily="34" charset="0"/>
              </a:rPr>
              <a:pPr eaLnBrk="1" hangingPunct="1"/>
              <a:t>29</a:t>
            </a:fld>
            <a:endParaRPr lang="en-US" smtClean="0">
              <a:solidFill>
                <a:srgbClr val="ADA28F"/>
              </a:solidFill>
              <a:latin typeface="Verdana" pitchFamily="34" charset="0"/>
            </a:endParaRPr>
          </a:p>
        </p:txBody>
      </p:sp>
      <p:pic>
        <p:nvPicPr>
          <p:cNvPr id="26630" name="Picture 10" descr="zapp-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zapp-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71850" y="3371850"/>
            <a:ext cx="68453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zapp-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550" y="3384550"/>
            <a:ext cx="68453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" descr="zapp-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06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951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Background </a:t>
            </a:r>
            <a:b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(Formation and Impact of Fe and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Mn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Iron and Manganese Removal; Overview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Iron </a:t>
            </a:r>
            <a:r>
              <a:rPr lang="en-US" dirty="0"/>
              <a:t>and Manganese are natural constituents of soil</a:t>
            </a:r>
          </a:p>
          <a:p>
            <a:pPr marL="0" indent="0">
              <a:buNone/>
            </a:pPr>
            <a:r>
              <a:rPr lang="en-US" dirty="0"/>
              <a:t>and rocks.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Usually </a:t>
            </a:r>
            <a:r>
              <a:rPr lang="en-US" dirty="0"/>
              <a:t>natural waters have an iron content which </a:t>
            </a:r>
            <a:r>
              <a:rPr lang="en-US" dirty="0" smtClean="0"/>
              <a:t>is greater </a:t>
            </a:r>
            <a:r>
              <a:rPr lang="en-US" dirty="0"/>
              <a:t>than manganese content.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Waters </a:t>
            </a:r>
            <a:r>
              <a:rPr lang="en-US" dirty="0"/>
              <a:t>are seldom found which have iron </a:t>
            </a:r>
            <a:r>
              <a:rPr lang="en-US" dirty="0" smtClean="0"/>
              <a:t>levels greater </a:t>
            </a:r>
            <a:r>
              <a:rPr lang="en-US" dirty="0"/>
              <a:t>than 10 mg/l or manganese levels greater </a:t>
            </a:r>
            <a:r>
              <a:rPr lang="en-US" dirty="0" smtClean="0"/>
              <a:t>than 2 </a:t>
            </a:r>
            <a:r>
              <a:rPr lang="en-US" dirty="0"/>
              <a:t>mg/l.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Iron </a:t>
            </a:r>
            <a:r>
              <a:rPr lang="en-US" dirty="0"/>
              <a:t>exists in the +2 or +3 oxidation states, whereas</a:t>
            </a:r>
          </a:p>
          <a:p>
            <a:pPr marL="0" indent="0">
              <a:buNone/>
            </a:pPr>
            <a:r>
              <a:rPr lang="en-US" dirty="0"/>
              <a:t>manganese exists in either the +2, +3, +4, +6, or +7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oxidation states. However, iron (III) and manganese</a:t>
            </a:r>
          </a:p>
          <a:p>
            <a:pPr marL="0" indent="0">
              <a:buNone/>
            </a:pPr>
            <a:r>
              <a:rPr lang="en-US" dirty="0"/>
              <a:t>(IV) are the only stable oxidation states found </a:t>
            </a:r>
            <a:r>
              <a:rPr lang="en-US" dirty="0" smtClean="0"/>
              <a:t>in waters </a:t>
            </a:r>
            <a:r>
              <a:rPr lang="en-US" dirty="0"/>
              <a:t>containing oxygen.</a:t>
            </a:r>
          </a:p>
        </p:txBody>
      </p:sp>
    </p:spTree>
    <p:extLst>
      <p:ext uri="{BB962C8B-B14F-4D97-AF65-F5344CB8AC3E}">
        <p14:creationId xmlns:p14="http://schemas.microsoft.com/office/powerpoint/2010/main" val="1912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9848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Background </a:t>
            </a:r>
            <a:br>
              <a:rPr lang="en-US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(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Formation and Impact of Fe and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Mn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presence of significant amounts of either or both of </a:t>
            </a:r>
            <a:r>
              <a:rPr lang="en-US" sz="2800" dirty="0" smtClean="0"/>
              <a:t>theses metals </a:t>
            </a:r>
            <a:r>
              <a:rPr lang="en-US" sz="2800" dirty="0"/>
              <a:t>in a water supply can create several problems for </a:t>
            </a:r>
            <a:r>
              <a:rPr lang="en-US" sz="2800" dirty="0" smtClean="0"/>
              <a:t>the consumers</a:t>
            </a:r>
            <a:r>
              <a:rPr lang="en-US" sz="2800" dirty="0"/>
              <a:t>. The problems caused by the presence of </a:t>
            </a:r>
            <a:r>
              <a:rPr lang="en-US" sz="2800" dirty="0" smtClean="0"/>
              <a:t>iron including:</a:t>
            </a:r>
          </a:p>
          <a:p>
            <a:r>
              <a:rPr lang="en-US" sz="2800" dirty="0" smtClean="0"/>
              <a:t>  </a:t>
            </a:r>
            <a:r>
              <a:rPr lang="en-US" sz="2800" dirty="0"/>
              <a:t>Large concentration of iron impart a metallic taste to the water.</a:t>
            </a:r>
          </a:p>
          <a:p>
            <a:r>
              <a:rPr lang="en-US" sz="2800" dirty="0" smtClean="0"/>
              <a:t>  </a:t>
            </a:r>
            <a:r>
              <a:rPr lang="en-US" sz="2800" dirty="0"/>
              <a:t>Industrial products such as paper, textiles, or leather may be discolored.</a:t>
            </a:r>
          </a:p>
          <a:p>
            <a:r>
              <a:rPr lang="en-US" sz="2800" dirty="0" smtClean="0"/>
              <a:t>  </a:t>
            </a:r>
            <a:r>
              <a:rPr lang="en-US" sz="2800" dirty="0"/>
              <a:t>Household fixtures such as porcelain basins, bathtubs, glassware, </a:t>
            </a:r>
            <a:r>
              <a:rPr lang="en-US" sz="2800" dirty="0" smtClean="0"/>
              <a:t>and dishes </a:t>
            </a:r>
            <a:r>
              <a:rPr lang="en-US" sz="2800" dirty="0"/>
              <a:t>are stained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4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</a:rPr>
              <a:t>Background </a:t>
            </a:r>
            <a:br>
              <a:rPr lang="en-US" dirty="0">
                <a:ln>
                  <a:solidFill>
                    <a:srgbClr val="0070C0"/>
                  </a:solidFill>
                </a:ln>
              </a:rPr>
            </a:br>
            <a:r>
              <a:rPr lang="en-US" dirty="0">
                <a:ln>
                  <a:solidFill>
                    <a:srgbClr val="0070C0"/>
                  </a:solidFill>
                </a:ln>
              </a:rPr>
              <a:t>(Formation and Impact of Fe and </a:t>
            </a:r>
            <a:r>
              <a:rPr lang="en-US" dirty="0" err="1">
                <a:ln>
                  <a:solidFill>
                    <a:srgbClr val="0070C0"/>
                  </a:solidFill>
                </a:ln>
              </a:rPr>
              <a:t>Mn</a:t>
            </a:r>
            <a:r>
              <a:rPr lang="en-US" dirty="0">
                <a:ln>
                  <a:solidFill>
                    <a:srgbClr val="0070C0"/>
                  </a:solidFill>
                </a:ln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503920" cy="4648200"/>
          </a:xfrm>
        </p:spPr>
        <p:txBody>
          <a:bodyPr>
            <a:noAutofit/>
          </a:bodyPr>
          <a:lstStyle/>
          <a:p>
            <a:r>
              <a:rPr lang="en-US" sz="3000" dirty="0"/>
              <a:t> Clothes may stain a yellow or brown-yellow color.</a:t>
            </a:r>
          </a:p>
          <a:p>
            <a:r>
              <a:rPr lang="en-US" sz="3000" dirty="0"/>
              <a:t>  Iron precipitates clog pipes and promote the growth of gelatinous masses of iron bacteria. These bacteria slough off and create “red water”</a:t>
            </a:r>
          </a:p>
          <a:p>
            <a:r>
              <a:rPr lang="en-US" sz="3000" dirty="0"/>
              <a:t>  Iron bacteria may cause odor and taste problems, particularly, when the flow in pipes is low.</a:t>
            </a:r>
          </a:p>
        </p:txBody>
      </p:sp>
    </p:spTree>
    <p:extLst>
      <p:ext uri="{BB962C8B-B14F-4D97-AF65-F5344CB8AC3E}">
        <p14:creationId xmlns:p14="http://schemas.microsoft.com/office/powerpoint/2010/main" val="1161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Objectives of this research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n>
                  <a:solidFill>
                    <a:srgbClr val="0070C0"/>
                  </a:solidFill>
                </a:ln>
              </a:rPr>
              <a:t>The objectives of this research are: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Select several GW wells in the southern part of Libya and analyze for Fe and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</a:rPr>
              <a:t>Mn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Identify the GW source that contain higher levels of Fe and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</a:rPr>
              <a:t>Mn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 exceeding the international standards.</a:t>
            </a:r>
          </a:p>
          <a:p>
            <a:pPr marL="514350" indent="-514350">
              <a:buClrTx/>
              <a:buFont typeface="+mj-lt"/>
              <a:buAutoNum type="arabicParenR"/>
            </a:pP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Propose  and design a suitable  treatment system that can be economically feasible  and effective in the removal of both Fe and </a:t>
            </a:r>
            <a:r>
              <a:rPr lang="en-US" sz="2400" dirty="0" err="1" smtClean="0">
                <a:ln>
                  <a:solidFill>
                    <a:srgbClr val="0070C0"/>
                  </a:solidFill>
                </a:ln>
              </a:rPr>
              <a:t>Mn</a:t>
            </a:r>
            <a:r>
              <a:rPr lang="en-US" sz="2400" dirty="0" smtClean="0">
                <a:ln>
                  <a:solidFill>
                    <a:srgbClr val="0070C0"/>
                  </a:solidFill>
                </a:ln>
              </a:rPr>
              <a:t>.</a:t>
            </a:r>
            <a:endParaRPr lang="en-US" sz="2400" dirty="0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300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914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Treatment 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methods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Fe 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and Mn removal  (cont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.)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0392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n>
                  <a:solidFill>
                    <a:srgbClr val="0070C0"/>
                  </a:solidFill>
                </a:ln>
              </a:rPr>
              <a:t>What are the most common treatment</a:t>
            </a:r>
          </a:p>
          <a:p>
            <a:pPr marL="0" indent="0">
              <a:buNone/>
            </a:pPr>
            <a:r>
              <a:rPr lang="en-US" b="1" dirty="0">
                <a:ln>
                  <a:solidFill>
                    <a:srgbClr val="0070C0"/>
                  </a:solidFill>
                </a:ln>
              </a:rPr>
              <a:t>processes?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majority of iron and manganese treatment</a:t>
            </a:r>
          </a:p>
          <a:p>
            <a:pPr marL="0" indent="0">
              <a:buNone/>
            </a:pPr>
            <a:r>
              <a:rPr lang="en-US" b="1" dirty="0"/>
              <a:t>systems employ the processes of oxidation/filtration.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oxidant chemically oxidizes the iron </a:t>
            </a:r>
            <a:r>
              <a:rPr lang="en-US" b="1" dirty="0" smtClean="0"/>
              <a:t>or manganese </a:t>
            </a:r>
            <a:r>
              <a:rPr lang="en-US" b="1" dirty="0"/>
              <a:t>(forming a particle).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filter then removes the iron or </a:t>
            </a:r>
            <a:r>
              <a:rPr lang="en-US" b="1" dirty="0" smtClean="0"/>
              <a:t>manganese particles</a:t>
            </a:r>
            <a:r>
              <a:rPr lang="en-US" b="1" dirty="0"/>
              <a:t>.</a:t>
            </a:r>
          </a:p>
          <a:p>
            <a:r>
              <a:rPr lang="en-US" b="1" dirty="0" smtClean="0"/>
              <a:t>Oxidation </a:t>
            </a:r>
            <a:r>
              <a:rPr lang="en-US" b="1" dirty="0"/>
              <a:t>followed by filtration is a relatively </a:t>
            </a:r>
            <a:r>
              <a:rPr lang="en-US" b="1" dirty="0" smtClean="0"/>
              <a:t>simple process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23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47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Treatment methods 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Mn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removal (cont.)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endParaRPr lang="en-US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0" y="1527175"/>
            <a:ext cx="806460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1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71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Treatment methods 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Fe and </a:t>
            </a:r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Mn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 removal (cont.)</a:t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</a:br>
            <a:endParaRPr lang="en-US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92165"/>
            <a:ext cx="8504238" cy="44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1474</TotalTime>
  <Words>1099</Words>
  <Application>Microsoft Office PowerPoint</Application>
  <PresentationFormat>On-screen Show (4:3)</PresentationFormat>
  <Paragraphs>133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Iron and manganese removal  from groundwater</vt:lpstr>
      <vt:lpstr>Presentation outline</vt:lpstr>
      <vt:lpstr>Background  (Formation and Impact of Fe and Mn)</vt:lpstr>
      <vt:lpstr>   Background  (Formation and Impact of Fe and Mn)</vt:lpstr>
      <vt:lpstr>Background  (Formation and Impact of Fe and Mn)</vt:lpstr>
      <vt:lpstr>Objectives of this research</vt:lpstr>
      <vt:lpstr> Treatment methods  Fe and Mn removal  (cont.)</vt:lpstr>
      <vt:lpstr>Treatment methods  Fe and Mn removal (cont.) </vt:lpstr>
      <vt:lpstr>Treatment methods  Fe and Mn removal (cont.) </vt:lpstr>
      <vt:lpstr>Treatment methods  Fe and Mn removal (cont.) </vt:lpstr>
      <vt:lpstr>Treatment methods  Fe and Mn removal (cont.)</vt:lpstr>
      <vt:lpstr>Treatment methods  Fe and Mn removal (cont.)</vt:lpstr>
      <vt:lpstr>    Proposed treatment system  for Fe and Mn removal  </vt:lpstr>
      <vt:lpstr>Components of the proposed treatment system</vt:lpstr>
      <vt:lpstr>Oxidation reactions involved in the aeration</vt:lpstr>
      <vt:lpstr>Fe and Mn concentrations in GW </vt:lpstr>
      <vt:lpstr>Important design parameters Kinetics of  Fe  oxidation  RXN</vt:lpstr>
      <vt:lpstr>Important design parameters Kinetics of  Mn  oxidation  RXN</vt:lpstr>
      <vt:lpstr>Important design parameters Impact of  pH on Fe &amp;  Mn removal</vt:lpstr>
      <vt:lpstr>Selected GW source city of AL-Afia Brak Shati &amp; Design data requirements</vt:lpstr>
      <vt:lpstr>Selected GW source city of AL-Afia Brak Shati &amp; Design data requirements (cont.)</vt:lpstr>
      <vt:lpstr>CMF Aeration design results</vt:lpstr>
      <vt:lpstr>Settling tank (lamella) design results</vt:lpstr>
      <vt:lpstr>Rapid sand filter design results</vt:lpstr>
      <vt:lpstr>Rapid sand filter design results (cont.)</vt:lpstr>
      <vt:lpstr>Conclusions</vt:lpstr>
      <vt:lpstr>Conclusions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Iron and manganese removal  from groundwater</dc:title>
  <dc:creator>hp</dc:creator>
  <cp:lastModifiedBy>hp</cp:lastModifiedBy>
  <cp:revision>88</cp:revision>
  <dcterms:created xsi:type="dcterms:W3CDTF">2006-08-16T00:00:00Z</dcterms:created>
  <dcterms:modified xsi:type="dcterms:W3CDTF">2018-05-03T21:27:29Z</dcterms:modified>
</cp:coreProperties>
</file>