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9" r:id="rId4"/>
    <p:sldMasterId id="2147483712" r:id="rId5"/>
    <p:sldMasterId id="2147483724" r:id="rId6"/>
    <p:sldMasterId id="2147483736" r:id="rId7"/>
  </p:sldMasterIdLst>
  <p:notesMasterIdLst>
    <p:notesMasterId r:id="rId48"/>
  </p:notesMasterIdLst>
  <p:sldIdLst>
    <p:sldId id="359" r:id="rId8"/>
    <p:sldId id="257" r:id="rId9"/>
    <p:sldId id="448" r:id="rId10"/>
    <p:sldId id="360" r:id="rId11"/>
    <p:sldId id="262" r:id="rId12"/>
    <p:sldId id="263" r:id="rId13"/>
    <p:sldId id="264" r:id="rId14"/>
    <p:sldId id="459" r:id="rId15"/>
    <p:sldId id="461" r:id="rId16"/>
    <p:sldId id="460" r:id="rId17"/>
    <p:sldId id="435" r:id="rId18"/>
    <p:sldId id="437" r:id="rId19"/>
    <p:sldId id="258" r:id="rId20"/>
    <p:sldId id="438" r:id="rId21"/>
    <p:sldId id="374" r:id="rId22"/>
    <p:sldId id="348" r:id="rId23"/>
    <p:sldId id="269" r:id="rId24"/>
    <p:sldId id="434" r:id="rId25"/>
    <p:sldId id="439" r:id="rId26"/>
    <p:sldId id="265" r:id="rId27"/>
    <p:sldId id="440" r:id="rId28"/>
    <p:sldId id="436" r:id="rId29"/>
    <p:sldId id="270" r:id="rId30"/>
    <p:sldId id="442" r:id="rId31"/>
    <p:sldId id="443" r:id="rId32"/>
    <p:sldId id="432" r:id="rId33"/>
    <p:sldId id="444" r:id="rId34"/>
    <p:sldId id="445" r:id="rId35"/>
    <p:sldId id="446" r:id="rId36"/>
    <p:sldId id="377" r:id="rId37"/>
    <p:sldId id="433" r:id="rId38"/>
    <p:sldId id="450" r:id="rId39"/>
    <p:sldId id="452" r:id="rId40"/>
    <p:sldId id="451" r:id="rId41"/>
    <p:sldId id="453" r:id="rId42"/>
    <p:sldId id="455" r:id="rId43"/>
    <p:sldId id="456" r:id="rId44"/>
    <p:sldId id="457" r:id="rId45"/>
    <p:sldId id="458" r:id="rId46"/>
    <p:sldId id="366"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21"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D1853F-153F-4807-B7FD-96338927B058}" type="datetimeFigureOut">
              <a:rPr lang="en-US" smtClean="0"/>
              <a:t>10/23/2022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69997C-0836-4964-B416-29918AA5751B}" type="slidenum">
              <a:rPr lang="en-US" smtClean="0"/>
              <a:t>‹#›</a:t>
            </a:fld>
            <a:endParaRPr lang="en-US"/>
          </a:p>
        </p:txBody>
      </p:sp>
    </p:spTree>
    <p:extLst>
      <p:ext uri="{BB962C8B-B14F-4D97-AF65-F5344CB8AC3E}">
        <p14:creationId xmlns:p14="http://schemas.microsoft.com/office/powerpoint/2010/main" val="204865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4369512-8CF8-5FA2-F523-B6104DEB6D99}"/>
              </a:ext>
            </a:extLst>
          </p:cNvPr>
          <p:cNvSpPr>
            <a:spLocks noGrp="1" noRot="1" noChangeAspect="1" noChangeArrowheads="1" noTextEdit="1"/>
          </p:cNvSpPr>
          <p:nvPr>
            <p:ph type="sldImg"/>
          </p:nvPr>
        </p:nvSpPr>
        <p:spPr>
          <a:xfrm>
            <a:off x="204788" y="747713"/>
            <a:ext cx="6600825" cy="3713162"/>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8C35292-B32E-B336-AB2C-694307A0D1A6}"/>
              </a:ext>
            </a:extLst>
          </p:cNvPr>
          <p:cNvSpPr>
            <a:spLocks noGrp="1" noRot="1" noChangeAspect="1" noChangeArrowheads="1" noTextEdit="1"/>
          </p:cNvSpPr>
          <p:nvPr>
            <p:ph type="sldImg"/>
          </p:nvPr>
        </p:nvSpPr>
        <p:spPr>
          <a:xfrm>
            <a:off x="203200" y="744538"/>
            <a:ext cx="6605588" cy="3716337"/>
          </a:xfrm>
          <a:ln cap="flat"/>
        </p:spPr>
      </p:sp>
      <p:sp>
        <p:nvSpPr>
          <p:cNvPr id="47107" name="Rectangle 3">
            <a:extLst>
              <a:ext uri="{FF2B5EF4-FFF2-40B4-BE49-F238E27FC236}">
                <a16:creationId xmlns:a16="http://schemas.microsoft.com/office/drawing/2014/main" id="{1EE97871-E5B3-30ED-1A34-E0508458A91B}"/>
              </a:ext>
            </a:extLst>
          </p:cNvPr>
          <p:cNvSpPr>
            <a:spLocks noGrp="1" noChangeArrowheads="1"/>
          </p:cNvSpPr>
          <p:nvPr>
            <p:ph type="body" idx="1"/>
          </p:nvPr>
        </p:nvSpPr>
        <p:spPr>
          <a:xfrm>
            <a:off x="934720" y="4709531"/>
            <a:ext cx="5140960" cy="44625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764AB39-2A92-1A6A-8DE5-49CEAB6D8ABF}"/>
              </a:ext>
            </a:extLst>
          </p:cNvPr>
          <p:cNvSpPr>
            <a:spLocks noChangeArrowheads="1"/>
          </p:cNvSpPr>
          <p:nvPr/>
        </p:nvSpPr>
        <p:spPr bwMode="auto">
          <a:xfrm>
            <a:off x="3972560" y="22596"/>
            <a:ext cx="3037840" cy="48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65887" fontAlgn="base">
              <a:spcBef>
                <a:spcPct val="0"/>
              </a:spcBef>
              <a:spcAft>
                <a:spcPct val="0"/>
              </a:spcAft>
              <a:defRPr/>
            </a:pPr>
            <a:endParaRPr lang="en-US" altLang="en-US">
              <a:solidFill>
                <a:srgbClr val="000000"/>
              </a:solidFill>
            </a:endParaRPr>
          </a:p>
        </p:txBody>
      </p:sp>
      <p:sp>
        <p:nvSpPr>
          <p:cNvPr id="49155" name="Rectangle 3">
            <a:extLst>
              <a:ext uri="{FF2B5EF4-FFF2-40B4-BE49-F238E27FC236}">
                <a16:creationId xmlns:a16="http://schemas.microsoft.com/office/drawing/2014/main" id="{CE356D64-A0FB-5E9B-6B35-3B3A6C383EC2}"/>
              </a:ext>
            </a:extLst>
          </p:cNvPr>
          <p:cNvSpPr>
            <a:spLocks noChangeArrowheads="1"/>
          </p:cNvSpPr>
          <p:nvPr/>
        </p:nvSpPr>
        <p:spPr bwMode="auto">
          <a:xfrm>
            <a:off x="3972560" y="9401308"/>
            <a:ext cx="3037840" cy="48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465887" fontAlgn="base">
              <a:spcBef>
                <a:spcPct val="0"/>
              </a:spcBef>
              <a:spcAft>
                <a:spcPct val="0"/>
              </a:spcAft>
              <a:defRPr/>
            </a:pPr>
            <a:r>
              <a:rPr lang="en-US" altLang="en-US" sz="1000" i="1">
                <a:solidFill>
                  <a:srgbClr val="000000"/>
                </a:solidFill>
              </a:rPr>
              <a:t>12</a:t>
            </a:r>
          </a:p>
        </p:txBody>
      </p:sp>
      <p:sp>
        <p:nvSpPr>
          <p:cNvPr id="49156" name="Rectangle 4">
            <a:extLst>
              <a:ext uri="{FF2B5EF4-FFF2-40B4-BE49-F238E27FC236}">
                <a16:creationId xmlns:a16="http://schemas.microsoft.com/office/drawing/2014/main" id="{893539A4-2BF3-E64D-AB33-04DB20E4F70C}"/>
              </a:ext>
            </a:extLst>
          </p:cNvPr>
          <p:cNvSpPr>
            <a:spLocks noChangeArrowheads="1"/>
          </p:cNvSpPr>
          <p:nvPr/>
        </p:nvSpPr>
        <p:spPr bwMode="auto">
          <a:xfrm>
            <a:off x="0" y="9401308"/>
            <a:ext cx="3037840" cy="48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65887" fontAlgn="base">
              <a:spcBef>
                <a:spcPct val="0"/>
              </a:spcBef>
              <a:spcAft>
                <a:spcPct val="0"/>
              </a:spcAft>
              <a:defRPr/>
            </a:pPr>
            <a:endParaRPr lang="en-US" altLang="en-US">
              <a:solidFill>
                <a:srgbClr val="000000"/>
              </a:solidFill>
            </a:endParaRPr>
          </a:p>
        </p:txBody>
      </p:sp>
      <p:sp>
        <p:nvSpPr>
          <p:cNvPr id="49157" name="Rectangle 5">
            <a:extLst>
              <a:ext uri="{FF2B5EF4-FFF2-40B4-BE49-F238E27FC236}">
                <a16:creationId xmlns:a16="http://schemas.microsoft.com/office/drawing/2014/main" id="{CCA9759C-0212-60E2-31EC-9AA100B04306}"/>
              </a:ext>
            </a:extLst>
          </p:cNvPr>
          <p:cNvSpPr>
            <a:spLocks noChangeArrowheads="1"/>
          </p:cNvSpPr>
          <p:nvPr/>
        </p:nvSpPr>
        <p:spPr bwMode="auto">
          <a:xfrm>
            <a:off x="0" y="22596"/>
            <a:ext cx="3037840" cy="48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65887" fontAlgn="base">
              <a:spcBef>
                <a:spcPct val="0"/>
              </a:spcBef>
              <a:spcAft>
                <a:spcPct val="0"/>
              </a:spcAft>
              <a:defRPr/>
            </a:pPr>
            <a:endParaRPr lang="en-US" altLang="en-US">
              <a:solidFill>
                <a:srgbClr val="000000"/>
              </a:solidFill>
            </a:endParaRPr>
          </a:p>
        </p:txBody>
      </p:sp>
      <p:sp>
        <p:nvSpPr>
          <p:cNvPr id="49158" name="Rectangle 6">
            <a:extLst>
              <a:ext uri="{FF2B5EF4-FFF2-40B4-BE49-F238E27FC236}">
                <a16:creationId xmlns:a16="http://schemas.microsoft.com/office/drawing/2014/main" id="{10542D7C-27F1-04A2-D47A-D02B3593D1B2}"/>
              </a:ext>
            </a:extLst>
          </p:cNvPr>
          <p:cNvSpPr>
            <a:spLocks noGrp="1" noRot="1" noChangeAspect="1" noChangeArrowheads="1" noTextEdit="1"/>
          </p:cNvSpPr>
          <p:nvPr>
            <p:ph type="sldImg"/>
          </p:nvPr>
        </p:nvSpPr>
        <p:spPr>
          <a:xfrm>
            <a:off x="244475" y="755650"/>
            <a:ext cx="6521450" cy="3668713"/>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6F2CDB8F-30BD-7FA7-657C-8A540F75BE91}"/>
              </a:ext>
            </a:extLst>
          </p:cNvPr>
          <p:cNvSpPr>
            <a:spLocks noGrp="1" noChangeArrowheads="1"/>
          </p:cNvSpPr>
          <p:nvPr>
            <p:ph type="body" idx="1"/>
          </p:nvPr>
        </p:nvSpPr>
        <p:spPr>
          <a:xfrm>
            <a:off x="934720" y="4709531"/>
            <a:ext cx="5140960" cy="4462595"/>
          </a:xfrm>
          <a:noFill/>
          <a:ln/>
        </p:spPr>
        <p:txBody>
          <a:bodyPr lIns="93817" tIns="46909" rIns="93817" bIns="46909"/>
          <a:lstStyle/>
          <a:p>
            <a:endParaRPr lang="en-US" altLang="en-US"/>
          </a:p>
          <a:p>
            <a:endParaRPr lang="en-US" altLang="en-US"/>
          </a:p>
          <a:p>
            <a:r>
              <a:rPr lang="en-US" altLang="en-US"/>
              <a:t>Reverse osmosis occurs when a force in excess of the osmotic pressure is applied to the stronger solution which causes the water to to permeate through the membrane from the stronger to the weaker solution. </a:t>
            </a:r>
          </a:p>
        </p:txBody>
      </p:sp>
      <p:sp>
        <p:nvSpPr>
          <p:cNvPr id="290819" name="Rectangle 3">
            <a:extLst>
              <a:ext uri="{FF2B5EF4-FFF2-40B4-BE49-F238E27FC236}">
                <a16:creationId xmlns:a16="http://schemas.microsoft.com/office/drawing/2014/main" id="{22329B55-227F-1D38-7CF5-34BCBEF57A9B}"/>
              </a:ext>
            </a:extLst>
          </p:cNvPr>
          <p:cNvSpPr>
            <a:spLocks noGrp="1" noRot="1" noChangeAspect="1" noChangeArrowheads="1" noTextEdit="1"/>
          </p:cNvSpPr>
          <p:nvPr>
            <p:ph type="sldImg"/>
          </p:nvPr>
        </p:nvSpPr>
        <p:spPr>
          <a:xfrm>
            <a:off x="203200" y="744538"/>
            <a:ext cx="6605588" cy="3716337"/>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BC6E-7DE7-6DB8-2FCA-3C4081651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2CE369-CA93-87F4-21B7-4660A5239C8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276FA8-CFB4-A224-B6F7-9F44559D5547}"/>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5" name="Footer Placeholder 4">
            <a:extLst>
              <a:ext uri="{FF2B5EF4-FFF2-40B4-BE49-F238E27FC236}">
                <a16:creationId xmlns:a16="http://schemas.microsoft.com/office/drawing/2014/main" id="{ED667F0C-8C1E-0938-AA5C-36A8B86A6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D2E1D-07C0-E558-7331-5AC1CD9C91DA}"/>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100117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59ED-B155-B46C-8274-4D2D5D9726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9992D7-A1F5-D59F-EB90-B19607448B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91D4C-C932-F535-9857-44710156DBF1}"/>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5" name="Footer Placeholder 4">
            <a:extLst>
              <a:ext uri="{FF2B5EF4-FFF2-40B4-BE49-F238E27FC236}">
                <a16:creationId xmlns:a16="http://schemas.microsoft.com/office/drawing/2014/main" id="{850E3B61-294C-CF4D-F6A1-DA917BDB2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71E4E-07FB-D4FB-D42E-4E469DFCF0BD}"/>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130891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AE50F8-3889-A76E-69F0-C7E9CFB6E39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77C7FD-F2BA-45A4-92FD-DEA12E048605}"/>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88478-9EB0-84B5-72AD-D011971AB5B0}"/>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5" name="Footer Placeholder 4">
            <a:extLst>
              <a:ext uri="{FF2B5EF4-FFF2-40B4-BE49-F238E27FC236}">
                <a16:creationId xmlns:a16="http://schemas.microsoft.com/office/drawing/2014/main" id="{DC10D67C-B36D-E10C-E540-CDE6FC20A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B52AE-E20E-FA5E-F41A-7D0AF7753205}"/>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231975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C7525AB-D59C-134D-EDA3-B1C446043CA7}"/>
              </a:ext>
            </a:extLst>
          </p:cNvPr>
          <p:cNvSpPr>
            <a:spLocks noGrp="1"/>
          </p:cNvSpPr>
          <p:nvPr>
            <p:ph type="dt" sz="half" idx="10"/>
          </p:nvPr>
        </p:nvSpPr>
        <p:spPr/>
        <p:txBody>
          <a:bodyPr/>
          <a:lstStyle>
            <a:lvl1pPr>
              <a:defRPr/>
            </a:lvl1pPr>
          </a:lstStyle>
          <a:p>
            <a:pPr>
              <a:defRPr/>
            </a:pPr>
            <a:fld id="{CD3E3D0D-3854-4C10-A316-A205B30F6BA8}" type="datetimeFigureOut">
              <a:rPr lang="en-US"/>
              <a:pPr>
                <a:defRPr/>
              </a:pPr>
              <a:t>10/23/2022</a:t>
            </a:fld>
            <a:endParaRPr lang="en-US"/>
          </a:p>
        </p:txBody>
      </p:sp>
      <p:sp>
        <p:nvSpPr>
          <p:cNvPr id="5" name="Footer Placeholder 4">
            <a:extLst>
              <a:ext uri="{FF2B5EF4-FFF2-40B4-BE49-F238E27FC236}">
                <a16:creationId xmlns:a16="http://schemas.microsoft.com/office/drawing/2014/main" id="{7825D2FA-292C-57A3-9C70-DE2319D31A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60E6CA-A1E1-CA54-93C5-5BFFC8593502}"/>
              </a:ext>
            </a:extLst>
          </p:cNvPr>
          <p:cNvSpPr>
            <a:spLocks noGrp="1"/>
          </p:cNvSpPr>
          <p:nvPr>
            <p:ph type="sldNum" sz="quarter" idx="12"/>
          </p:nvPr>
        </p:nvSpPr>
        <p:spPr/>
        <p:txBody>
          <a:bodyPr/>
          <a:lstStyle>
            <a:lvl1pPr>
              <a:defRPr/>
            </a:lvl1pPr>
          </a:lstStyle>
          <a:p>
            <a:pPr>
              <a:defRPr/>
            </a:pPr>
            <a:fld id="{BFC4EF11-8830-4732-9BD7-5B33C7FF6373}" type="slidenum">
              <a:rPr lang="en-US"/>
              <a:pPr>
                <a:defRPr/>
              </a:pPr>
              <a:t>‹#›</a:t>
            </a:fld>
            <a:endParaRPr lang="en-US"/>
          </a:p>
        </p:txBody>
      </p:sp>
    </p:spTree>
    <p:extLst>
      <p:ext uri="{BB962C8B-B14F-4D97-AF65-F5344CB8AC3E}">
        <p14:creationId xmlns:p14="http://schemas.microsoft.com/office/powerpoint/2010/main" val="135767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1AFB41-865D-2B35-76D9-E93EFF85CC23}"/>
              </a:ext>
            </a:extLst>
          </p:cNvPr>
          <p:cNvSpPr>
            <a:spLocks noGrp="1"/>
          </p:cNvSpPr>
          <p:nvPr>
            <p:ph type="dt" sz="half" idx="10"/>
          </p:nvPr>
        </p:nvSpPr>
        <p:spPr/>
        <p:txBody>
          <a:bodyPr/>
          <a:lstStyle>
            <a:lvl1pPr>
              <a:defRPr/>
            </a:lvl1pPr>
          </a:lstStyle>
          <a:p>
            <a:pPr>
              <a:defRPr/>
            </a:pPr>
            <a:fld id="{0E6B646E-1C63-469A-B3EC-8E4A24CE3B0A}" type="datetimeFigureOut">
              <a:rPr lang="en-US"/>
              <a:pPr>
                <a:defRPr/>
              </a:pPr>
              <a:t>10/23/2022</a:t>
            </a:fld>
            <a:endParaRPr lang="en-US"/>
          </a:p>
        </p:txBody>
      </p:sp>
      <p:sp>
        <p:nvSpPr>
          <p:cNvPr id="5" name="Footer Placeholder 4">
            <a:extLst>
              <a:ext uri="{FF2B5EF4-FFF2-40B4-BE49-F238E27FC236}">
                <a16:creationId xmlns:a16="http://schemas.microsoft.com/office/drawing/2014/main" id="{97CF82F6-B728-9A67-D1E3-50CD465681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B8930C-664B-D4A8-ED50-72A409F151CF}"/>
              </a:ext>
            </a:extLst>
          </p:cNvPr>
          <p:cNvSpPr>
            <a:spLocks noGrp="1"/>
          </p:cNvSpPr>
          <p:nvPr>
            <p:ph type="sldNum" sz="quarter" idx="12"/>
          </p:nvPr>
        </p:nvSpPr>
        <p:spPr/>
        <p:txBody>
          <a:bodyPr/>
          <a:lstStyle>
            <a:lvl1pPr>
              <a:defRPr/>
            </a:lvl1pPr>
          </a:lstStyle>
          <a:p>
            <a:pPr>
              <a:defRPr/>
            </a:pPr>
            <a:fld id="{8E0C32FA-8630-4060-BE4B-4E7BDA713FFE}" type="slidenum">
              <a:rPr lang="en-US"/>
              <a:pPr>
                <a:defRPr/>
              </a:pPr>
              <a:t>‹#›</a:t>
            </a:fld>
            <a:endParaRPr lang="en-US"/>
          </a:p>
        </p:txBody>
      </p:sp>
      <p:sp>
        <p:nvSpPr>
          <p:cNvPr id="7" name="Rectangle 6">
            <a:extLst>
              <a:ext uri="{FF2B5EF4-FFF2-40B4-BE49-F238E27FC236}">
                <a16:creationId xmlns:a16="http://schemas.microsoft.com/office/drawing/2014/main" id="{4B69BCA6-602D-45B9-A2E2-4E1B7063A759}"/>
              </a:ext>
            </a:extLst>
          </p:cNvPr>
          <p:cNvSpPr/>
          <p:nvPr userDrawn="1"/>
        </p:nvSpPr>
        <p:spPr>
          <a:xfrm>
            <a:off x="1857104" y="1825625"/>
            <a:ext cx="8240486" cy="4013472"/>
          </a:xfrm>
          <a:prstGeom prst="rect">
            <a:avLst/>
          </a:prstGeom>
          <a:blipFill dpi="0" rotWithShape="1">
            <a:blip r:embed="rId2">
              <a:alphaModFix amt="1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51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5BC1A2-8338-C558-87EF-964DCC33813E}"/>
              </a:ext>
            </a:extLst>
          </p:cNvPr>
          <p:cNvSpPr>
            <a:spLocks noGrp="1"/>
          </p:cNvSpPr>
          <p:nvPr>
            <p:ph type="dt" sz="half" idx="10"/>
          </p:nvPr>
        </p:nvSpPr>
        <p:spPr/>
        <p:txBody>
          <a:bodyPr/>
          <a:lstStyle>
            <a:lvl1pPr>
              <a:defRPr/>
            </a:lvl1pPr>
          </a:lstStyle>
          <a:p>
            <a:pPr>
              <a:defRPr/>
            </a:pPr>
            <a:fld id="{144BC0BF-5D63-4F88-99B0-505D647C7A67}" type="datetimeFigureOut">
              <a:rPr lang="en-US"/>
              <a:pPr>
                <a:defRPr/>
              </a:pPr>
              <a:t>10/23/2022</a:t>
            </a:fld>
            <a:endParaRPr lang="en-US"/>
          </a:p>
        </p:txBody>
      </p:sp>
      <p:sp>
        <p:nvSpPr>
          <p:cNvPr id="5" name="Footer Placeholder 4">
            <a:extLst>
              <a:ext uri="{FF2B5EF4-FFF2-40B4-BE49-F238E27FC236}">
                <a16:creationId xmlns:a16="http://schemas.microsoft.com/office/drawing/2014/main" id="{21BFF944-8D11-1FEF-5089-63746E9FE1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5A5734-75CD-98B1-3C20-6652E9DA46C2}"/>
              </a:ext>
            </a:extLst>
          </p:cNvPr>
          <p:cNvSpPr>
            <a:spLocks noGrp="1"/>
          </p:cNvSpPr>
          <p:nvPr>
            <p:ph type="sldNum" sz="quarter" idx="12"/>
          </p:nvPr>
        </p:nvSpPr>
        <p:spPr/>
        <p:txBody>
          <a:bodyPr/>
          <a:lstStyle>
            <a:lvl1pPr>
              <a:defRPr/>
            </a:lvl1pPr>
          </a:lstStyle>
          <a:p>
            <a:pPr>
              <a:defRPr/>
            </a:pPr>
            <a:fld id="{8939979E-ECDB-42CC-BBB5-09DF2BB2736F}" type="slidenum">
              <a:rPr lang="en-US"/>
              <a:pPr>
                <a:defRPr/>
              </a:pPr>
              <a:t>‹#›</a:t>
            </a:fld>
            <a:endParaRPr lang="en-US"/>
          </a:p>
        </p:txBody>
      </p:sp>
    </p:spTree>
    <p:extLst>
      <p:ext uri="{BB962C8B-B14F-4D97-AF65-F5344CB8AC3E}">
        <p14:creationId xmlns:p14="http://schemas.microsoft.com/office/powerpoint/2010/main" val="3746762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F9757B4-4E42-8D3A-8D4B-4F69E1AB91F2}"/>
              </a:ext>
            </a:extLst>
          </p:cNvPr>
          <p:cNvSpPr>
            <a:spLocks noGrp="1"/>
          </p:cNvSpPr>
          <p:nvPr>
            <p:ph type="dt" sz="half" idx="10"/>
          </p:nvPr>
        </p:nvSpPr>
        <p:spPr/>
        <p:txBody>
          <a:bodyPr/>
          <a:lstStyle>
            <a:lvl1pPr>
              <a:defRPr/>
            </a:lvl1pPr>
          </a:lstStyle>
          <a:p>
            <a:pPr>
              <a:defRPr/>
            </a:pPr>
            <a:fld id="{09A0DF27-A7D1-4473-9E17-7723DB90B0D3}" type="datetimeFigureOut">
              <a:rPr lang="en-US"/>
              <a:pPr>
                <a:defRPr/>
              </a:pPr>
              <a:t>10/23/2022</a:t>
            </a:fld>
            <a:endParaRPr lang="en-US"/>
          </a:p>
        </p:txBody>
      </p:sp>
      <p:sp>
        <p:nvSpPr>
          <p:cNvPr id="6" name="Footer Placeholder 4">
            <a:extLst>
              <a:ext uri="{FF2B5EF4-FFF2-40B4-BE49-F238E27FC236}">
                <a16:creationId xmlns:a16="http://schemas.microsoft.com/office/drawing/2014/main" id="{C06710A5-AC48-72FF-F569-1944C78FFA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ED2126-DC1C-A1C9-EDB0-12B5DB209BF6}"/>
              </a:ext>
            </a:extLst>
          </p:cNvPr>
          <p:cNvSpPr>
            <a:spLocks noGrp="1"/>
          </p:cNvSpPr>
          <p:nvPr>
            <p:ph type="sldNum" sz="quarter" idx="12"/>
          </p:nvPr>
        </p:nvSpPr>
        <p:spPr/>
        <p:txBody>
          <a:bodyPr/>
          <a:lstStyle>
            <a:lvl1pPr>
              <a:defRPr/>
            </a:lvl1pPr>
          </a:lstStyle>
          <a:p>
            <a:pPr>
              <a:defRPr/>
            </a:pPr>
            <a:fld id="{01E30733-77C4-494A-ABA7-BBBC44A7EC44}" type="slidenum">
              <a:rPr lang="en-US"/>
              <a:pPr>
                <a:defRPr/>
              </a:pPr>
              <a:t>‹#›</a:t>
            </a:fld>
            <a:endParaRPr lang="en-US"/>
          </a:p>
        </p:txBody>
      </p:sp>
    </p:spTree>
    <p:extLst>
      <p:ext uri="{BB962C8B-B14F-4D97-AF65-F5344CB8AC3E}">
        <p14:creationId xmlns:p14="http://schemas.microsoft.com/office/powerpoint/2010/main" val="2558020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4A5A3F-DD3F-288A-60DC-DE34A76E134C}"/>
              </a:ext>
            </a:extLst>
          </p:cNvPr>
          <p:cNvSpPr>
            <a:spLocks noGrp="1"/>
          </p:cNvSpPr>
          <p:nvPr>
            <p:ph type="dt" sz="half" idx="10"/>
          </p:nvPr>
        </p:nvSpPr>
        <p:spPr/>
        <p:txBody>
          <a:bodyPr/>
          <a:lstStyle>
            <a:lvl1pPr>
              <a:defRPr/>
            </a:lvl1pPr>
          </a:lstStyle>
          <a:p>
            <a:pPr>
              <a:defRPr/>
            </a:pPr>
            <a:fld id="{A174DA33-6046-47D9-91B6-F67158C65033}" type="datetimeFigureOut">
              <a:rPr lang="en-US"/>
              <a:pPr>
                <a:defRPr/>
              </a:pPr>
              <a:t>10/23/2022</a:t>
            </a:fld>
            <a:endParaRPr lang="en-US"/>
          </a:p>
        </p:txBody>
      </p:sp>
      <p:sp>
        <p:nvSpPr>
          <p:cNvPr id="8" name="Footer Placeholder 4">
            <a:extLst>
              <a:ext uri="{FF2B5EF4-FFF2-40B4-BE49-F238E27FC236}">
                <a16:creationId xmlns:a16="http://schemas.microsoft.com/office/drawing/2014/main" id="{28D136D0-236D-BCF2-21A8-1C82139619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33AF23-5619-E858-A722-3EEDC0491A38}"/>
              </a:ext>
            </a:extLst>
          </p:cNvPr>
          <p:cNvSpPr>
            <a:spLocks noGrp="1"/>
          </p:cNvSpPr>
          <p:nvPr>
            <p:ph type="sldNum" sz="quarter" idx="12"/>
          </p:nvPr>
        </p:nvSpPr>
        <p:spPr/>
        <p:txBody>
          <a:bodyPr/>
          <a:lstStyle>
            <a:lvl1pPr>
              <a:defRPr/>
            </a:lvl1pPr>
          </a:lstStyle>
          <a:p>
            <a:pPr>
              <a:defRPr/>
            </a:pPr>
            <a:fld id="{45541762-6EB7-47F3-9C6D-E6B0BAC8AB99}" type="slidenum">
              <a:rPr lang="en-US"/>
              <a:pPr>
                <a:defRPr/>
              </a:pPr>
              <a:t>‹#›</a:t>
            </a:fld>
            <a:endParaRPr lang="en-US"/>
          </a:p>
        </p:txBody>
      </p:sp>
    </p:spTree>
    <p:extLst>
      <p:ext uri="{BB962C8B-B14F-4D97-AF65-F5344CB8AC3E}">
        <p14:creationId xmlns:p14="http://schemas.microsoft.com/office/powerpoint/2010/main" val="680291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BFC1ED5-C32D-892F-FB2C-49DD1E8D1D29}"/>
              </a:ext>
            </a:extLst>
          </p:cNvPr>
          <p:cNvSpPr>
            <a:spLocks noGrp="1"/>
          </p:cNvSpPr>
          <p:nvPr>
            <p:ph type="dt" sz="half" idx="10"/>
          </p:nvPr>
        </p:nvSpPr>
        <p:spPr/>
        <p:txBody>
          <a:bodyPr/>
          <a:lstStyle>
            <a:lvl1pPr>
              <a:defRPr/>
            </a:lvl1pPr>
          </a:lstStyle>
          <a:p>
            <a:pPr>
              <a:defRPr/>
            </a:pPr>
            <a:fld id="{D635E1EB-9A5A-4BFA-9C73-A814F4BF8C06}" type="datetimeFigureOut">
              <a:rPr lang="en-US"/>
              <a:pPr>
                <a:defRPr/>
              </a:pPr>
              <a:t>10/23/2022</a:t>
            </a:fld>
            <a:endParaRPr lang="en-US"/>
          </a:p>
        </p:txBody>
      </p:sp>
      <p:sp>
        <p:nvSpPr>
          <p:cNvPr id="4" name="Footer Placeholder 4">
            <a:extLst>
              <a:ext uri="{FF2B5EF4-FFF2-40B4-BE49-F238E27FC236}">
                <a16:creationId xmlns:a16="http://schemas.microsoft.com/office/drawing/2014/main" id="{5E1D9E08-B423-8E75-6D42-345FF6B8C9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A2309D4-744D-2C2E-79C8-FF18D878A206}"/>
              </a:ext>
            </a:extLst>
          </p:cNvPr>
          <p:cNvSpPr>
            <a:spLocks noGrp="1"/>
          </p:cNvSpPr>
          <p:nvPr>
            <p:ph type="sldNum" sz="quarter" idx="12"/>
          </p:nvPr>
        </p:nvSpPr>
        <p:spPr/>
        <p:txBody>
          <a:bodyPr/>
          <a:lstStyle>
            <a:lvl1pPr>
              <a:defRPr/>
            </a:lvl1pPr>
          </a:lstStyle>
          <a:p>
            <a:pPr>
              <a:defRPr/>
            </a:pPr>
            <a:fld id="{8E8D8685-9A89-4D60-B5C8-2C10EDB11BF7}" type="slidenum">
              <a:rPr lang="en-US"/>
              <a:pPr>
                <a:defRPr/>
              </a:pPr>
              <a:t>‹#›</a:t>
            </a:fld>
            <a:endParaRPr lang="en-US"/>
          </a:p>
        </p:txBody>
      </p:sp>
    </p:spTree>
    <p:extLst>
      <p:ext uri="{BB962C8B-B14F-4D97-AF65-F5344CB8AC3E}">
        <p14:creationId xmlns:p14="http://schemas.microsoft.com/office/powerpoint/2010/main" val="83427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76482E-D204-98C9-13B3-B7D8348A5705}"/>
              </a:ext>
            </a:extLst>
          </p:cNvPr>
          <p:cNvSpPr>
            <a:spLocks noGrp="1"/>
          </p:cNvSpPr>
          <p:nvPr>
            <p:ph type="dt" sz="half" idx="10"/>
          </p:nvPr>
        </p:nvSpPr>
        <p:spPr/>
        <p:txBody>
          <a:bodyPr/>
          <a:lstStyle>
            <a:lvl1pPr>
              <a:defRPr/>
            </a:lvl1pPr>
          </a:lstStyle>
          <a:p>
            <a:pPr>
              <a:defRPr/>
            </a:pPr>
            <a:fld id="{B517908A-17AE-467B-94E1-A838879A64D5}" type="datetimeFigureOut">
              <a:rPr lang="en-US"/>
              <a:pPr>
                <a:defRPr/>
              </a:pPr>
              <a:t>10/23/2022</a:t>
            </a:fld>
            <a:endParaRPr lang="en-US"/>
          </a:p>
        </p:txBody>
      </p:sp>
      <p:sp>
        <p:nvSpPr>
          <p:cNvPr id="3" name="Footer Placeholder 4">
            <a:extLst>
              <a:ext uri="{FF2B5EF4-FFF2-40B4-BE49-F238E27FC236}">
                <a16:creationId xmlns:a16="http://schemas.microsoft.com/office/drawing/2014/main" id="{C5DD7321-4DC8-6102-F4BC-527DEFA359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8DC03F-6931-B7EA-6F12-359A077F99F8}"/>
              </a:ext>
            </a:extLst>
          </p:cNvPr>
          <p:cNvSpPr>
            <a:spLocks noGrp="1"/>
          </p:cNvSpPr>
          <p:nvPr>
            <p:ph type="sldNum" sz="quarter" idx="12"/>
          </p:nvPr>
        </p:nvSpPr>
        <p:spPr/>
        <p:txBody>
          <a:bodyPr/>
          <a:lstStyle>
            <a:lvl1pPr>
              <a:defRPr/>
            </a:lvl1pPr>
          </a:lstStyle>
          <a:p>
            <a:pPr>
              <a:defRPr/>
            </a:pPr>
            <a:fld id="{E15B58F7-04ED-4F9E-A76D-FD2E90444C8F}" type="slidenum">
              <a:rPr lang="en-US"/>
              <a:pPr>
                <a:defRPr/>
              </a:pPr>
              <a:t>‹#›</a:t>
            </a:fld>
            <a:endParaRPr lang="en-US"/>
          </a:p>
        </p:txBody>
      </p:sp>
    </p:spTree>
    <p:extLst>
      <p:ext uri="{BB962C8B-B14F-4D97-AF65-F5344CB8AC3E}">
        <p14:creationId xmlns:p14="http://schemas.microsoft.com/office/powerpoint/2010/main" val="395524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5B1A438-A784-820A-4A6E-48105E9C626D}"/>
              </a:ext>
            </a:extLst>
          </p:cNvPr>
          <p:cNvSpPr>
            <a:spLocks noGrp="1"/>
          </p:cNvSpPr>
          <p:nvPr>
            <p:ph type="dt" sz="half" idx="10"/>
          </p:nvPr>
        </p:nvSpPr>
        <p:spPr/>
        <p:txBody>
          <a:bodyPr/>
          <a:lstStyle>
            <a:lvl1pPr>
              <a:defRPr/>
            </a:lvl1pPr>
          </a:lstStyle>
          <a:p>
            <a:pPr>
              <a:defRPr/>
            </a:pPr>
            <a:fld id="{69BB2821-DE82-4F48-93AF-91B6559EEA66}" type="datetimeFigureOut">
              <a:rPr lang="en-US"/>
              <a:pPr>
                <a:defRPr/>
              </a:pPr>
              <a:t>10/23/2022</a:t>
            </a:fld>
            <a:endParaRPr lang="en-US"/>
          </a:p>
        </p:txBody>
      </p:sp>
      <p:sp>
        <p:nvSpPr>
          <p:cNvPr id="6" name="Footer Placeholder 4">
            <a:extLst>
              <a:ext uri="{FF2B5EF4-FFF2-40B4-BE49-F238E27FC236}">
                <a16:creationId xmlns:a16="http://schemas.microsoft.com/office/drawing/2014/main" id="{D25C41E8-4A14-0A22-2ACA-BD24F030B9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3EFA4E-FEE4-5744-84DC-EDB49FB87CAA}"/>
              </a:ext>
            </a:extLst>
          </p:cNvPr>
          <p:cNvSpPr>
            <a:spLocks noGrp="1"/>
          </p:cNvSpPr>
          <p:nvPr>
            <p:ph type="sldNum" sz="quarter" idx="12"/>
          </p:nvPr>
        </p:nvSpPr>
        <p:spPr/>
        <p:txBody>
          <a:bodyPr/>
          <a:lstStyle>
            <a:lvl1pPr>
              <a:defRPr/>
            </a:lvl1pPr>
          </a:lstStyle>
          <a:p>
            <a:pPr>
              <a:defRPr/>
            </a:pPr>
            <a:fld id="{1D97875C-247E-4CB4-8BD2-22DEC89E8275}" type="slidenum">
              <a:rPr lang="en-US"/>
              <a:pPr>
                <a:defRPr/>
              </a:pPr>
              <a:t>‹#›</a:t>
            </a:fld>
            <a:endParaRPr lang="en-US"/>
          </a:p>
        </p:txBody>
      </p:sp>
    </p:spTree>
    <p:extLst>
      <p:ext uri="{BB962C8B-B14F-4D97-AF65-F5344CB8AC3E}">
        <p14:creationId xmlns:p14="http://schemas.microsoft.com/office/powerpoint/2010/main" val="186925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BD1A-51F4-8CD3-F20A-58BAC1A56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F1980-8418-3117-D061-A266569E3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3EF9B-868C-63F8-EA50-0B6FED09CBD0}"/>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5" name="Footer Placeholder 4">
            <a:extLst>
              <a:ext uri="{FF2B5EF4-FFF2-40B4-BE49-F238E27FC236}">
                <a16:creationId xmlns:a16="http://schemas.microsoft.com/office/drawing/2014/main" id="{0CBEB137-740A-B68E-2F5B-793CFFA04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6761B-2C05-0495-BDEF-124F22E04FA9}"/>
              </a:ext>
            </a:extLst>
          </p:cNvPr>
          <p:cNvSpPr>
            <a:spLocks noGrp="1"/>
          </p:cNvSpPr>
          <p:nvPr>
            <p:ph type="sldNum" sz="quarter" idx="12"/>
          </p:nvPr>
        </p:nvSpPr>
        <p:spPr/>
        <p:txBody>
          <a:bodyPr/>
          <a:lstStyle/>
          <a:p>
            <a:fld id="{5CDEB844-E347-485D-8200-B69423058377}" type="slidenum">
              <a:rPr lang="en-US" smtClean="0"/>
              <a:t>‹#›</a:t>
            </a:fld>
            <a:endParaRPr lang="en-US"/>
          </a:p>
        </p:txBody>
      </p:sp>
      <p:sp>
        <p:nvSpPr>
          <p:cNvPr id="7" name="Rectangle 6">
            <a:extLst>
              <a:ext uri="{FF2B5EF4-FFF2-40B4-BE49-F238E27FC236}">
                <a16:creationId xmlns:a16="http://schemas.microsoft.com/office/drawing/2014/main" id="{9536C169-A67D-AB1D-EC42-C51C8293E9F5}"/>
              </a:ext>
            </a:extLst>
          </p:cNvPr>
          <p:cNvSpPr/>
          <p:nvPr userDrawn="1"/>
        </p:nvSpPr>
        <p:spPr>
          <a:xfrm>
            <a:off x="8876714" y="365126"/>
            <a:ext cx="2477086" cy="1730960"/>
          </a:xfrm>
          <a:prstGeom prst="rect">
            <a:avLst/>
          </a:prstGeom>
          <a:blipFill dpi="0" rotWithShape="1">
            <a:blip r:embed="rId2">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812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1D0F0CE-9B81-5700-33FC-9C560E4EADA3}"/>
              </a:ext>
            </a:extLst>
          </p:cNvPr>
          <p:cNvSpPr>
            <a:spLocks noGrp="1"/>
          </p:cNvSpPr>
          <p:nvPr>
            <p:ph type="dt" sz="half" idx="10"/>
          </p:nvPr>
        </p:nvSpPr>
        <p:spPr/>
        <p:txBody>
          <a:bodyPr/>
          <a:lstStyle>
            <a:lvl1pPr>
              <a:defRPr/>
            </a:lvl1pPr>
          </a:lstStyle>
          <a:p>
            <a:pPr>
              <a:defRPr/>
            </a:pPr>
            <a:fld id="{202E2B95-1823-4763-B8C1-072521142E5A}" type="datetimeFigureOut">
              <a:rPr lang="en-US"/>
              <a:pPr>
                <a:defRPr/>
              </a:pPr>
              <a:t>10/23/2022</a:t>
            </a:fld>
            <a:endParaRPr lang="en-US"/>
          </a:p>
        </p:txBody>
      </p:sp>
      <p:sp>
        <p:nvSpPr>
          <p:cNvPr id="6" name="Footer Placeholder 4">
            <a:extLst>
              <a:ext uri="{FF2B5EF4-FFF2-40B4-BE49-F238E27FC236}">
                <a16:creationId xmlns:a16="http://schemas.microsoft.com/office/drawing/2014/main" id="{31555BB2-7A7F-7852-F19F-9A3BBD0959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ABD819-87B9-1909-5BDC-F5A0456E8A3C}"/>
              </a:ext>
            </a:extLst>
          </p:cNvPr>
          <p:cNvSpPr>
            <a:spLocks noGrp="1"/>
          </p:cNvSpPr>
          <p:nvPr>
            <p:ph type="sldNum" sz="quarter" idx="12"/>
          </p:nvPr>
        </p:nvSpPr>
        <p:spPr/>
        <p:txBody>
          <a:bodyPr/>
          <a:lstStyle>
            <a:lvl1pPr>
              <a:defRPr/>
            </a:lvl1pPr>
          </a:lstStyle>
          <a:p>
            <a:pPr>
              <a:defRPr/>
            </a:pPr>
            <a:fld id="{C2F50563-BC11-43B5-B9CC-FDC4C16EBC6D}" type="slidenum">
              <a:rPr lang="en-US"/>
              <a:pPr>
                <a:defRPr/>
              </a:pPr>
              <a:t>‹#›</a:t>
            </a:fld>
            <a:endParaRPr lang="en-US"/>
          </a:p>
        </p:txBody>
      </p:sp>
    </p:spTree>
    <p:extLst>
      <p:ext uri="{BB962C8B-B14F-4D97-AF65-F5344CB8AC3E}">
        <p14:creationId xmlns:p14="http://schemas.microsoft.com/office/powerpoint/2010/main" val="2375770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253528-5F6F-3B72-B9B8-7C746457AC0D}"/>
              </a:ext>
            </a:extLst>
          </p:cNvPr>
          <p:cNvSpPr>
            <a:spLocks noGrp="1"/>
          </p:cNvSpPr>
          <p:nvPr>
            <p:ph type="dt" sz="half" idx="10"/>
          </p:nvPr>
        </p:nvSpPr>
        <p:spPr/>
        <p:txBody>
          <a:bodyPr/>
          <a:lstStyle>
            <a:lvl1pPr>
              <a:defRPr/>
            </a:lvl1pPr>
          </a:lstStyle>
          <a:p>
            <a:pPr>
              <a:defRPr/>
            </a:pPr>
            <a:fld id="{3EBBCC10-A56F-49E7-ACE5-8EABB43873D6}" type="datetimeFigureOut">
              <a:rPr lang="en-US"/>
              <a:pPr>
                <a:defRPr/>
              </a:pPr>
              <a:t>10/23/2022</a:t>
            </a:fld>
            <a:endParaRPr lang="en-US"/>
          </a:p>
        </p:txBody>
      </p:sp>
      <p:sp>
        <p:nvSpPr>
          <p:cNvPr id="5" name="Footer Placeholder 4">
            <a:extLst>
              <a:ext uri="{FF2B5EF4-FFF2-40B4-BE49-F238E27FC236}">
                <a16:creationId xmlns:a16="http://schemas.microsoft.com/office/drawing/2014/main" id="{46B85798-C5F8-A071-D75E-DC0814CFEC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4D7274-843F-654B-E5A1-130E914304F0}"/>
              </a:ext>
            </a:extLst>
          </p:cNvPr>
          <p:cNvSpPr>
            <a:spLocks noGrp="1"/>
          </p:cNvSpPr>
          <p:nvPr>
            <p:ph type="sldNum" sz="quarter" idx="12"/>
          </p:nvPr>
        </p:nvSpPr>
        <p:spPr/>
        <p:txBody>
          <a:bodyPr/>
          <a:lstStyle>
            <a:lvl1pPr>
              <a:defRPr/>
            </a:lvl1pPr>
          </a:lstStyle>
          <a:p>
            <a:pPr>
              <a:defRPr/>
            </a:pPr>
            <a:fld id="{2C8716F3-66B1-4563-AB73-209671233734}" type="slidenum">
              <a:rPr lang="en-US"/>
              <a:pPr>
                <a:defRPr/>
              </a:pPr>
              <a:t>‹#›</a:t>
            </a:fld>
            <a:endParaRPr lang="en-US"/>
          </a:p>
        </p:txBody>
      </p:sp>
    </p:spTree>
    <p:extLst>
      <p:ext uri="{BB962C8B-B14F-4D97-AF65-F5344CB8AC3E}">
        <p14:creationId xmlns:p14="http://schemas.microsoft.com/office/powerpoint/2010/main" val="1188162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CE3F12-20F2-D9BE-3982-B4213E697BDE}"/>
              </a:ext>
            </a:extLst>
          </p:cNvPr>
          <p:cNvSpPr>
            <a:spLocks noGrp="1"/>
          </p:cNvSpPr>
          <p:nvPr>
            <p:ph type="dt" sz="half" idx="10"/>
          </p:nvPr>
        </p:nvSpPr>
        <p:spPr/>
        <p:txBody>
          <a:bodyPr/>
          <a:lstStyle>
            <a:lvl1pPr>
              <a:defRPr/>
            </a:lvl1pPr>
          </a:lstStyle>
          <a:p>
            <a:pPr>
              <a:defRPr/>
            </a:pPr>
            <a:fld id="{BC1FE793-CF42-4E97-93D5-E7189E0D512B}" type="datetimeFigureOut">
              <a:rPr lang="en-US"/>
              <a:pPr>
                <a:defRPr/>
              </a:pPr>
              <a:t>10/23/2022</a:t>
            </a:fld>
            <a:endParaRPr lang="en-US"/>
          </a:p>
        </p:txBody>
      </p:sp>
      <p:sp>
        <p:nvSpPr>
          <p:cNvPr id="5" name="Footer Placeholder 4">
            <a:extLst>
              <a:ext uri="{FF2B5EF4-FFF2-40B4-BE49-F238E27FC236}">
                <a16:creationId xmlns:a16="http://schemas.microsoft.com/office/drawing/2014/main" id="{30F035F9-3A47-2408-5820-AD9473A697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B3B7E8-AE78-CC17-96B6-38DEF8612CC5}"/>
              </a:ext>
            </a:extLst>
          </p:cNvPr>
          <p:cNvSpPr>
            <a:spLocks noGrp="1"/>
          </p:cNvSpPr>
          <p:nvPr>
            <p:ph type="sldNum" sz="quarter" idx="12"/>
          </p:nvPr>
        </p:nvSpPr>
        <p:spPr/>
        <p:txBody>
          <a:bodyPr/>
          <a:lstStyle>
            <a:lvl1pPr>
              <a:defRPr/>
            </a:lvl1pPr>
          </a:lstStyle>
          <a:p>
            <a:pPr>
              <a:defRPr/>
            </a:pPr>
            <a:fld id="{BF6EA926-8094-4DE7-8E03-CF7728F92B56}" type="slidenum">
              <a:rPr lang="en-US"/>
              <a:pPr>
                <a:defRPr/>
              </a:pPr>
              <a:t>‹#›</a:t>
            </a:fld>
            <a:endParaRPr lang="en-US"/>
          </a:p>
        </p:txBody>
      </p:sp>
    </p:spTree>
    <p:extLst>
      <p:ext uri="{BB962C8B-B14F-4D97-AF65-F5344CB8AC3E}">
        <p14:creationId xmlns:p14="http://schemas.microsoft.com/office/powerpoint/2010/main" val="2127454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Tree>
    <p:extLst>
      <p:ext uri="{BB962C8B-B14F-4D97-AF65-F5344CB8AC3E}">
        <p14:creationId xmlns:p14="http://schemas.microsoft.com/office/powerpoint/2010/main" val="3309241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6850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0003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9436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3903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0626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027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F13D-9FB6-EC4C-774E-7382D2F4288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406E0-0B52-38C7-6E67-0427AAD43CC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2919E9-226A-EBEC-C8DF-DB2146D47D3E}"/>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5" name="Footer Placeholder 4">
            <a:extLst>
              <a:ext uri="{FF2B5EF4-FFF2-40B4-BE49-F238E27FC236}">
                <a16:creationId xmlns:a16="http://schemas.microsoft.com/office/drawing/2014/main" id="{962C62DB-EDA0-D6E2-79B6-B7CE322CF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438BB-2A9F-4276-9C02-104AD543C9DC}"/>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1185175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6066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9039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5367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962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4198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3A0F-0759-D4D9-AD0C-B6ABED37EC78}"/>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40ABF0F8-37CF-825C-4679-CB9F5179B8C7}"/>
              </a:ext>
            </a:extLst>
          </p:cNvPr>
          <p:cNvSpPr>
            <a:spLocks noGrp="1"/>
          </p:cNvSpPr>
          <p:nvPr>
            <p:ph type="tbl" idx="1"/>
          </p:nvPr>
        </p:nvSpPr>
        <p:spPr>
          <a:xfrm>
            <a:off x="914400" y="1981200"/>
            <a:ext cx="10363200" cy="4114800"/>
          </a:xfrm>
        </p:spPr>
        <p:txBody>
          <a:bodyPr/>
          <a:lstStyle/>
          <a:p>
            <a:endParaRPr lang="en-US"/>
          </a:p>
        </p:txBody>
      </p:sp>
    </p:spTree>
    <p:extLst>
      <p:ext uri="{BB962C8B-B14F-4D97-AF65-F5344CB8AC3E}">
        <p14:creationId xmlns:p14="http://schemas.microsoft.com/office/powerpoint/2010/main" val="335472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C7525AB-D59C-134D-EDA3-B1C446043CA7}"/>
              </a:ext>
            </a:extLst>
          </p:cNvPr>
          <p:cNvSpPr>
            <a:spLocks noGrp="1"/>
          </p:cNvSpPr>
          <p:nvPr>
            <p:ph type="dt" sz="half" idx="10"/>
          </p:nvPr>
        </p:nvSpPr>
        <p:spPr/>
        <p:txBody>
          <a:bodyPr/>
          <a:lstStyle>
            <a:lvl1pPr>
              <a:defRPr/>
            </a:lvl1pPr>
          </a:lstStyle>
          <a:p>
            <a:pPr>
              <a:defRPr/>
            </a:pPr>
            <a:fld id="{CD3E3D0D-3854-4C10-A316-A205B30F6BA8}" type="datetimeFigureOut">
              <a:rPr lang="en-US"/>
              <a:pPr>
                <a:defRPr/>
              </a:pPr>
              <a:t>10/23/2022</a:t>
            </a:fld>
            <a:endParaRPr lang="en-US"/>
          </a:p>
        </p:txBody>
      </p:sp>
      <p:sp>
        <p:nvSpPr>
          <p:cNvPr id="5" name="Footer Placeholder 4">
            <a:extLst>
              <a:ext uri="{FF2B5EF4-FFF2-40B4-BE49-F238E27FC236}">
                <a16:creationId xmlns:a16="http://schemas.microsoft.com/office/drawing/2014/main" id="{7825D2FA-292C-57A3-9C70-DE2319D31A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60E6CA-A1E1-CA54-93C5-5BFFC8593502}"/>
              </a:ext>
            </a:extLst>
          </p:cNvPr>
          <p:cNvSpPr>
            <a:spLocks noGrp="1"/>
          </p:cNvSpPr>
          <p:nvPr>
            <p:ph type="sldNum" sz="quarter" idx="12"/>
          </p:nvPr>
        </p:nvSpPr>
        <p:spPr/>
        <p:txBody>
          <a:bodyPr/>
          <a:lstStyle>
            <a:lvl1pPr>
              <a:defRPr/>
            </a:lvl1pPr>
          </a:lstStyle>
          <a:p>
            <a:pPr>
              <a:defRPr/>
            </a:pPr>
            <a:fld id="{BFC4EF11-8830-4732-9BD7-5B33C7FF6373}" type="slidenum">
              <a:rPr lang="en-US"/>
              <a:pPr>
                <a:defRPr/>
              </a:pPr>
              <a:t>‹#›</a:t>
            </a:fld>
            <a:endParaRPr lang="en-US"/>
          </a:p>
        </p:txBody>
      </p:sp>
    </p:spTree>
    <p:extLst>
      <p:ext uri="{BB962C8B-B14F-4D97-AF65-F5344CB8AC3E}">
        <p14:creationId xmlns:p14="http://schemas.microsoft.com/office/powerpoint/2010/main" val="2634230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1AFB41-865D-2B35-76D9-E93EFF85CC23}"/>
              </a:ext>
            </a:extLst>
          </p:cNvPr>
          <p:cNvSpPr>
            <a:spLocks noGrp="1"/>
          </p:cNvSpPr>
          <p:nvPr>
            <p:ph type="dt" sz="half" idx="10"/>
          </p:nvPr>
        </p:nvSpPr>
        <p:spPr/>
        <p:txBody>
          <a:bodyPr/>
          <a:lstStyle>
            <a:lvl1pPr>
              <a:defRPr/>
            </a:lvl1pPr>
          </a:lstStyle>
          <a:p>
            <a:pPr>
              <a:defRPr/>
            </a:pPr>
            <a:fld id="{0E6B646E-1C63-469A-B3EC-8E4A24CE3B0A}" type="datetimeFigureOut">
              <a:rPr lang="en-US"/>
              <a:pPr>
                <a:defRPr/>
              </a:pPr>
              <a:t>10/23/2022</a:t>
            </a:fld>
            <a:endParaRPr lang="en-US"/>
          </a:p>
        </p:txBody>
      </p:sp>
      <p:sp>
        <p:nvSpPr>
          <p:cNvPr id="5" name="Footer Placeholder 4">
            <a:extLst>
              <a:ext uri="{FF2B5EF4-FFF2-40B4-BE49-F238E27FC236}">
                <a16:creationId xmlns:a16="http://schemas.microsoft.com/office/drawing/2014/main" id="{97CF82F6-B728-9A67-D1E3-50CD465681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B8930C-664B-D4A8-ED50-72A409F151CF}"/>
              </a:ext>
            </a:extLst>
          </p:cNvPr>
          <p:cNvSpPr>
            <a:spLocks noGrp="1"/>
          </p:cNvSpPr>
          <p:nvPr>
            <p:ph type="sldNum" sz="quarter" idx="12"/>
          </p:nvPr>
        </p:nvSpPr>
        <p:spPr/>
        <p:txBody>
          <a:bodyPr/>
          <a:lstStyle>
            <a:lvl1pPr>
              <a:defRPr/>
            </a:lvl1pPr>
          </a:lstStyle>
          <a:p>
            <a:pPr>
              <a:defRPr/>
            </a:pPr>
            <a:fld id="{8E0C32FA-8630-4060-BE4B-4E7BDA713FFE}" type="slidenum">
              <a:rPr lang="en-US"/>
              <a:pPr>
                <a:defRPr/>
              </a:pPr>
              <a:t>‹#›</a:t>
            </a:fld>
            <a:endParaRPr lang="en-US"/>
          </a:p>
        </p:txBody>
      </p:sp>
    </p:spTree>
    <p:extLst>
      <p:ext uri="{BB962C8B-B14F-4D97-AF65-F5344CB8AC3E}">
        <p14:creationId xmlns:p14="http://schemas.microsoft.com/office/powerpoint/2010/main" val="2080162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5BC1A2-8338-C558-87EF-964DCC33813E}"/>
              </a:ext>
            </a:extLst>
          </p:cNvPr>
          <p:cNvSpPr>
            <a:spLocks noGrp="1"/>
          </p:cNvSpPr>
          <p:nvPr>
            <p:ph type="dt" sz="half" idx="10"/>
          </p:nvPr>
        </p:nvSpPr>
        <p:spPr/>
        <p:txBody>
          <a:bodyPr/>
          <a:lstStyle>
            <a:lvl1pPr>
              <a:defRPr/>
            </a:lvl1pPr>
          </a:lstStyle>
          <a:p>
            <a:pPr>
              <a:defRPr/>
            </a:pPr>
            <a:fld id="{144BC0BF-5D63-4F88-99B0-505D647C7A67}" type="datetimeFigureOut">
              <a:rPr lang="en-US"/>
              <a:pPr>
                <a:defRPr/>
              </a:pPr>
              <a:t>10/23/2022</a:t>
            </a:fld>
            <a:endParaRPr lang="en-US"/>
          </a:p>
        </p:txBody>
      </p:sp>
      <p:sp>
        <p:nvSpPr>
          <p:cNvPr id="5" name="Footer Placeholder 4">
            <a:extLst>
              <a:ext uri="{FF2B5EF4-FFF2-40B4-BE49-F238E27FC236}">
                <a16:creationId xmlns:a16="http://schemas.microsoft.com/office/drawing/2014/main" id="{21BFF944-8D11-1FEF-5089-63746E9FE1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5A5734-75CD-98B1-3C20-6652E9DA46C2}"/>
              </a:ext>
            </a:extLst>
          </p:cNvPr>
          <p:cNvSpPr>
            <a:spLocks noGrp="1"/>
          </p:cNvSpPr>
          <p:nvPr>
            <p:ph type="sldNum" sz="quarter" idx="12"/>
          </p:nvPr>
        </p:nvSpPr>
        <p:spPr/>
        <p:txBody>
          <a:bodyPr/>
          <a:lstStyle>
            <a:lvl1pPr>
              <a:defRPr/>
            </a:lvl1pPr>
          </a:lstStyle>
          <a:p>
            <a:pPr>
              <a:defRPr/>
            </a:pPr>
            <a:fld id="{8939979E-ECDB-42CC-BBB5-09DF2BB2736F}" type="slidenum">
              <a:rPr lang="en-US"/>
              <a:pPr>
                <a:defRPr/>
              </a:pPr>
              <a:t>‹#›</a:t>
            </a:fld>
            <a:endParaRPr lang="en-US"/>
          </a:p>
        </p:txBody>
      </p:sp>
    </p:spTree>
    <p:extLst>
      <p:ext uri="{BB962C8B-B14F-4D97-AF65-F5344CB8AC3E}">
        <p14:creationId xmlns:p14="http://schemas.microsoft.com/office/powerpoint/2010/main" val="2457325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F9757B4-4E42-8D3A-8D4B-4F69E1AB91F2}"/>
              </a:ext>
            </a:extLst>
          </p:cNvPr>
          <p:cNvSpPr>
            <a:spLocks noGrp="1"/>
          </p:cNvSpPr>
          <p:nvPr>
            <p:ph type="dt" sz="half" idx="10"/>
          </p:nvPr>
        </p:nvSpPr>
        <p:spPr/>
        <p:txBody>
          <a:bodyPr/>
          <a:lstStyle>
            <a:lvl1pPr>
              <a:defRPr/>
            </a:lvl1pPr>
          </a:lstStyle>
          <a:p>
            <a:pPr>
              <a:defRPr/>
            </a:pPr>
            <a:fld id="{09A0DF27-A7D1-4473-9E17-7723DB90B0D3}" type="datetimeFigureOut">
              <a:rPr lang="en-US"/>
              <a:pPr>
                <a:defRPr/>
              </a:pPr>
              <a:t>10/23/2022</a:t>
            </a:fld>
            <a:endParaRPr lang="en-US"/>
          </a:p>
        </p:txBody>
      </p:sp>
      <p:sp>
        <p:nvSpPr>
          <p:cNvPr id="6" name="Footer Placeholder 4">
            <a:extLst>
              <a:ext uri="{FF2B5EF4-FFF2-40B4-BE49-F238E27FC236}">
                <a16:creationId xmlns:a16="http://schemas.microsoft.com/office/drawing/2014/main" id="{C06710A5-AC48-72FF-F569-1944C78FFA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ED2126-DC1C-A1C9-EDB0-12B5DB209BF6}"/>
              </a:ext>
            </a:extLst>
          </p:cNvPr>
          <p:cNvSpPr>
            <a:spLocks noGrp="1"/>
          </p:cNvSpPr>
          <p:nvPr>
            <p:ph type="sldNum" sz="quarter" idx="12"/>
          </p:nvPr>
        </p:nvSpPr>
        <p:spPr/>
        <p:txBody>
          <a:bodyPr/>
          <a:lstStyle>
            <a:lvl1pPr>
              <a:defRPr/>
            </a:lvl1pPr>
          </a:lstStyle>
          <a:p>
            <a:pPr>
              <a:defRPr/>
            </a:pPr>
            <a:fld id="{01E30733-77C4-494A-ABA7-BBBC44A7EC44}" type="slidenum">
              <a:rPr lang="en-US"/>
              <a:pPr>
                <a:defRPr/>
              </a:pPr>
              <a:t>‹#›</a:t>
            </a:fld>
            <a:endParaRPr lang="en-US"/>
          </a:p>
        </p:txBody>
      </p:sp>
    </p:spTree>
    <p:extLst>
      <p:ext uri="{BB962C8B-B14F-4D97-AF65-F5344CB8AC3E}">
        <p14:creationId xmlns:p14="http://schemas.microsoft.com/office/powerpoint/2010/main" val="311246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1671-07B0-2664-D2EF-07004D61E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56C72B-565F-F046-50D0-0CF5B53C2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59D992-3B69-C48D-2D48-5428464FA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9EEA7-D7BE-5FA1-4ED5-5FFEF402B164}"/>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6" name="Footer Placeholder 5">
            <a:extLst>
              <a:ext uri="{FF2B5EF4-FFF2-40B4-BE49-F238E27FC236}">
                <a16:creationId xmlns:a16="http://schemas.microsoft.com/office/drawing/2014/main" id="{7FDB2858-062A-ACC1-FFA6-440DFA932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5D495-97BC-9AB3-E7D4-29B54CF6B2F2}"/>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3556972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4A5A3F-DD3F-288A-60DC-DE34A76E134C}"/>
              </a:ext>
            </a:extLst>
          </p:cNvPr>
          <p:cNvSpPr>
            <a:spLocks noGrp="1"/>
          </p:cNvSpPr>
          <p:nvPr>
            <p:ph type="dt" sz="half" idx="10"/>
          </p:nvPr>
        </p:nvSpPr>
        <p:spPr/>
        <p:txBody>
          <a:bodyPr/>
          <a:lstStyle>
            <a:lvl1pPr>
              <a:defRPr/>
            </a:lvl1pPr>
          </a:lstStyle>
          <a:p>
            <a:pPr>
              <a:defRPr/>
            </a:pPr>
            <a:fld id="{A174DA33-6046-47D9-91B6-F67158C65033}" type="datetimeFigureOut">
              <a:rPr lang="en-US"/>
              <a:pPr>
                <a:defRPr/>
              </a:pPr>
              <a:t>10/23/2022</a:t>
            </a:fld>
            <a:endParaRPr lang="en-US"/>
          </a:p>
        </p:txBody>
      </p:sp>
      <p:sp>
        <p:nvSpPr>
          <p:cNvPr id="8" name="Footer Placeholder 4">
            <a:extLst>
              <a:ext uri="{FF2B5EF4-FFF2-40B4-BE49-F238E27FC236}">
                <a16:creationId xmlns:a16="http://schemas.microsoft.com/office/drawing/2014/main" id="{28D136D0-236D-BCF2-21A8-1C82139619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33AF23-5619-E858-A722-3EEDC0491A38}"/>
              </a:ext>
            </a:extLst>
          </p:cNvPr>
          <p:cNvSpPr>
            <a:spLocks noGrp="1"/>
          </p:cNvSpPr>
          <p:nvPr>
            <p:ph type="sldNum" sz="quarter" idx="12"/>
          </p:nvPr>
        </p:nvSpPr>
        <p:spPr/>
        <p:txBody>
          <a:bodyPr/>
          <a:lstStyle>
            <a:lvl1pPr>
              <a:defRPr/>
            </a:lvl1pPr>
          </a:lstStyle>
          <a:p>
            <a:pPr>
              <a:defRPr/>
            </a:pPr>
            <a:fld id="{45541762-6EB7-47F3-9C6D-E6B0BAC8AB99}" type="slidenum">
              <a:rPr lang="en-US"/>
              <a:pPr>
                <a:defRPr/>
              </a:pPr>
              <a:t>‹#›</a:t>
            </a:fld>
            <a:endParaRPr lang="en-US"/>
          </a:p>
        </p:txBody>
      </p:sp>
    </p:spTree>
    <p:extLst>
      <p:ext uri="{BB962C8B-B14F-4D97-AF65-F5344CB8AC3E}">
        <p14:creationId xmlns:p14="http://schemas.microsoft.com/office/powerpoint/2010/main" val="3415082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BFC1ED5-C32D-892F-FB2C-49DD1E8D1D29}"/>
              </a:ext>
            </a:extLst>
          </p:cNvPr>
          <p:cNvSpPr>
            <a:spLocks noGrp="1"/>
          </p:cNvSpPr>
          <p:nvPr>
            <p:ph type="dt" sz="half" idx="10"/>
          </p:nvPr>
        </p:nvSpPr>
        <p:spPr/>
        <p:txBody>
          <a:bodyPr/>
          <a:lstStyle>
            <a:lvl1pPr>
              <a:defRPr/>
            </a:lvl1pPr>
          </a:lstStyle>
          <a:p>
            <a:pPr>
              <a:defRPr/>
            </a:pPr>
            <a:fld id="{D635E1EB-9A5A-4BFA-9C73-A814F4BF8C06}" type="datetimeFigureOut">
              <a:rPr lang="en-US"/>
              <a:pPr>
                <a:defRPr/>
              </a:pPr>
              <a:t>10/23/2022</a:t>
            </a:fld>
            <a:endParaRPr lang="en-US"/>
          </a:p>
        </p:txBody>
      </p:sp>
      <p:sp>
        <p:nvSpPr>
          <p:cNvPr id="4" name="Footer Placeholder 4">
            <a:extLst>
              <a:ext uri="{FF2B5EF4-FFF2-40B4-BE49-F238E27FC236}">
                <a16:creationId xmlns:a16="http://schemas.microsoft.com/office/drawing/2014/main" id="{5E1D9E08-B423-8E75-6D42-345FF6B8C9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A2309D4-744D-2C2E-79C8-FF18D878A206}"/>
              </a:ext>
            </a:extLst>
          </p:cNvPr>
          <p:cNvSpPr>
            <a:spLocks noGrp="1"/>
          </p:cNvSpPr>
          <p:nvPr>
            <p:ph type="sldNum" sz="quarter" idx="12"/>
          </p:nvPr>
        </p:nvSpPr>
        <p:spPr/>
        <p:txBody>
          <a:bodyPr/>
          <a:lstStyle>
            <a:lvl1pPr>
              <a:defRPr/>
            </a:lvl1pPr>
          </a:lstStyle>
          <a:p>
            <a:pPr>
              <a:defRPr/>
            </a:pPr>
            <a:fld id="{8E8D8685-9A89-4D60-B5C8-2C10EDB11BF7}" type="slidenum">
              <a:rPr lang="en-US"/>
              <a:pPr>
                <a:defRPr/>
              </a:pPr>
              <a:t>‹#›</a:t>
            </a:fld>
            <a:endParaRPr lang="en-US"/>
          </a:p>
        </p:txBody>
      </p:sp>
    </p:spTree>
    <p:extLst>
      <p:ext uri="{BB962C8B-B14F-4D97-AF65-F5344CB8AC3E}">
        <p14:creationId xmlns:p14="http://schemas.microsoft.com/office/powerpoint/2010/main" val="3799442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76482E-D204-98C9-13B3-B7D8348A5705}"/>
              </a:ext>
            </a:extLst>
          </p:cNvPr>
          <p:cNvSpPr>
            <a:spLocks noGrp="1"/>
          </p:cNvSpPr>
          <p:nvPr>
            <p:ph type="dt" sz="half" idx="10"/>
          </p:nvPr>
        </p:nvSpPr>
        <p:spPr/>
        <p:txBody>
          <a:bodyPr/>
          <a:lstStyle>
            <a:lvl1pPr>
              <a:defRPr/>
            </a:lvl1pPr>
          </a:lstStyle>
          <a:p>
            <a:pPr>
              <a:defRPr/>
            </a:pPr>
            <a:fld id="{B517908A-17AE-467B-94E1-A838879A64D5}" type="datetimeFigureOut">
              <a:rPr lang="en-US"/>
              <a:pPr>
                <a:defRPr/>
              </a:pPr>
              <a:t>10/23/2022</a:t>
            </a:fld>
            <a:endParaRPr lang="en-US"/>
          </a:p>
        </p:txBody>
      </p:sp>
      <p:sp>
        <p:nvSpPr>
          <p:cNvPr id="3" name="Footer Placeholder 4">
            <a:extLst>
              <a:ext uri="{FF2B5EF4-FFF2-40B4-BE49-F238E27FC236}">
                <a16:creationId xmlns:a16="http://schemas.microsoft.com/office/drawing/2014/main" id="{C5DD7321-4DC8-6102-F4BC-527DEFA359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8DC03F-6931-B7EA-6F12-359A077F99F8}"/>
              </a:ext>
            </a:extLst>
          </p:cNvPr>
          <p:cNvSpPr>
            <a:spLocks noGrp="1"/>
          </p:cNvSpPr>
          <p:nvPr>
            <p:ph type="sldNum" sz="quarter" idx="12"/>
          </p:nvPr>
        </p:nvSpPr>
        <p:spPr/>
        <p:txBody>
          <a:bodyPr/>
          <a:lstStyle>
            <a:lvl1pPr>
              <a:defRPr/>
            </a:lvl1pPr>
          </a:lstStyle>
          <a:p>
            <a:pPr>
              <a:defRPr/>
            </a:pPr>
            <a:fld id="{E15B58F7-04ED-4F9E-A76D-FD2E90444C8F}" type="slidenum">
              <a:rPr lang="en-US"/>
              <a:pPr>
                <a:defRPr/>
              </a:pPr>
              <a:t>‹#›</a:t>
            </a:fld>
            <a:endParaRPr lang="en-US"/>
          </a:p>
        </p:txBody>
      </p:sp>
    </p:spTree>
    <p:extLst>
      <p:ext uri="{BB962C8B-B14F-4D97-AF65-F5344CB8AC3E}">
        <p14:creationId xmlns:p14="http://schemas.microsoft.com/office/powerpoint/2010/main" val="997621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5B1A438-A784-820A-4A6E-48105E9C626D}"/>
              </a:ext>
            </a:extLst>
          </p:cNvPr>
          <p:cNvSpPr>
            <a:spLocks noGrp="1"/>
          </p:cNvSpPr>
          <p:nvPr>
            <p:ph type="dt" sz="half" idx="10"/>
          </p:nvPr>
        </p:nvSpPr>
        <p:spPr/>
        <p:txBody>
          <a:bodyPr/>
          <a:lstStyle>
            <a:lvl1pPr>
              <a:defRPr/>
            </a:lvl1pPr>
          </a:lstStyle>
          <a:p>
            <a:pPr>
              <a:defRPr/>
            </a:pPr>
            <a:fld id="{69BB2821-DE82-4F48-93AF-91B6559EEA66}" type="datetimeFigureOut">
              <a:rPr lang="en-US"/>
              <a:pPr>
                <a:defRPr/>
              </a:pPr>
              <a:t>10/23/2022</a:t>
            </a:fld>
            <a:endParaRPr lang="en-US"/>
          </a:p>
        </p:txBody>
      </p:sp>
      <p:sp>
        <p:nvSpPr>
          <p:cNvPr id="6" name="Footer Placeholder 4">
            <a:extLst>
              <a:ext uri="{FF2B5EF4-FFF2-40B4-BE49-F238E27FC236}">
                <a16:creationId xmlns:a16="http://schemas.microsoft.com/office/drawing/2014/main" id="{D25C41E8-4A14-0A22-2ACA-BD24F030B9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3EFA4E-FEE4-5744-84DC-EDB49FB87CAA}"/>
              </a:ext>
            </a:extLst>
          </p:cNvPr>
          <p:cNvSpPr>
            <a:spLocks noGrp="1"/>
          </p:cNvSpPr>
          <p:nvPr>
            <p:ph type="sldNum" sz="quarter" idx="12"/>
          </p:nvPr>
        </p:nvSpPr>
        <p:spPr/>
        <p:txBody>
          <a:bodyPr/>
          <a:lstStyle>
            <a:lvl1pPr>
              <a:defRPr/>
            </a:lvl1pPr>
          </a:lstStyle>
          <a:p>
            <a:pPr>
              <a:defRPr/>
            </a:pPr>
            <a:fld id="{1D97875C-247E-4CB4-8BD2-22DEC89E8275}" type="slidenum">
              <a:rPr lang="en-US"/>
              <a:pPr>
                <a:defRPr/>
              </a:pPr>
              <a:t>‹#›</a:t>
            </a:fld>
            <a:endParaRPr lang="en-US"/>
          </a:p>
        </p:txBody>
      </p:sp>
    </p:spTree>
    <p:extLst>
      <p:ext uri="{BB962C8B-B14F-4D97-AF65-F5344CB8AC3E}">
        <p14:creationId xmlns:p14="http://schemas.microsoft.com/office/powerpoint/2010/main" val="1663706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1D0F0CE-9B81-5700-33FC-9C560E4EADA3}"/>
              </a:ext>
            </a:extLst>
          </p:cNvPr>
          <p:cNvSpPr>
            <a:spLocks noGrp="1"/>
          </p:cNvSpPr>
          <p:nvPr>
            <p:ph type="dt" sz="half" idx="10"/>
          </p:nvPr>
        </p:nvSpPr>
        <p:spPr/>
        <p:txBody>
          <a:bodyPr/>
          <a:lstStyle>
            <a:lvl1pPr>
              <a:defRPr/>
            </a:lvl1pPr>
          </a:lstStyle>
          <a:p>
            <a:pPr>
              <a:defRPr/>
            </a:pPr>
            <a:fld id="{202E2B95-1823-4763-B8C1-072521142E5A}" type="datetimeFigureOut">
              <a:rPr lang="en-US"/>
              <a:pPr>
                <a:defRPr/>
              </a:pPr>
              <a:t>10/23/2022</a:t>
            </a:fld>
            <a:endParaRPr lang="en-US"/>
          </a:p>
        </p:txBody>
      </p:sp>
      <p:sp>
        <p:nvSpPr>
          <p:cNvPr id="6" name="Footer Placeholder 4">
            <a:extLst>
              <a:ext uri="{FF2B5EF4-FFF2-40B4-BE49-F238E27FC236}">
                <a16:creationId xmlns:a16="http://schemas.microsoft.com/office/drawing/2014/main" id="{31555BB2-7A7F-7852-F19F-9A3BBD0959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ABD819-87B9-1909-5BDC-F5A0456E8A3C}"/>
              </a:ext>
            </a:extLst>
          </p:cNvPr>
          <p:cNvSpPr>
            <a:spLocks noGrp="1"/>
          </p:cNvSpPr>
          <p:nvPr>
            <p:ph type="sldNum" sz="quarter" idx="12"/>
          </p:nvPr>
        </p:nvSpPr>
        <p:spPr/>
        <p:txBody>
          <a:bodyPr/>
          <a:lstStyle>
            <a:lvl1pPr>
              <a:defRPr/>
            </a:lvl1pPr>
          </a:lstStyle>
          <a:p>
            <a:pPr>
              <a:defRPr/>
            </a:pPr>
            <a:fld id="{C2F50563-BC11-43B5-B9CC-FDC4C16EBC6D}" type="slidenum">
              <a:rPr lang="en-US"/>
              <a:pPr>
                <a:defRPr/>
              </a:pPr>
              <a:t>‹#›</a:t>
            </a:fld>
            <a:endParaRPr lang="en-US"/>
          </a:p>
        </p:txBody>
      </p:sp>
    </p:spTree>
    <p:extLst>
      <p:ext uri="{BB962C8B-B14F-4D97-AF65-F5344CB8AC3E}">
        <p14:creationId xmlns:p14="http://schemas.microsoft.com/office/powerpoint/2010/main" val="418540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253528-5F6F-3B72-B9B8-7C746457AC0D}"/>
              </a:ext>
            </a:extLst>
          </p:cNvPr>
          <p:cNvSpPr>
            <a:spLocks noGrp="1"/>
          </p:cNvSpPr>
          <p:nvPr>
            <p:ph type="dt" sz="half" idx="10"/>
          </p:nvPr>
        </p:nvSpPr>
        <p:spPr/>
        <p:txBody>
          <a:bodyPr/>
          <a:lstStyle>
            <a:lvl1pPr>
              <a:defRPr/>
            </a:lvl1pPr>
          </a:lstStyle>
          <a:p>
            <a:pPr>
              <a:defRPr/>
            </a:pPr>
            <a:fld id="{3EBBCC10-A56F-49E7-ACE5-8EABB43873D6}" type="datetimeFigureOut">
              <a:rPr lang="en-US"/>
              <a:pPr>
                <a:defRPr/>
              </a:pPr>
              <a:t>10/23/2022</a:t>
            </a:fld>
            <a:endParaRPr lang="en-US"/>
          </a:p>
        </p:txBody>
      </p:sp>
      <p:sp>
        <p:nvSpPr>
          <p:cNvPr id="5" name="Footer Placeholder 4">
            <a:extLst>
              <a:ext uri="{FF2B5EF4-FFF2-40B4-BE49-F238E27FC236}">
                <a16:creationId xmlns:a16="http://schemas.microsoft.com/office/drawing/2014/main" id="{46B85798-C5F8-A071-D75E-DC0814CFEC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4D7274-843F-654B-E5A1-130E914304F0}"/>
              </a:ext>
            </a:extLst>
          </p:cNvPr>
          <p:cNvSpPr>
            <a:spLocks noGrp="1"/>
          </p:cNvSpPr>
          <p:nvPr>
            <p:ph type="sldNum" sz="quarter" idx="12"/>
          </p:nvPr>
        </p:nvSpPr>
        <p:spPr/>
        <p:txBody>
          <a:bodyPr/>
          <a:lstStyle>
            <a:lvl1pPr>
              <a:defRPr/>
            </a:lvl1pPr>
          </a:lstStyle>
          <a:p>
            <a:pPr>
              <a:defRPr/>
            </a:pPr>
            <a:fld id="{2C8716F3-66B1-4563-AB73-209671233734}" type="slidenum">
              <a:rPr lang="en-US"/>
              <a:pPr>
                <a:defRPr/>
              </a:pPr>
              <a:t>‹#›</a:t>
            </a:fld>
            <a:endParaRPr lang="en-US"/>
          </a:p>
        </p:txBody>
      </p:sp>
    </p:spTree>
    <p:extLst>
      <p:ext uri="{BB962C8B-B14F-4D97-AF65-F5344CB8AC3E}">
        <p14:creationId xmlns:p14="http://schemas.microsoft.com/office/powerpoint/2010/main" val="131857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CE3F12-20F2-D9BE-3982-B4213E697BDE}"/>
              </a:ext>
            </a:extLst>
          </p:cNvPr>
          <p:cNvSpPr>
            <a:spLocks noGrp="1"/>
          </p:cNvSpPr>
          <p:nvPr>
            <p:ph type="dt" sz="half" idx="10"/>
          </p:nvPr>
        </p:nvSpPr>
        <p:spPr/>
        <p:txBody>
          <a:bodyPr/>
          <a:lstStyle>
            <a:lvl1pPr>
              <a:defRPr/>
            </a:lvl1pPr>
          </a:lstStyle>
          <a:p>
            <a:pPr>
              <a:defRPr/>
            </a:pPr>
            <a:fld id="{BC1FE793-CF42-4E97-93D5-E7189E0D512B}" type="datetimeFigureOut">
              <a:rPr lang="en-US"/>
              <a:pPr>
                <a:defRPr/>
              </a:pPr>
              <a:t>10/23/2022</a:t>
            </a:fld>
            <a:endParaRPr lang="en-US"/>
          </a:p>
        </p:txBody>
      </p:sp>
      <p:sp>
        <p:nvSpPr>
          <p:cNvPr id="5" name="Footer Placeholder 4">
            <a:extLst>
              <a:ext uri="{FF2B5EF4-FFF2-40B4-BE49-F238E27FC236}">
                <a16:creationId xmlns:a16="http://schemas.microsoft.com/office/drawing/2014/main" id="{30F035F9-3A47-2408-5820-AD9473A697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B3B7E8-AE78-CC17-96B6-38DEF8612CC5}"/>
              </a:ext>
            </a:extLst>
          </p:cNvPr>
          <p:cNvSpPr>
            <a:spLocks noGrp="1"/>
          </p:cNvSpPr>
          <p:nvPr>
            <p:ph type="sldNum" sz="quarter" idx="12"/>
          </p:nvPr>
        </p:nvSpPr>
        <p:spPr/>
        <p:txBody>
          <a:bodyPr/>
          <a:lstStyle>
            <a:lvl1pPr>
              <a:defRPr/>
            </a:lvl1pPr>
          </a:lstStyle>
          <a:p>
            <a:pPr>
              <a:defRPr/>
            </a:pPr>
            <a:fld id="{BF6EA926-8094-4DE7-8E03-CF7728F92B56}" type="slidenum">
              <a:rPr lang="en-US"/>
              <a:pPr>
                <a:defRPr/>
              </a:pPr>
              <a:t>‹#›</a:t>
            </a:fld>
            <a:endParaRPr lang="en-US"/>
          </a:p>
        </p:txBody>
      </p:sp>
    </p:spTree>
    <p:extLst>
      <p:ext uri="{BB962C8B-B14F-4D97-AF65-F5344CB8AC3E}">
        <p14:creationId xmlns:p14="http://schemas.microsoft.com/office/powerpoint/2010/main" val="1773762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Tree>
    <p:extLst>
      <p:ext uri="{BB962C8B-B14F-4D97-AF65-F5344CB8AC3E}">
        <p14:creationId xmlns:p14="http://schemas.microsoft.com/office/powerpoint/2010/main" val="153280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10/23/2022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927143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10/23/2022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7278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C2B1-9AA6-8C8D-8428-E960FCA1B63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CC93AD-0CC3-A44E-4697-EC17F8FEA07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F61F4-89C6-EF24-0733-983D0E34924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6872A6-2948-8CDE-6ADC-8801A4CCE5D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B1F6E-7A38-2E58-0DEC-9D237F6BD19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CF6D09-DB85-98F8-81A9-09471C31F186}"/>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8" name="Footer Placeholder 7">
            <a:extLst>
              <a:ext uri="{FF2B5EF4-FFF2-40B4-BE49-F238E27FC236}">
                <a16:creationId xmlns:a16="http://schemas.microsoft.com/office/drawing/2014/main" id="{CC9B561F-1564-6FD9-B3F7-CDD77EDC8C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3FBD9C-1446-D414-ECA5-4B70066EA243}"/>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587682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10/23/2022</a:t>
            </a:fld>
            <a:endParaRPr lang="en-US" dirty="0"/>
          </a:p>
        </p:txBody>
      </p:sp>
    </p:spTree>
    <p:extLst>
      <p:ext uri="{BB962C8B-B14F-4D97-AF65-F5344CB8AC3E}">
        <p14:creationId xmlns:p14="http://schemas.microsoft.com/office/powerpoint/2010/main" val="561584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10/23/2022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90616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10/23/2022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0370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10/23/2022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16351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10/23/2022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5799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10/23/2022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47146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10/23/2022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95932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10/23/2022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40660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10/23/2022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877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CDD8-7EE8-A089-912F-8B7A95A39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E0F0D-5A32-DA8C-804F-3F287A1AA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204D62-909E-E00B-0A33-F0A5FBBB64D7}"/>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5" name="Footer Placeholder 4">
            <a:extLst>
              <a:ext uri="{FF2B5EF4-FFF2-40B4-BE49-F238E27FC236}">
                <a16:creationId xmlns:a16="http://schemas.microsoft.com/office/drawing/2014/main" id="{5EA780D9-4B4E-1929-A78F-4D70CB7FF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D6736-6EFD-9787-BC77-5E436E2B389A}"/>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178779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442D-B404-04C0-9EED-F69FA2CFA7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8D2838-0413-3CF5-18CF-30F6A79E8D1B}"/>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4" name="Footer Placeholder 3">
            <a:extLst>
              <a:ext uri="{FF2B5EF4-FFF2-40B4-BE49-F238E27FC236}">
                <a16:creationId xmlns:a16="http://schemas.microsoft.com/office/drawing/2014/main" id="{710F733C-98BF-9D5A-889A-19683199D9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28F638-F736-B051-80EB-9C674C2C3C32}"/>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1169524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A4D1-3EC8-D58A-3568-CB0841ED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DD743-20BC-F727-5C90-FE152E766E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AE0C6-72D1-C51D-D8ED-98F1E32BD124}"/>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5" name="Footer Placeholder 4">
            <a:extLst>
              <a:ext uri="{FF2B5EF4-FFF2-40B4-BE49-F238E27FC236}">
                <a16:creationId xmlns:a16="http://schemas.microsoft.com/office/drawing/2014/main" id="{421C3CFD-CE59-36C7-4964-B742F4F31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19C4C-B9F8-6DEC-59D8-8EC3C7A57018}"/>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2249582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654E-45E7-D89E-EA8A-9E404A0D0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89D41F-9D2F-2054-32B9-F77EF02A2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C0426-27ED-E873-F950-55BAFB728DC3}"/>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5" name="Footer Placeholder 4">
            <a:extLst>
              <a:ext uri="{FF2B5EF4-FFF2-40B4-BE49-F238E27FC236}">
                <a16:creationId xmlns:a16="http://schemas.microsoft.com/office/drawing/2014/main" id="{F2A80B40-EEA1-B911-96C0-D8BB62180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C6045-D31C-58F1-F142-B9B712D82D82}"/>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2824468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F080-1B14-08CD-6EFB-3735AF1AA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555346-B96A-780A-1914-C6F936F8C3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117527-4591-D083-FAC6-02F6265A4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EC569B-F478-BC15-F1F6-51F9B9E98D14}"/>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6" name="Footer Placeholder 5">
            <a:extLst>
              <a:ext uri="{FF2B5EF4-FFF2-40B4-BE49-F238E27FC236}">
                <a16:creationId xmlns:a16="http://schemas.microsoft.com/office/drawing/2014/main" id="{1D7FB25D-C2CF-2012-0C2B-CF4AF2EA0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74612-968B-BC37-CDBE-13D4F5F2C648}"/>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1033576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2120-BBE1-11CE-B30D-00257F30D1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006C8D-BA9C-172A-0470-1C052FA46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DA501-7F67-4D39-EFC8-2C9241602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D3902F-3894-E8D8-45E0-77C5C7807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2108E-4CDE-FF56-2D05-EE48E0407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30837-404D-1805-7FE7-55C5E1C4625A}"/>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8" name="Footer Placeholder 7">
            <a:extLst>
              <a:ext uri="{FF2B5EF4-FFF2-40B4-BE49-F238E27FC236}">
                <a16:creationId xmlns:a16="http://schemas.microsoft.com/office/drawing/2014/main" id="{407A60C8-F23E-9303-2D12-4240AAD47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C2774A-90C6-1757-6BEE-8E0275AF874D}"/>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3794725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236B-E447-4645-6E20-301CAFC6D3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4D229D-66D0-91B2-5948-338DFFAAFCE5}"/>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4" name="Footer Placeholder 3">
            <a:extLst>
              <a:ext uri="{FF2B5EF4-FFF2-40B4-BE49-F238E27FC236}">
                <a16:creationId xmlns:a16="http://schemas.microsoft.com/office/drawing/2014/main" id="{000D4DF8-619F-98C7-326B-9FED2EFAD0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53FFB9-7644-4FD7-2DCD-AED58C7FC006}"/>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1204879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84AE59-81AC-AFE0-7618-7709D76CB98A}"/>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3" name="Footer Placeholder 2">
            <a:extLst>
              <a:ext uri="{FF2B5EF4-FFF2-40B4-BE49-F238E27FC236}">
                <a16:creationId xmlns:a16="http://schemas.microsoft.com/office/drawing/2014/main" id="{BA904791-50B6-F583-BD02-F80A1D2E74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6E69B-89AA-CD4C-FB4C-47AA0AB12121}"/>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4096649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72EA-3CC0-1052-74C2-B1B818969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A5E7A-34D5-CD3E-88B7-765F6EDD7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5CCE7D-DC8D-6DD0-56DF-55BB34EB6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E52D0-6150-29B0-F4ED-3DEE47CE71DB}"/>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6" name="Footer Placeholder 5">
            <a:extLst>
              <a:ext uri="{FF2B5EF4-FFF2-40B4-BE49-F238E27FC236}">
                <a16:creationId xmlns:a16="http://schemas.microsoft.com/office/drawing/2014/main" id="{12F88098-6D96-1446-6084-AA42D74EE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FF207-CDAD-9683-4DF1-F716118262DF}"/>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2947910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C77D-D596-3A29-7194-D832396E4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430737-A428-7692-CBE2-5EBFD2D86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39FEC8-EF5B-4362-4047-A61E885F8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7E2D9-DFA2-DC83-2C40-50ABFF30C02B}"/>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6" name="Footer Placeholder 5">
            <a:extLst>
              <a:ext uri="{FF2B5EF4-FFF2-40B4-BE49-F238E27FC236}">
                <a16:creationId xmlns:a16="http://schemas.microsoft.com/office/drawing/2014/main" id="{372BB314-9253-A000-3D3C-2D202BC60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05227-BB91-E9BD-C498-DCB627FE7B1E}"/>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1122779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4DFA-39E6-BE9B-A5B3-C5BA67937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6E3760-E10D-F265-3003-FF64B4458B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A192D-4E4D-6F37-A100-11EED04B5EA8}"/>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5" name="Footer Placeholder 4">
            <a:extLst>
              <a:ext uri="{FF2B5EF4-FFF2-40B4-BE49-F238E27FC236}">
                <a16:creationId xmlns:a16="http://schemas.microsoft.com/office/drawing/2014/main" id="{988C1535-BFF4-3C6D-55C7-D771D7940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661AA-E06E-87BF-E83E-5C6AE998FB5C}"/>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421355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5DA54-394D-DAF3-914E-197D8F0620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F19BA3-284F-E48E-9B44-FA4C55D47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3FFAA-C9CE-6777-3057-E6CF257CA33B}"/>
              </a:ext>
            </a:extLst>
          </p:cNvPr>
          <p:cNvSpPr>
            <a:spLocks noGrp="1"/>
          </p:cNvSpPr>
          <p:nvPr>
            <p:ph type="dt" sz="half" idx="10"/>
          </p:nvPr>
        </p:nvSpPr>
        <p:spPr/>
        <p:txBody>
          <a:bodyPr/>
          <a:lstStyle/>
          <a:p>
            <a:fld id="{E27CB38F-BEF3-4DD0-AC82-96E551183BA4}" type="datetimeFigureOut">
              <a:rPr lang="en-US" smtClean="0"/>
              <a:t>10/23/2022</a:t>
            </a:fld>
            <a:endParaRPr lang="en-US"/>
          </a:p>
        </p:txBody>
      </p:sp>
      <p:sp>
        <p:nvSpPr>
          <p:cNvPr id="5" name="Footer Placeholder 4">
            <a:extLst>
              <a:ext uri="{FF2B5EF4-FFF2-40B4-BE49-F238E27FC236}">
                <a16:creationId xmlns:a16="http://schemas.microsoft.com/office/drawing/2014/main" id="{EC82E23D-19E7-74FB-FB9B-B245C052D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3356E-5771-1E10-959F-8CD462314E3C}"/>
              </a:ext>
            </a:extLst>
          </p:cNvPr>
          <p:cNvSpPr>
            <a:spLocks noGrp="1"/>
          </p:cNvSpPr>
          <p:nvPr>
            <p:ph type="sldNum" sz="quarter" idx="12"/>
          </p:nvPr>
        </p:nvSpPr>
        <p:spPr/>
        <p:txBody>
          <a:bodyPr/>
          <a:lstStyle/>
          <a:p>
            <a:fld id="{D5E6BE8C-513B-43AA-8FB9-CB4198875F35}" type="slidenum">
              <a:rPr lang="en-US" smtClean="0"/>
              <a:t>‹#›</a:t>
            </a:fld>
            <a:endParaRPr lang="en-US"/>
          </a:p>
        </p:txBody>
      </p:sp>
    </p:spTree>
    <p:extLst>
      <p:ext uri="{BB962C8B-B14F-4D97-AF65-F5344CB8AC3E}">
        <p14:creationId xmlns:p14="http://schemas.microsoft.com/office/powerpoint/2010/main" val="175087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5E623-8D5B-55FB-7414-39FBDCB8793D}"/>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3" name="Footer Placeholder 2">
            <a:extLst>
              <a:ext uri="{FF2B5EF4-FFF2-40B4-BE49-F238E27FC236}">
                <a16:creationId xmlns:a16="http://schemas.microsoft.com/office/drawing/2014/main" id="{7E3BA5D6-F376-A927-3C0F-85FE8CCB67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F5616-1573-6B67-AEFC-98F39BE3DEF2}"/>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3610414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583D-675E-136F-76D9-22788A2E62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04CF4B-6081-114C-2564-64A4D937E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46D5-4293-A0E7-2B55-B1CD39F7CEF3}"/>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5" name="Footer Placeholder 4">
            <a:extLst>
              <a:ext uri="{FF2B5EF4-FFF2-40B4-BE49-F238E27FC236}">
                <a16:creationId xmlns:a16="http://schemas.microsoft.com/office/drawing/2014/main" id="{6C5C31BC-567B-E974-1D36-55030DB38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C492A-29C1-5167-87A5-AA4463ED78EA}"/>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652410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5AAE-3067-436C-6624-BD90802CD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0053B-8FC8-BD82-BBAD-3B6D7E090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9F3F5-A69E-E605-7AC8-AEE831D29107}"/>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5" name="Footer Placeholder 4">
            <a:extLst>
              <a:ext uri="{FF2B5EF4-FFF2-40B4-BE49-F238E27FC236}">
                <a16:creationId xmlns:a16="http://schemas.microsoft.com/office/drawing/2014/main" id="{0589A157-ED72-E910-8602-452672447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86D8D-ED15-F114-DA9E-88C7C5F5755C}"/>
              </a:ext>
            </a:extLst>
          </p:cNvPr>
          <p:cNvSpPr>
            <a:spLocks noGrp="1"/>
          </p:cNvSpPr>
          <p:nvPr>
            <p:ph type="sldNum" sz="quarter" idx="12"/>
          </p:nvPr>
        </p:nvSpPr>
        <p:spPr/>
        <p:txBody>
          <a:bodyPr/>
          <a:lstStyle/>
          <a:p>
            <a:fld id="{5FF7D0AA-46D1-4345-AFB6-625F7D11F59A}" type="slidenum">
              <a:rPr lang="en-US" smtClean="0"/>
              <a:t>‹#›</a:t>
            </a:fld>
            <a:endParaRPr lang="en-US"/>
          </a:p>
        </p:txBody>
      </p:sp>
      <p:sp>
        <p:nvSpPr>
          <p:cNvPr id="7" name="Rectangle 6">
            <a:extLst>
              <a:ext uri="{FF2B5EF4-FFF2-40B4-BE49-F238E27FC236}">
                <a16:creationId xmlns:a16="http://schemas.microsoft.com/office/drawing/2014/main" id="{CBC0BE03-A31B-BDB3-D817-007474D3E8F0}"/>
              </a:ext>
            </a:extLst>
          </p:cNvPr>
          <p:cNvSpPr/>
          <p:nvPr userDrawn="1"/>
        </p:nvSpPr>
        <p:spPr>
          <a:xfrm>
            <a:off x="9875521" y="230187"/>
            <a:ext cx="2076994" cy="1595437"/>
          </a:xfrm>
          <a:prstGeom prst="rect">
            <a:avLst/>
          </a:prstGeom>
          <a:blipFill dpi="0" rotWithShape="1">
            <a:blip r:embed="rId2">
              <a:alphaModFix amt="5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049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8841-3448-9D59-74E3-28DDC817EC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18F370-9322-32D1-4D74-3C282B679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A14CF5-B3CE-7B3E-F658-0384CC5FE7BD}"/>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5" name="Footer Placeholder 4">
            <a:extLst>
              <a:ext uri="{FF2B5EF4-FFF2-40B4-BE49-F238E27FC236}">
                <a16:creationId xmlns:a16="http://schemas.microsoft.com/office/drawing/2014/main" id="{83E0EF06-7280-3BAF-40E3-680B24316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1271D-BF5D-3A06-2CCA-E897FDAE0520}"/>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31249973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29FC-6602-AF24-A00C-FF71C7A68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024E1-8EFA-11F4-FFA3-5690DAB79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997B1-0430-5D9C-F835-B18BE3663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73499C-A666-0A58-4550-F41F2B2433CC}"/>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6" name="Footer Placeholder 5">
            <a:extLst>
              <a:ext uri="{FF2B5EF4-FFF2-40B4-BE49-F238E27FC236}">
                <a16:creationId xmlns:a16="http://schemas.microsoft.com/office/drawing/2014/main" id="{286D55C2-4AB8-69CE-F9B9-74C8B79B0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9FFAB-01D0-B896-0BAE-08A941A2EB68}"/>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31558624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0F91-826E-F57A-DC02-1422DDF78B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F6BB3-8332-CF5E-FE31-FA547A61F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A3C0AC-E4E6-8BBE-9A62-9AE3C77803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B9E8C2-C1C2-0B49-1591-AFAE5DFD9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0991FB-2272-E799-0AE5-CA2C5FA02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7BDB9-01AF-A299-5D25-01958A83F0C7}"/>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8" name="Footer Placeholder 7">
            <a:extLst>
              <a:ext uri="{FF2B5EF4-FFF2-40B4-BE49-F238E27FC236}">
                <a16:creationId xmlns:a16="http://schemas.microsoft.com/office/drawing/2014/main" id="{6623E979-1208-3D8D-A7C1-DD231EED6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8A2355-E66B-9D26-8C85-BA83FC3432B6}"/>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4140840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49C1-AFB1-74E2-2202-957349E051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077C4-5020-D397-9EA0-79716DA5FB3A}"/>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4" name="Footer Placeholder 3">
            <a:extLst>
              <a:ext uri="{FF2B5EF4-FFF2-40B4-BE49-F238E27FC236}">
                <a16:creationId xmlns:a16="http://schemas.microsoft.com/office/drawing/2014/main" id="{E9E385AF-E1DF-4653-193F-EEC87A2977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DB0E53-8926-6526-E5AD-A8934D995BD0}"/>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35496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031A8-DA4C-C647-909E-16D3DB304406}"/>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3" name="Footer Placeholder 2">
            <a:extLst>
              <a:ext uri="{FF2B5EF4-FFF2-40B4-BE49-F238E27FC236}">
                <a16:creationId xmlns:a16="http://schemas.microsoft.com/office/drawing/2014/main" id="{1A2F74E0-9B33-A01A-D00A-4D1A8DD767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AA78A-8395-8BAC-FB8F-98DC024956FD}"/>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1086504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A286-E12F-E4B4-8588-076415750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656DD-1DB2-6A43-E6D0-4783DB3C3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BBF5F-37AE-0A28-4B15-8A6C71B2A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31842-FCBA-CEC7-C513-F6B8EC6D3B24}"/>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6" name="Footer Placeholder 5">
            <a:extLst>
              <a:ext uri="{FF2B5EF4-FFF2-40B4-BE49-F238E27FC236}">
                <a16:creationId xmlns:a16="http://schemas.microsoft.com/office/drawing/2014/main" id="{694CBF6E-8CF3-9396-0D9B-5D63E0CAC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0C825-3AA7-BE10-D449-6FCAB01C9B6F}"/>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1083245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E525-03C6-8442-FE8D-503288C48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97004C-8200-C17D-BC70-75BA8A279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DC3E7-0858-9A27-6727-6B660D134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D4009-463C-CB7D-675E-58FB8E59C65A}"/>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6" name="Footer Placeholder 5">
            <a:extLst>
              <a:ext uri="{FF2B5EF4-FFF2-40B4-BE49-F238E27FC236}">
                <a16:creationId xmlns:a16="http://schemas.microsoft.com/office/drawing/2014/main" id="{399D4265-D387-03D1-C166-5D97D9DD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77557-018F-19D2-E240-8C871456BF4A}"/>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24514577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51D3-32BD-58EF-1FC2-006C6F95D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5DDAE-2E7D-D01D-8F0B-BC66F4B345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16093-7A81-B1B5-9F0A-E123879AE2F0}"/>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5" name="Footer Placeholder 4">
            <a:extLst>
              <a:ext uri="{FF2B5EF4-FFF2-40B4-BE49-F238E27FC236}">
                <a16:creationId xmlns:a16="http://schemas.microsoft.com/office/drawing/2014/main" id="{CA53FD31-1CC3-EA46-C9E7-2F27CD8AB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48FF4-41AB-2C36-0201-4FB1E272034E}"/>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280373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3B3C-976A-8BF6-33AC-BEBE59D46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CE802C-4CC5-5077-DE24-BC631108427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3217B-7032-8809-E34E-82FCB21E229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2DFFB-6F2D-5C59-6EDF-AE9A94F46772}"/>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6" name="Footer Placeholder 5">
            <a:extLst>
              <a:ext uri="{FF2B5EF4-FFF2-40B4-BE49-F238E27FC236}">
                <a16:creationId xmlns:a16="http://schemas.microsoft.com/office/drawing/2014/main" id="{0B96539F-EAC6-90C1-A854-FC044A1D5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A9C79-16B1-6DF7-1066-D31DBF060C43}"/>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896166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B3ECD-51BF-66FF-BB16-397E6194B3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078C4-3AFF-6DCE-425B-B872113CE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8BCDF-ED2B-5526-D293-BE29A1306239}"/>
              </a:ext>
            </a:extLst>
          </p:cNvPr>
          <p:cNvSpPr>
            <a:spLocks noGrp="1"/>
          </p:cNvSpPr>
          <p:nvPr>
            <p:ph type="dt" sz="half" idx="10"/>
          </p:nvPr>
        </p:nvSpPr>
        <p:spPr/>
        <p:txBody>
          <a:bodyPr/>
          <a:lstStyle/>
          <a:p>
            <a:fld id="{2B7BC56E-266F-47AB-981F-4A5580315028}" type="datetimeFigureOut">
              <a:rPr lang="en-US" smtClean="0"/>
              <a:t>10/23/2022</a:t>
            </a:fld>
            <a:endParaRPr lang="en-US"/>
          </a:p>
        </p:txBody>
      </p:sp>
      <p:sp>
        <p:nvSpPr>
          <p:cNvPr id="5" name="Footer Placeholder 4">
            <a:extLst>
              <a:ext uri="{FF2B5EF4-FFF2-40B4-BE49-F238E27FC236}">
                <a16:creationId xmlns:a16="http://schemas.microsoft.com/office/drawing/2014/main" id="{F9F63396-02DE-C296-59BB-D6EBF35DC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C8DB8-A479-E969-5623-F818DA9544B6}"/>
              </a:ext>
            </a:extLst>
          </p:cNvPr>
          <p:cNvSpPr>
            <a:spLocks noGrp="1"/>
          </p:cNvSpPr>
          <p:nvPr>
            <p:ph type="sldNum" sz="quarter" idx="12"/>
          </p:nvPr>
        </p:nvSpPr>
        <p:spPr/>
        <p:txBody>
          <a:bodyPr/>
          <a:lstStyle/>
          <a:p>
            <a:fld id="{5FF7D0AA-46D1-4345-AFB6-625F7D11F59A}" type="slidenum">
              <a:rPr lang="en-US" smtClean="0"/>
              <a:t>‹#›</a:t>
            </a:fld>
            <a:endParaRPr lang="en-US"/>
          </a:p>
        </p:txBody>
      </p:sp>
    </p:spTree>
    <p:extLst>
      <p:ext uri="{BB962C8B-B14F-4D97-AF65-F5344CB8AC3E}">
        <p14:creationId xmlns:p14="http://schemas.microsoft.com/office/powerpoint/2010/main" val="247370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5608-5E62-9352-A87D-5303EC7C5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AFEDEF-DE45-9D88-8926-6D6481C6D77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151DE5CE-EF63-D005-A4C1-8F4145F4DD5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632C9-8B70-B22B-D56F-1278FE6A276A}"/>
              </a:ext>
            </a:extLst>
          </p:cNvPr>
          <p:cNvSpPr>
            <a:spLocks noGrp="1"/>
          </p:cNvSpPr>
          <p:nvPr>
            <p:ph type="dt" sz="half" idx="10"/>
          </p:nvPr>
        </p:nvSpPr>
        <p:spPr/>
        <p:txBody>
          <a:bodyPr/>
          <a:lstStyle/>
          <a:p>
            <a:fld id="{ACFDE996-CC50-4F2B-B11B-E534608285E9}" type="datetimeFigureOut">
              <a:rPr lang="en-US" smtClean="0"/>
              <a:t>10/23/2022</a:t>
            </a:fld>
            <a:endParaRPr lang="en-US"/>
          </a:p>
        </p:txBody>
      </p:sp>
      <p:sp>
        <p:nvSpPr>
          <p:cNvPr id="6" name="Footer Placeholder 5">
            <a:extLst>
              <a:ext uri="{FF2B5EF4-FFF2-40B4-BE49-F238E27FC236}">
                <a16:creationId xmlns:a16="http://schemas.microsoft.com/office/drawing/2014/main" id="{DDE2792D-D117-DA90-4E45-F1AC4E82B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EC3F3-25D9-B7B2-4106-06B83D10E083}"/>
              </a:ext>
            </a:extLst>
          </p:cNvPr>
          <p:cNvSpPr>
            <a:spLocks noGrp="1"/>
          </p:cNvSpPr>
          <p:nvPr>
            <p:ph type="sldNum" sz="quarter" idx="12"/>
          </p:nvPr>
        </p:nvSpPr>
        <p:spPr/>
        <p:txBody>
          <a:bodyPr/>
          <a:lstStyle/>
          <a:p>
            <a:fld id="{5CDEB844-E347-485D-8200-B69423058377}" type="slidenum">
              <a:rPr lang="en-US" smtClean="0"/>
              <a:t>‹#›</a:t>
            </a:fld>
            <a:endParaRPr lang="en-US"/>
          </a:p>
        </p:txBody>
      </p:sp>
    </p:spTree>
    <p:extLst>
      <p:ext uri="{BB962C8B-B14F-4D97-AF65-F5344CB8AC3E}">
        <p14:creationId xmlns:p14="http://schemas.microsoft.com/office/powerpoint/2010/main" val="93652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05617-39B1-D6E6-BEEA-573B1E4DCC3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23AF52-0ECE-FAA9-423A-BD8BBE9ED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6F534-AD02-62D3-C0CE-478BEA89987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DE996-CC50-4F2B-B11B-E534608285E9}" type="datetimeFigureOut">
              <a:rPr lang="en-US" smtClean="0"/>
              <a:t>10/23/2022</a:t>
            </a:fld>
            <a:endParaRPr lang="en-US"/>
          </a:p>
        </p:txBody>
      </p:sp>
      <p:sp>
        <p:nvSpPr>
          <p:cNvPr id="5" name="Footer Placeholder 4">
            <a:extLst>
              <a:ext uri="{FF2B5EF4-FFF2-40B4-BE49-F238E27FC236}">
                <a16:creationId xmlns:a16="http://schemas.microsoft.com/office/drawing/2014/main" id="{65BBB3F8-A14A-4B1B-0B7A-0AC0D42933F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76E683-D7F4-DFE5-EF81-2E2E08D3C6E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EB844-E347-485D-8200-B69423058377}" type="slidenum">
              <a:rPr lang="en-US" smtClean="0"/>
              <a:t>‹#›</a:t>
            </a:fld>
            <a:endParaRPr lang="en-US"/>
          </a:p>
        </p:txBody>
      </p:sp>
    </p:spTree>
    <p:extLst>
      <p:ext uri="{BB962C8B-B14F-4D97-AF65-F5344CB8AC3E}">
        <p14:creationId xmlns:p14="http://schemas.microsoft.com/office/powerpoint/2010/main" val="3134418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558D32-8517-7EA0-A801-199885F7A69C}"/>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CB39D9-9AAC-548D-3348-768631F6277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A54DC5-084A-C965-C1FD-31878334B2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12907BB-342F-4748-BABB-CB1772EAF0AA}" type="datetimeFigureOut">
              <a:rPr lang="en-US"/>
              <a:pPr>
                <a:defRPr/>
              </a:pPr>
              <a:t>10/23/2022</a:t>
            </a:fld>
            <a:endParaRPr lang="en-US"/>
          </a:p>
        </p:txBody>
      </p:sp>
      <p:sp>
        <p:nvSpPr>
          <p:cNvPr id="5" name="Footer Placeholder 4">
            <a:extLst>
              <a:ext uri="{FF2B5EF4-FFF2-40B4-BE49-F238E27FC236}">
                <a16:creationId xmlns:a16="http://schemas.microsoft.com/office/drawing/2014/main" id="{7E702E8D-B7D3-A4F6-FDC8-4C1BB5D1B17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8D4539C-CB03-3B34-9F4E-97C32CFA45F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4214AA8-511D-4659-B7A8-EDC2FE08FB09}" type="slidenum">
              <a:rPr lang="en-US"/>
              <a:pPr>
                <a:defRPr/>
              </a:pPr>
              <a:t>‹#›</a:t>
            </a:fld>
            <a:endParaRPr lang="en-US"/>
          </a:p>
        </p:txBody>
      </p:sp>
    </p:spTree>
    <p:extLst>
      <p:ext uri="{BB962C8B-B14F-4D97-AF65-F5344CB8AC3E}">
        <p14:creationId xmlns:p14="http://schemas.microsoft.com/office/powerpoint/2010/main" val="1506482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045494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558D32-8517-7EA0-A801-199885F7A69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CB39D9-9AAC-548D-3348-768631F6277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A54DC5-084A-C965-C1FD-31878334B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12907BB-342F-4748-BABB-CB1772EAF0AA}" type="datetimeFigureOut">
              <a:rPr lang="en-US"/>
              <a:pPr>
                <a:defRPr/>
              </a:pPr>
              <a:t>10/23/2022</a:t>
            </a:fld>
            <a:endParaRPr lang="en-US"/>
          </a:p>
        </p:txBody>
      </p:sp>
      <p:sp>
        <p:nvSpPr>
          <p:cNvPr id="5" name="Footer Placeholder 4">
            <a:extLst>
              <a:ext uri="{FF2B5EF4-FFF2-40B4-BE49-F238E27FC236}">
                <a16:creationId xmlns:a16="http://schemas.microsoft.com/office/drawing/2014/main" id="{7E702E8D-B7D3-A4F6-FDC8-4C1BB5D1B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8D4539C-CB03-3B34-9F4E-97C32CFA4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4214AA8-511D-4659-B7A8-EDC2FE08FB09}" type="slidenum">
              <a:rPr lang="en-US"/>
              <a:pPr>
                <a:defRPr/>
              </a:pPr>
              <a:t>‹#›</a:t>
            </a:fld>
            <a:endParaRPr lang="en-US"/>
          </a:p>
        </p:txBody>
      </p:sp>
    </p:spTree>
    <p:extLst>
      <p:ext uri="{BB962C8B-B14F-4D97-AF65-F5344CB8AC3E}">
        <p14:creationId xmlns:p14="http://schemas.microsoft.com/office/powerpoint/2010/main" val="124158380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10/23/2022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825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A73F7-43E7-DC4D-F8D3-069289E36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D9ED6-04C2-E452-A61E-D9D60702C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0E3AE-1D70-216E-1A64-4EE2D9378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CB38F-BEF3-4DD0-AC82-96E551183BA4}" type="datetimeFigureOut">
              <a:rPr lang="en-US" smtClean="0"/>
              <a:t>10/23/2022</a:t>
            </a:fld>
            <a:endParaRPr lang="en-US"/>
          </a:p>
        </p:txBody>
      </p:sp>
      <p:sp>
        <p:nvSpPr>
          <p:cNvPr id="5" name="Footer Placeholder 4">
            <a:extLst>
              <a:ext uri="{FF2B5EF4-FFF2-40B4-BE49-F238E27FC236}">
                <a16:creationId xmlns:a16="http://schemas.microsoft.com/office/drawing/2014/main" id="{DCFCB737-8CBB-C2E3-AA06-A126929EB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58B6A4-D1AF-CCE1-C20C-2F96128EF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6BE8C-513B-43AA-8FB9-CB4198875F35}" type="slidenum">
              <a:rPr lang="en-US" smtClean="0"/>
              <a:t>‹#›</a:t>
            </a:fld>
            <a:endParaRPr lang="en-US"/>
          </a:p>
        </p:txBody>
      </p:sp>
    </p:spTree>
    <p:extLst>
      <p:ext uri="{BB962C8B-B14F-4D97-AF65-F5344CB8AC3E}">
        <p14:creationId xmlns:p14="http://schemas.microsoft.com/office/powerpoint/2010/main" val="289096232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AFCD9-C192-EDD4-901D-BC76ACFB8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354E16-E8C8-2BD0-3F1A-F19205C64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A1E24-CB3B-D6D9-90CA-65883D81A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BC56E-266F-47AB-981F-4A5580315028}" type="datetimeFigureOut">
              <a:rPr lang="en-US" smtClean="0"/>
              <a:t>10/23/2022</a:t>
            </a:fld>
            <a:endParaRPr lang="en-US"/>
          </a:p>
        </p:txBody>
      </p:sp>
      <p:sp>
        <p:nvSpPr>
          <p:cNvPr id="5" name="Footer Placeholder 4">
            <a:extLst>
              <a:ext uri="{FF2B5EF4-FFF2-40B4-BE49-F238E27FC236}">
                <a16:creationId xmlns:a16="http://schemas.microsoft.com/office/drawing/2014/main" id="{8CACCE31-CA71-666A-0F2E-79BB0A098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F89F6B-92E9-26F1-8F77-9536763E3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7D0AA-46D1-4345-AFB6-625F7D11F59A}" type="slidenum">
              <a:rPr lang="en-US" smtClean="0"/>
              <a:t>‹#›</a:t>
            </a:fld>
            <a:endParaRPr lang="en-US"/>
          </a:p>
        </p:txBody>
      </p:sp>
    </p:spTree>
    <p:extLst>
      <p:ext uri="{BB962C8B-B14F-4D97-AF65-F5344CB8AC3E}">
        <p14:creationId xmlns:p14="http://schemas.microsoft.com/office/powerpoint/2010/main" val="346841693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10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A6670FA-C99D-3172-5F66-38DBA3693DFC}"/>
              </a:ext>
            </a:extLst>
          </p:cNvPr>
          <p:cNvCxnSpPr>
            <a:cxnSpLocks/>
          </p:cNvCxnSpPr>
          <p:nvPr/>
        </p:nvCxnSpPr>
        <p:spPr>
          <a:xfrm>
            <a:off x="3587263" y="1603717"/>
            <a:ext cx="0" cy="357670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7CA6A63-59CA-8F1B-2031-B006DB343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808" y="1126598"/>
            <a:ext cx="5720248" cy="4604800"/>
          </a:xfrm>
          <a:prstGeom prst="rect">
            <a:avLst/>
          </a:prstGeom>
        </p:spPr>
      </p:pic>
    </p:spTree>
    <p:extLst>
      <p:ext uri="{BB962C8B-B14F-4D97-AF65-F5344CB8AC3E}">
        <p14:creationId xmlns:p14="http://schemas.microsoft.com/office/powerpoint/2010/main" val="28746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A755-92AD-9355-1830-1A350D16607B}"/>
              </a:ext>
            </a:extLst>
          </p:cNvPr>
          <p:cNvSpPr>
            <a:spLocks noGrp="1"/>
          </p:cNvSpPr>
          <p:nvPr>
            <p:ph type="title"/>
          </p:nvPr>
        </p:nvSpPr>
        <p:spPr>
          <a:xfrm>
            <a:off x="385762" y="681037"/>
            <a:ext cx="10968037" cy="1144588"/>
          </a:xfrm>
        </p:spPr>
        <p:txBody>
          <a:bodyPr>
            <a:normAutofit fontScale="90000"/>
          </a:bodyPr>
          <a:lstStyle/>
          <a:p>
            <a:r>
              <a:rPr lang="en-US" b="1" dirty="0">
                <a:solidFill>
                  <a:schemeClr val="accent6">
                    <a:lumMod val="50000"/>
                  </a:schemeClr>
                </a:solidFill>
              </a:rPr>
              <a:t>What Are The Two Categories Of Cartridge Filter?</a:t>
            </a:r>
            <a:br>
              <a:rPr lang="en-US" b="1" dirty="0">
                <a:solidFill>
                  <a:schemeClr val="accent6">
                    <a:lumMod val="50000"/>
                  </a:schemeClr>
                </a:solidFill>
              </a:rPr>
            </a:br>
            <a:endParaRPr lang="en-US" b="1" dirty="0">
              <a:solidFill>
                <a:schemeClr val="accent6">
                  <a:lumMod val="50000"/>
                </a:schemeClr>
              </a:solidFill>
            </a:endParaRPr>
          </a:p>
        </p:txBody>
      </p:sp>
      <p:sp>
        <p:nvSpPr>
          <p:cNvPr id="3" name="Content Placeholder 2">
            <a:extLst>
              <a:ext uri="{FF2B5EF4-FFF2-40B4-BE49-F238E27FC236}">
                <a16:creationId xmlns:a16="http://schemas.microsoft.com/office/drawing/2014/main" id="{BB09D804-89FF-355E-CE38-5E02D372A069}"/>
              </a:ext>
            </a:extLst>
          </p:cNvPr>
          <p:cNvSpPr>
            <a:spLocks noGrp="1"/>
          </p:cNvSpPr>
          <p:nvPr>
            <p:ph idx="1"/>
          </p:nvPr>
        </p:nvSpPr>
        <p:spPr>
          <a:xfrm>
            <a:off x="385762" y="1485900"/>
            <a:ext cx="10968038" cy="4691063"/>
          </a:xfrm>
        </p:spPr>
        <p:txBody>
          <a:bodyPr/>
          <a:lstStyle/>
          <a:p>
            <a:pPr marL="0" indent="0">
              <a:buNone/>
            </a:pPr>
            <a:endParaRPr lang="en-US" dirty="0"/>
          </a:p>
          <a:p>
            <a:pPr marL="0" indent="0">
              <a:buNone/>
            </a:pPr>
            <a:r>
              <a:rPr lang="en-US" dirty="0"/>
              <a:t>a) surface filters</a:t>
            </a:r>
          </a:p>
          <a:p>
            <a:pPr marL="0" indent="0">
              <a:buNone/>
            </a:pPr>
            <a:r>
              <a:rPr lang="en-US" dirty="0"/>
              <a:t>b) depth filters.</a:t>
            </a:r>
          </a:p>
          <a:p>
            <a:endParaRPr lang="en-US" dirty="0"/>
          </a:p>
          <a:p>
            <a:endParaRPr lang="en-US" dirty="0"/>
          </a:p>
        </p:txBody>
      </p:sp>
      <p:pic>
        <p:nvPicPr>
          <p:cNvPr id="5" name="Picture 4" descr="Chart&#10;&#10;Description automatically generated">
            <a:extLst>
              <a:ext uri="{FF2B5EF4-FFF2-40B4-BE49-F238E27FC236}">
                <a16:creationId xmlns:a16="http://schemas.microsoft.com/office/drawing/2014/main" id="{126FDEFE-51DA-8E1E-58BE-5D1A50CE7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412" y="1863611"/>
            <a:ext cx="8229601" cy="4871924"/>
          </a:xfrm>
          <a:prstGeom prst="rect">
            <a:avLst/>
          </a:prstGeom>
        </p:spPr>
      </p:pic>
    </p:spTree>
    <p:extLst>
      <p:ext uri="{BB962C8B-B14F-4D97-AF65-F5344CB8AC3E}">
        <p14:creationId xmlns:p14="http://schemas.microsoft.com/office/powerpoint/2010/main" val="229709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98344D-8824-7557-7560-695B67CA0369}"/>
              </a:ext>
            </a:extLst>
          </p:cNvPr>
          <p:cNvSpPr>
            <a:spLocks noGrp="1"/>
          </p:cNvSpPr>
          <p:nvPr>
            <p:ph idx="1"/>
          </p:nvPr>
        </p:nvSpPr>
        <p:spPr>
          <a:xfrm>
            <a:off x="714375" y="2171699"/>
            <a:ext cx="10381256" cy="4000501"/>
          </a:xfrm>
        </p:spPr>
        <p:txBody>
          <a:bodyPr anchor="ctr">
            <a:normAutofit/>
          </a:bodyPr>
          <a:lstStyle/>
          <a:p>
            <a:r>
              <a:rPr lang="en-US" sz="2400" b="1" dirty="0"/>
              <a:t>Osmosis</a:t>
            </a:r>
            <a:r>
              <a:rPr lang="en-US" sz="2400" dirty="0"/>
              <a:t> is a process where a weaker saline solution will tend to migrate to a strong saline solution.</a:t>
            </a:r>
          </a:p>
          <a:p>
            <a:endParaRPr lang="en-US" sz="2400" dirty="0"/>
          </a:p>
          <a:p>
            <a:r>
              <a:rPr lang="en-US" sz="2400" b="1" dirty="0"/>
              <a:t>Reverse osmosis </a:t>
            </a:r>
            <a:r>
              <a:rPr lang="en-US" sz="2400" dirty="0"/>
              <a:t>is the process of osmosis in reverse. whereas osmosis occurs naturally without energy required, to reverse the process of osmosis you need to apply energy to the more saline solution. a reverse osmosis membrane is a semi permeable membrane that allows the passage of water molecules.</a:t>
            </a:r>
          </a:p>
          <a:p>
            <a:endParaRPr lang="en-US" sz="2400" dirty="0"/>
          </a:p>
          <a:p>
            <a:endParaRPr lang="en-US" sz="2000" dirty="0"/>
          </a:p>
          <a:p>
            <a:endParaRPr lang="en-US" sz="2000" dirty="0"/>
          </a:p>
          <a:p>
            <a:endParaRPr lang="en-US" sz="2000" dirty="0"/>
          </a:p>
        </p:txBody>
      </p:sp>
      <p:sp>
        <p:nvSpPr>
          <p:cNvPr id="4" name="Rectangle 3">
            <a:extLst>
              <a:ext uri="{FF2B5EF4-FFF2-40B4-BE49-F238E27FC236}">
                <a16:creationId xmlns:a16="http://schemas.microsoft.com/office/drawing/2014/main" id="{A4B57369-921C-8B86-EAD4-7BC91914C08A}"/>
              </a:ext>
            </a:extLst>
          </p:cNvPr>
          <p:cNvSpPr/>
          <p:nvPr/>
        </p:nvSpPr>
        <p:spPr>
          <a:xfrm>
            <a:off x="9679674" y="6689"/>
            <a:ext cx="2512326" cy="159074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850AF-F31C-0B3B-68BC-188B6DC7D081}"/>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How does Reverse Osmosis work? </a:t>
            </a:r>
          </a:p>
        </p:txBody>
      </p:sp>
      <p:sp>
        <p:nvSpPr>
          <p:cNvPr id="3" name="Content Placeholder 2">
            <a:extLst>
              <a:ext uri="{FF2B5EF4-FFF2-40B4-BE49-F238E27FC236}">
                <a16:creationId xmlns:a16="http://schemas.microsoft.com/office/drawing/2014/main" id="{76CD83BA-4DD8-F39B-A5F4-82212A4A6065}"/>
              </a:ext>
            </a:extLst>
          </p:cNvPr>
          <p:cNvSpPr>
            <a:spLocks noGrp="1"/>
          </p:cNvSpPr>
          <p:nvPr>
            <p:ph idx="1"/>
          </p:nvPr>
        </p:nvSpPr>
        <p:spPr>
          <a:xfrm>
            <a:off x="459346" y="1590741"/>
            <a:ext cx="11273303" cy="5124383"/>
          </a:xfrm>
        </p:spPr>
        <p:txBody>
          <a:bodyPr anchor="ctr">
            <a:normAutofit/>
          </a:bodyPr>
          <a:lstStyle/>
          <a:p>
            <a:pPr marL="0" indent="0" algn="just">
              <a:buNone/>
            </a:pPr>
            <a:r>
              <a:rPr lang="en-US" sz="2400" dirty="0"/>
              <a:t>The amount of pressure required depends on the salt concentration of the feed water.</a:t>
            </a:r>
          </a:p>
          <a:p>
            <a:pPr marL="0" indent="0" algn="just">
              <a:buNone/>
            </a:pPr>
            <a:r>
              <a:rPr lang="en-US" sz="2400" dirty="0"/>
              <a:t> </a:t>
            </a:r>
            <a:r>
              <a:rPr lang="en-US" sz="2400" b="1" dirty="0"/>
              <a:t>feed water </a:t>
            </a:r>
            <a:r>
              <a:rPr lang="en-US" sz="2400" dirty="0"/>
              <a:t>: good water and bad water.</a:t>
            </a:r>
          </a:p>
          <a:p>
            <a:pPr marL="0" indent="0" algn="just">
              <a:buNone/>
            </a:pPr>
            <a:r>
              <a:rPr lang="en-US" sz="2400" dirty="0"/>
              <a:t>The ‘bad’ water is the water that contains all the contaminants that were unable to pass through the RO membrane and is known as the concentrate, reject, or brine. </a:t>
            </a:r>
            <a:r>
              <a:rPr lang="en-US" sz="2400" b="1" dirty="0"/>
              <a:t>Permeate</a:t>
            </a:r>
            <a:r>
              <a:rPr lang="en-US" sz="2400" dirty="0"/>
              <a:t> is the water that was pushed </a:t>
            </a:r>
          </a:p>
          <a:p>
            <a:pPr marL="0" indent="0" algn="just">
              <a:buNone/>
            </a:pPr>
            <a:r>
              <a:rPr lang="en-US" sz="2400" dirty="0"/>
              <a:t>through the RO membrane </a:t>
            </a:r>
          </a:p>
          <a:p>
            <a:pPr marL="0" indent="0" algn="just">
              <a:buNone/>
            </a:pPr>
            <a:r>
              <a:rPr lang="en-US" sz="2400" dirty="0"/>
              <a:t>and contains very little</a:t>
            </a:r>
          </a:p>
          <a:p>
            <a:pPr marL="0" indent="0" algn="just">
              <a:buNone/>
            </a:pPr>
            <a:r>
              <a:rPr lang="en-US" sz="2400" dirty="0"/>
              <a:t> contaminants. </a:t>
            </a:r>
          </a:p>
          <a:p>
            <a:pPr marL="0" indent="0" algn="just">
              <a:buNone/>
            </a:pPr>
            <a:endParaRPr lang="en-US" sz="2400" dirty="0"/>
          </a:p>
          <a:p>
            <a:endParaRPr lang="en-US" sz="2000" dirty="0"/>
          </a:p>
        </p:txBody>
      </p:sp>
      <p:pic>
        <p:nvPicPr>
          <p:cNvPr id="4" name="Picture 3">
            <a:extLst>
              <a:ext uri="{FF2B5EF4-FFF2-40B4-BE49-F238E27FC236}">
                <a16:creationId xmlns:a16="http://schemas.microsoft.com/office/drawing/2014/main" id="{54F1DCBB-54F5-E307-58E8-347D62AC0814}"/>
              </a:ext>
            </a:extLst>
          </p:cNvPr>
          <p:cNvPicPr>
            <a:picLocks noChangeAspect="1"/>
          </p:cNvPicPr>
          <p:nvPr/>
        </p:nvPicPr>
        <p:blipFill>
          <a:blip r:embed="rId2"/>
          <a:stretch>
            <a:fillRect/>
          </a:stretch>
        </p:blipFill>
        <p:spPr>
          <a:xfrm>
            <a:off x="4452634" y="3929063"/>
            <a:ext cx="7325330" cy="2634399"/>
          </a:xfrm>
          <a:prstGeom prst="rect">
            <a:avLst/>
          </a:prstGeom>
        </p:spPr>
      </p:pic>
      <p:sp>
        <p:nvSpPr>
          <p:cNvPr id="5" name="Rectangle 4">
            <a:extLst>
              <a:ext uri="{FF2B5EF4-FFF2-40B4-BE49-F238E27FC236}">
                <a16:creationId xmlns:a16="http://schemas.microsoft.com/office/drawing/2014/main" id="{4B9338A6-1CE4-00D0-3C83-ABA39F814139}"/>
              </a:ext>
            </a:extLst>
          </p:cNvPr>
          <p:cNvSpPr/>
          <p:nvPr/>
        </p:nvSpPr>
        <p:spPr>
          <a:xfrm>
            <a:off x="9858374" y="-6693"/>
            <a:ext cx="2333625" cy="15974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36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ED6675E6-4843-C50E-84C6-0C810D7B9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158" y="643467"/>
            <a:ext cx="9181687" cy="5571067"/>
          </a:xfrm>
          <a:prstGeom prst="rect">
            <a:avLst/>
          </a:prstGeom>
        </p:spPr>
      </p:pic>
    </p:spTree>
    <p:extLst>
      <p:ext uri="{BB962C8B-B14F-4D97-AF65-F5344CB8AC3E}">
        <p14:creationId xmlns:p14="http://schemas.microsoft.com/office/powerpoint/2010/main" val="254415519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4C7EB-B5B3-2622-EF02-1349457A243C}"/>
              </a:ext>
            </a:extLst>
          </p:cNvPr>
          <p:cNvSpPr>
            <a:spLocks noGrp="1"/>
          </p:cNvSpPr>
          <p:nvPr>
            <p:ph type="title"/>
          </p:nvPr>
        </p:nvSpPr>
        <p:spPr>
          <a:xfrm>
            <a:off x="257176" y="294538"/>
            <a:ext cx="10229850" cy="1033669"/>
          </a:xfrm>
        </p:spPr>
        <p:txBody>
          <a:bodyPr>
            <a:normAutofit/>
          </a:bodyPr>
          <a:lstStyle/>
          <a:p>
            <a:r>
              <a:rPr lang="en-US" sz="4000" b="1" dirty="0">
                <a:solidFill>
                  <a:srgbClr val="FFFFFF"/>
                </a:solidFill>
              </a:rPr>
              <a:t>What will Reverse Osmosis remove from water? </a:t>
            </a:r>
          </a:p>
        </p:txBody>
      </p:sp>
      <p:sp>
        <p:nvSpPr>
          <p:cNvPr id="3" name="Content Placeholder 2">
            <a:extLst>
              <a:ext uri="{FF2B5EF4-FFF2-40B4-BE49-F238E27FC236}">
                <a16:creationId xmlns:a16="http://schemas.microsoft.com/office/drawing/2014/main" id="{CFC3F2E5-B5E1-9441-62EC-D8F054E404BB}"/>
              </a:ext>
            </a:extLst>
          </p:cNvPr>
          <p:cNvSpPr>
            <a:spLocks noGrp="1"/>
          </p:cNvSpPr>
          <p:nvPr>
            <p:ph idx="1"/>
          </p:nvPr>
        </p:nvSpPr>
        <p:spPr>
          <a:xfrm>
            <a:off x="459351" y="2057400"/>
            <a:ext cx="10636280" cy="3944155"/>
          </a:xfrm>
        </p:spPr>
        <p:txBody>
          <a:bodyPr anchor="ctr">
            <a:normAutofit/>
          </a:bodyPr>
          <a:lstStyle/>
          <a:p>
            <a:pPr algn="just"/>
            <a:r>
              <a:rPr lang="en-US" sz="2400" dirty="0"/>
              <a:t>Reverse Osmosis can remove 95-99% of the dissolved salts (ions), particles, colloids, organics, bacteria, and pyrogens from the feed water. An RO membrane rejects contaminants based on their size and charge.</a:t>
            </a:r>
          </a:p>
          <a:p>
            <a:pPr algn="just"/>
            <a:endParaRPr lang="en-US" sz="2400" dirty="0"/>
          </a:p>
          <a:p>
            <a:pPr algn="just"/>
            <a:r>
              <a:rPr lang="en-US" sz="2400" dirty="0"/>
              <a:t>Because an RO system does not remove gases, the permeate water can have a slightly lower than normal pH level depending on CO2 levels in the feed water as the CO2 is converted to carbonic acid. </a:t>
            </a:r>
          </a:p>
          <a:p>
            <a:pPr marL="0" indent="0">
              <a:buNone/>
            </a:pPr>
            <a:endParaRPr lang="en-US" sz="2000" dirty="0"/>
          </a:p>
        </p:txBody>
      </p:sp>
      <p:sp>
        <p:nvSpPr>
          <p:cNvPr id="4" name="Rectangle 3">
            <a:extLst>
              <a:ext uri="{FF2B5EF4-FFF2-40B4-BE49-F238E27FC236}">
                <a16:creationId xmlns:a16="http://schemas.microsoft.com/office/drawing/2014/main" id="{8026EECA-BC14-9098-E524-9CD4A7023242}"/>
              </a:ext>
            </a:extLst>
          </p:cNvPr>
          <p:cNvSpPr/>
          <p:nvPr/>
        </p:nvSpPr>
        <p:spPr>
          <a:xfrm>
            <a:off x="10101263" y="0"/>
            <a:ext cx="2090734" cy="159074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42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303605A0-21CD-BD41-2368-72E95566D2B8}"/>
              </a:ext>
            </a:extLst>
          </p:cNvPr>
          <p:cNvSpPr>
            <a:spLocks noGrp="1" noChangeArrowheads="1"/>
          </p:cNvSpPr>
          <p:nvPr>
            <p:ph type="title"/>
          </p:nvPr>
        </p:nvSpPr>
        <p:spPr>
          <a:xfrm>
            <a:off x="838200" y="365128"/>
            <a:ext cx="10463207" cy="701731"/>
          </a:xfrm>
        </p:spPr>
        <p:txBody>
          <a:bodyPr wrap="square" rtlCol="0" anchor="t">
            <a:spAutoFit/>
          </a:bodyPr>
          <a:lstStyle/>
          <a:p>
            <a:pPr eaLnBrk="1" fontAlgn="auto" hangingPunct="1">
              <a:spcAft>
                <a:spcPts val="0"/>
              </a:spcAft>
              <a:defRPr/>
            </a:pPr>
            <a:r>
              <a:rPr lang="en-US" altLang="en-US" dirty="0">
                <a:solidFill>
                  <a:schemeClr val="accent6">
                    <a:lumMod val="50000"/>
                  </a:schemeClr>
                </a:solidFill>
                <a:latin typeface="Times New Roman" panose="02020603050405020304" pitchFamily="18" charset="0"/>
                <a:cs typeface="Times New Roman" panose="02020603050405020304" pitchFamily="18" charset="0"/>
              </a:rPr>
              <a:t>Water  Quality  Comparisons</a:t>
            </a:r>
          </a:p>
        </p:txBody>
      </p:sp>
      <p:sp>
        <p:nvSpPr>
          <p:cNvPr id="9219" name="Line 3">
            <a:extLst>
              <a:ext uri="{FF2B5EF4-FFF2-40B4-BE49-F238E27FC236}">
                <a16:creationId xmlns:a16="http://schemas.microsoft.com/office/drawing/2014/main" id="{0AD7BCB0-A281-B43D-88F3-9FFA647CF765}"/>
              </a:ext>
            </a:extLst>
          </p:cNvPr>
          <p:cNvSpPr>
            <a:spLocks noChangeShapeType="1"/>
          </p:cNvSpPr>
          <p:nvPr/>
        </p:nvSpPr>
        <p:spPr bwMode="auto">
          <a:xfrm>
            <a:off x="1519529" y="3218355"/>
            <a:ext cx="3169011"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20" name="Rectangle 4">
            <a:extLst>
              <a:ext uri="{FF2B5EF4-FFF2-40B4-BE49-F238E27FC236}">
                <a16:creationId xmlns:a16="http://schemas.microsoft.com/office/drawing/2014/main" id="{13D53BD9-8486-B1C7-A0CD-3C4F454EDF3C}"/>
              </a:ext>
            </a:extLst>
          </p:cNvPr>
          <p:cNvSpPr>
            <a:spLocks noChangeArrowheads="1"/>
          </p:cNvSpPr>
          <p:nvPr/>
        </p:nvSpPr>
        <p:spPr bwMode="auto">
          <a:xfrm>
            <a:off x="1943951" y="2425066"/>
            <a:ext cx="1711880" cy="70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r>
              <a:rPr lang="en-US" altLang="en-US" sz="2000" b="1" dirty="0">
                <a:solidFill>
                  <a:srgbClr val="000000"/>
                </a:solidFill>
              </a:rPr>
              <a:t>600 ppm  TDS</a:t>
            </a:r>
          </a:p>
          <a:p>
            <a:pPr defTabSz="457189" fontAlgn="base">
              <a:lnSpc>
                <a:spcPct val="100000"/>
              </a:lnSpc>
              <a:spcBef>
                <a:spcPct val="0"/>
              </a:spcBef>
              <a:spcAft>
                <a:spcPct val="0"/>
              </a:spcAft>
              <a:buNone/>
              <a:defRPr/>
            </a:pPr>
            <a:r>
              <a:rPr lang="en-US" altLang="en-US" sz="2000" b="1" dirty="0">
                <a:solidFill>
                  <a:srgbClr val="000000"/>
                </a:solidFill>
              </a:rPr>
              <a:t>FEEDWATER</a:t>
            </a:r>
          </a:p>
        </p:txBody>
      </p:sp>
      <p:grpSp>
        <p:nvGrpSpPr>
          <p:cNvPr id="9221" name="Group 5">
            <a:extLst>
              <a:ext uri="{FF2B5EF4-FFF2-40B4-BE49-F238E27FC236}">
                <a16:creationId xmlns:a16="http://schemas.microsoft.com/office/drawing/2014/main" id="{F38D31D8-6BDC-FFEC-2E8B-2E82BE15ED4E}"/>
              </a:ext>
            </a:extLst>
          </p:cNvPr>
          <p:cNvGrpSpPr>
            <a:grpSpLocks/>
          </p:cNvGrpSpPr>
          <p:nvPr/>
        </p:nvGrpSpPr>
        <p:grpSpPr bwMode="auto">
          <a:xfrm>
            <a:off x="5519369" y="1660839"/>
            <a:ext cx="2083001" cy="422517"/>
            <a:chOff x="2951" y="1045"/>
            <a:chExt cx="1185" cy="255"/>
          </a:xfrm>
        </p:grpSpPr>
        <p:sp>
          <p:nvSpPr>
            <p:cNvPr id="9289" name="Rectangle 6">
              <a:extLst>
                <a:ext uri="{FF2B5EF4-FFF2-40B4-BE49-F238E27FC236}">
                  <a16:creationId xmlns:a16="http://schemas.microsoft.com/office/drawing/2014/main" id="{309207C3-D599-6C41-85BD-97B75959F8A7}"/>
                </a:ext>
              </a:extLst>
            </p:cNvPr>
            <p:cNvSpPr>
              <a:spLocks noChangeArrowheads="1"/>
            </p:cNvSpPr>
            <p:nvPr/>
          </p:nvSpPr>
          <p:spPr bwMode="auto">
            <a:xfrm>
              <a:off x="2955" y="1049"/>
              <a:ext cx="1177" cy="24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90" name="Line 7">
              <a:extLst>
                <a:ext uri="{FF2B5EF4-FFF2-40B4-BE49-F238E27FC236}">
                  <a16:creationId xmlns:a16="http://schemas.microsoft.com/office/drawing/2014/main" id="{57031635-CE76-0A5E-8B18-F056E8081E85}"/>
                </a:ext>
              </a:extLst>
            </p:cNvPr>
            <p:cNvSpPr>
              <a:spLocks noChangeShapeType="1"/>
            </p:cNvSpPr>
            <p:nvPr/>
          </p:nvSpPr>
          <p:spPr bwMode="auto">
            <a:xfrm>
              <a:off x="2951" y="1045"/>
              <a:ext cx="1185" cy="25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sp>
        <p:nvSpPr>
          <p:cNvPr id="9222" name="Rectangle 8">
            <a:extLst>
              <a:ext uri="{FF2B5EF4-FFF2-40B4-BE49-F238E27FC236}">
                <a16:creationId xmlns:a16="http://schemas.microsoft.com/office/drawing/2014/main" id="{47E71DEF-306E-8884-54E7-79E9A163BA97}"/>
              </a:ext>
            </a:extLst>
          </p:cNvPr>
          <p:cNvSpPr>
            <a:spLocks noChangeArrowheads="1"/>
          </p:cNvSpPr>
          <p:nvPr/>
        </p:nvSpPr>
        <p:spPr bwMode="auto">
          <a:xfrm>
            <a:off x="5607889" y="1251584"/>
            <a:ext cx="2026624" cy="3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r>
              <a:rPr lang="en-US" altLang="en-US" sz="1800" b="1" dirty="0">
                <a:solidFill>
                  <a:srgbClr val="000000"/>
                </a:solidFill>
              </a:rPr>
              <a:t>RO  TREATED  ONLY</a:t>
            </a:r>
          </a:p>
        </p:txBody>
      </p:sp>
      <p:sp>
        <p:nvSpPr>
          <p:cNvPr id="9223" name="Rectangle 9">
            <a:extLst>
              <a:ext uri="{FF2B5EF4-FFF2-40B4-BE49-F238E27FC236}">
                <a16:creationId xmlns:a16="http://schemas.microsoft.com/office/drawing/2014/main" id="{B66EE61A-96EC-9481-4B36-80B95BFC1BCB}"/>
              </a:ext>
            </a:extLst>
          </p:cNvPr>
          <p:cNvSpPr>
            <a:spLocks noChangeArrowheads="1"/>
          </p:cNvSpPr>
          <p:nvPr/>
        </p:nvSpPr>
        <p:spPr bwMode="auto">
          <a:xfrm>
            <a:off x="5846531" y="2050588"/>
            <a:ext cx="1418786" cy="27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200" b="1" dirty="0">
                <a:solidFill>
                  <a:srgbClr val="000000"/>
                </a:solidFill>
              </a:rPr>
              <a:t>REVERSE  OSMOSIS</a:t>
            </a:r>
          </a:p>
        </p:txBody>
      </p:sp>
      <p:sp>
        <p:nvSpPr>
          <p:cNvPr id="9224" name="AutoShape 10">
            <a:extLst>
              <a:ext uri="{FF2B5EF4-FFF2-40B4-BE49-F238E27FC236}">
                <a16:creationId xmlns:a16="http://schemas.microsoft.com/office/drawing/2014/main" id="{4070978A-58FF-95BF-33E9-6F277E02C9DA}"/>
              </a:ext>
            </a:extLst>
          </p:cNvPr>
          <p:cNvSpPr>
            <a:spLocks noChangeArrowheads="1"/>
          </p:cNvSpPr>
          <p:nvPr/>
        </p:nvSpPr>
        <p:spPr bwMode="auto">
          <a:xfrm>
            <a:off x="4645020" y="2868741"/>
            <a:ext cx="1746715" cy="624664"/>
          </a:xfrm>
          <a:prstGeom prst="roundRect">
            <a:avLst>
              <a:gd name="adj" fmla="val 12495"/>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25" name="Rectangle 11">
            <a:extLst>
              <a:ext uri="{FF2B5EF4-FFF2-40B4-BE49-F238E27FC236}">
                <a16:creationId xmlns:a16="http://schemas.microsoft.com/office/drawing/2014/main" id="{9D53CE4E-1C1F-1B3D-E91B-B9CBDBCDB213}"/>
              </a:ext>
            </a:extLst>
          </p:cNvPr>
          <p:cNvSpPr>
            <a:spLocks noChangeArrowheads="1"/>
          </p:cNvSpPr>
          <p:nvPr/>
        </p:nvSpPr>
        <p:spPr bwMode="auto">
          <a:xfrm>
            <a:off x="4670737" y="3145449"/>
            <a:ext cx="1744737" cy="288307"/>
          </a:xfrm>
          <a:prstGeom prst="rect">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grpSp>
        <p:nvGrpSpPr>
          <p:cNvPr id="9226" name="Group 12">
            <a:extLst>
              <a:ext uri="{FF2B5EF4-FFF2-40B4-BE49-F238E27FC236}">
                <a16:creationId xmlns:a16="http://schemas.microsoft.com/office/drawing/2014/main" id="{217546A3-2BEB-B67C-B092-89682DD9EFA5}"/>
              </a:ext>
            </a:extLst>
          </p:cNvPr>
          <p:cNvGrpSpPr>
            <a:grpSpLocks/>
          </p:cNvGrpSpPr>
          <p:nvPr/>
        </p:nvGrpSpPr>
        <p:grpSpPr bwMode="auto">
          <a:xfrm>
            <a:off x="5319572" y="2862114"/>
            <a:ext cx="561797" cy="112671"/>
            <a:chOff x="2837" y="1770"/>
            <a:chExt cx="320" cy="68"/>
          </a:xfrm>
        </p:grpSpPr>
        <p:sp>
          <p:nvSpPr>
            <p:cNvPr id="9287" name="Line 13">
              <a:extLst>
                <a:ext uri="{FF2B5EF4-FFF2-40B4-BE49-F238E27FC236}">
                  <a16:creationId xmlns:a16="http://schemas.microsoft.com/office/drawing/2014/main" id="{3B445A28-7543-C46E-7AD0-AA5CA19141FE}"/>
                </a:ext>
              </a:extLst>
            </p:cNvPr>
            <p:cNvSpPr>
              <a:spLocks noChangeShapeType="1"/>
            </p:cNvSpPr>
            <p:nvPr/>
          </p:nvSpPr>
          <p:spPr bwMode="auto">
            <a:xfrm>
              <a:off x="2998" y="1770"/>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88" name="Line 14">
              <a:extLst>
                <a:ext uri="{FF2B5EF4-FFF2-40B4-BE49-F238E27FC236}">
                  <a16:creationId xmlns:a16="http://schemas.microsoft.com/office/drawing/2014/main" id="{28C95C7D-42A9-A41E-C539-BBDD9A703B93}"/>
                </a:ext>
              </a:extLst>
            </p:cNvPr>
            <p:cNvSpPr>
              <a:spLocks noChangeShapeType="1"/>
            </p:cNvSpPr>
            <p:nvPr/>
          </p:nvSpPr>
          <p:spPr bwMode="auto">
            <a:xfrm>
              <a:off x="2837" y="1838"/>
              <a:ext cx="32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sp>
        <p:nvSpPr>
          <p:cNvPr id="9227" name="AutoShape 15">
            <a:extLst>
              <a:ext uri="{FF2B5EF4-FFF2-40B4-BE49-F238E27FC236}">
                <a16:creationId xmlns:a16="http://schemas.microsoft.com/office/drawing/2014/main" id="{BBD4C13F-1F13-AD0C-5D09-E7C57707F396}"/>
              </a:ext>
            </a:extLst>
          </p:cNvPr>
          <p:cNvSpPr>
            <a:spLocks noChangeArrowheads="1"/>
          </p:cNvSpPr>
          <p:nvPr/>
        </p:nvSpPr>
        <p:spPr bwMode="auto">
          <a:xfrm>
            <a:off x="7016833" y="2868741"/>
            <a:ext cx="1746715" cy="624664"/>
          </a:xfrm>
          <a:prstGeom prst="roundRect">
            <a:avLst>
              <a:gd name="adj" fmla="val 12495"/>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28" name="Rectangle 16">
            <a:extLst>
              <a:ext uri="{FF2B5EF4-FFF2-40B4-BE49-F238E27FC236}">
                <a16:creationId xmlns:a16="http://schemas.microsoft.com/office/drawing/2014/main" id="{1083FDD7-5AF6-FDE6-2027-BB540A796C56}"/>
              </a:ext>
            </a:extLst>
          </p:cNvPr>
          <p:cNvSpPr>
            <a:spLocks noChangeArrowheads="1"/>
          </p:cNvSpPr>
          <p:nvPr/>
        </p:nvSpPr>
        <p:spPr bwMode="auto">
          <a:xfrm>
            <a:off x="7016833" y="3168645"/>
            <a:ext cx="1746715" cy="288307"/>
          </a:xfrm>
          <a:prstGeom prst="rect">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grpSp>
        <p:nvGrpSpPr>
          <p:cNvPr id="9229" name="Group 17">
            <a:extLst>
              <a:ext uri="{FF2B5EF4-FFF2-40B4-BE49-F238E27FC236}">
                <a16:creationId xmlns:a16="http://schemas.microsoft.com/office/drawing/2014/main" id="{5B4A8DFC-732D-B55C-3B61-D5F4E6F72986}"/>
              </a:ext>
            </a:extLst>
          </p:cNvPr>
          <p:cNvGrpSpPr>
            <a:grpSpLocks/>
          </p:cNvGrpSpPr>
          <p:nvPr/>
        </p:nvGrpSpPr>
        <p:grpSpPr bwMode="auto">
          <a:xfrm>
            <a:off x="7643911" y="2862114"/>
            <a:ext cx="563775" cy="112671"/>
            <a:chOff x="4159" y="1770"/>
            <a:chExt cx="321" cy="68"/>
          </a:xfrm>
        </p:grpSpPr>
        <p:sp>
          <p:nvSpPr>
            <p:cNvPr id="9285" name="Line 18">
              <a:extLst>
                <a:ext uri="{FF2B5EF4-FFF2-40B4-BE49-F238E27FC236}">
                  <a16:creationId xmlns:a16="http://schemas.microsoft.com/office/drawing/2014/main" id="{2C0BB4C1-1B3B-4871-D08D-3D5639A6A3FA}"/>
                </a:ext>
              </a:extLst>
            </p:cNvPr>
            <p:cNvSpPr>
              <a:spLocks noChangeShapeType="1"/>
            </p:cNvSpPr>
            <p:nvPr/>
          </p:nvSpPr>
          <p:spPr bwMode="auto">
            <a:xfrm>
              <a:off x="4320" y="1770"/>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86" name="Line 19">
              <a:extLst>
                <a:ext uri="{FF2B5EF4-FFF2-40B4-BE49-F238E27FC236}">
                  <a16:creationId xmlns:a16="http://schemas.microsoft.com/office/drawing/2014/main" id="{A357E585-CA26-7CCD-46A0-1FF4D117EE8A}"/>
                </a:ext>
              </a:extLst>
            </p:cNvPr>
            <p:cNvSpPr>
              <a:spLocks noChangeShapeType="1"/>
            </p:cNvSpPr>
            <p:nvPr/>
          </p:nvSpPr>
          <p:spPr bwMode="auto">
            <a:xfrm>
              <a:off x="4159" y="1838"/>
              <a:ext cx="32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sp>
        <p:nvSpPr>
          <p:cNvPr id="9230" name="Rectangle 20">
            <a:extLst>
              <a:ext uri="{FF2B5EF4-FFF2-40B4-BE49-F238E27FC236}">
                <a16:creationId xmlns:a16="http://schemas.microsoft.com/office/drawing/2014/main" id="{64E2A284-99C7-F522-56E1-07F1E52DE4CD}"/>
              </a:ext>
            </a:extLst>
          </p:cNvPr>
          <p:cNvSpPr>
            <a:spLocks noChangeArrowheads="1"/>
          </p:cNvSpPr>
          <p:nvPr/>
        </p:nvSpPr>
        <p:spPr bwMode="auto">
          <a:xfrm>
            <a:off x="5467474" y="2480751"/>
            <a:ext cx="2422715" cy="3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800" b="1" dirty="0">
                <a:solidFill>
                  <a:srgbClr val="000000"/>
                </a:solidFill>
              </a:rPr>
              <a:t>DEMIN  TREATED  ONLY</a:t>
            </a:r>
          </a:p>
        </p:txBody>
      </p:sp>
      <p:sp>
        <p:nvSpPr>
          <p:cNvPr id="9231" name="Rectangle 21">
            <a:extLst>
              <a:ext uri="{FF2B5EF4-FFF2-40B4-BE49-F238E27FC236}">
                <a16:creationId xmlns:a16="http://schemas.microsoft.com/office/drawing/2014/main" id="{E915F618-8B73-213F-3542-C8BB9E85F24A}"/>
              </a:ext>
            </a:extLst>
          </p:cNvPr>
          <p:cNvSpPr>
            <a:spLocks noChangeArrowheads="1"/>
          </p:cNvSpPr>
          <p:nvPr/>
        </p:nvSpPr>
        <p:spPr bwMode="auto">
          <a:xfrm>
            <a:off x="4767218" y="3496615"/>
            <a:ext cx="1531188" cy="27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200" b="1" dirty="0">
                <a:solidFill>
                  <a:srgbClr val="000000"/>
                </a:solidFill>
              </a:rPr>
              <a:t>CATION  EXCHANGER</a:t>
            </a:r>
          </a:p>
        </p:txBody>
      </p:sp>
      <p:sp>
        <p:nvSpPr>
          <p:cNvPr id="9232" name="Rectangle 22">
            <a:extLst>
              <a:ext uri="{FF2B5EF4-FFF2-40B4-BE49-F238E27FC236}">
                <a16:creationId xmlns:a16="http://schemas.microsoft.com/office/drawing/2014/main" id="{DC19CF12-BFD6-8A60-FFA9-DE7F257062C0}"/>
              </a:ext>
            </a:extLst>
          </p:cNvPr>
          <p:cNvSpPr>
            <a:spLocks noChangeArrowheads="1"/>
          </p:cNvSpPr>
          <p:nvPr/>
        </p:nvSpPr>
        <p:spPr bwMode="auto">
          <a:xfrm>
            <a:off x="7183031" y="3508320"/>
            <a:ext cx="1485535" cy="27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200" b="1" dirty="0">
                <a:solidFill>
                  <a:srgbClr val="000000"/>
                </a:solidFill>
              </a:rPr>
              <a:t>ANION  EXCHANGER</a:t>
            </a:r>
          </a:p>
        </p:txBody>
      </p:sp>
      <p:sp>
        <p:nvSpPr>
          <p:cNvPr id="9233" name="Line 23">
            <a:extLst>
              <a:ext uri="{FF2B5EF4-FFF2-40B4-BE49-F238E27FC236}">
                <a16:creationId xmlns:a16="http://schemas.microsoft.com/office/drawing/2014/main" id="{05DF0A3B-AA4E-11DB-5931-24F181CAD31E}"/>
              </a:ext>
            </a:extLst>
          </p:cNvPr>
          <p:cNvSpPr>
            <a:spLocks noChangeShapeType="1"/>
          </p:cNvSpPr>
          <p:nvPr/>
        </p:nvSpPr>
        <p:spPr bwMode="auto">
          <a:xfrm>
            <a:off x="6468883" y="3218355"/>
            <a:ext cx="502452"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34" name="Line 24">
            <a:extLst>
              <a:ext uri="{FF2B5EF4-FFF2-40B4-BE49-F238E27FC236}">
                <a16:creationId xmlns:a16="http://schemas.microsoft.com/office/drawing/2014/main" id="{BBE4D8B8-8599-D81E-C873-CF7752A764BC}"/>
              </a:ext>
            </a:extLst>
          </p:cNvPr>
          <p:cNvSpPr>
            <a:spLocks noChangeShapeType="1"/>
          </p:cNvSpPr>
          <p:nvPr/>
        </p:nvSpPr>
        <p:spPr bwMode="auto">
          <a:xfrm>
            <a:off x="8771462" y="3218355"/>
            <a:ext cx="1916836"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35" name="AutoShape 25">
            <a:extLst>
              <a:ext uri="{FF2B5EF4-FFF2-40B4-BE49-F238E27FC236}">
                <a16:creationId xmlns:a16="http://schemas.microsoft.com/office/drawing/2014/main" id="{B2D44333-20E1-10C9-967B-C6419373D842}"/>
              </a:ext>
            </a:extLst>
          </p:cNvPr>
          <p:cNvSpPr>
            <a:spLocks noChangeArrowheads="1"/>
          </p:cNvSpPr>
          <p:nvPr/>
        </p:nvSpPr>
        <p:spPr bwMode="auto">
          <a:xfrm>
            <a:off x="4645020" y="4355010"/>
            <a:ext cx="1746715" cy="624663"/>
          </a:xfrm>
          <a:prstGeom prst="roundRect">
            <a:avLst>
              <a:gd name="adj" fmla="val 12495"/>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36" name="Rectangle 26">
            <a:extLst>
              <a:ext uri="{FF2B5EF4-FFF2-40B4-BE49-F238E27FC236}">
                <a16:creationId xmlns:a16="http://schemas.microsoft.com/office/drawing/2014/main" id="{F292130C-A7FE-B62B-62B1-31881DB82F6D}"/>
              </a:ext>
            </a:extLst>
          </p:cNvPr>
          <p:cNvSpPr>
            <a:spLocks noChangeArrowheads="1"/>
          </p:cNvSpPr>
          <p:nvPr/>
        </p:nvSpPr>
        <p:spPr bwMode="auto">
          <a:xfrm>
            <a:off x="4645020" y="4654913"/>
            <a:ext cx="1746715" cy="288307"/>
          </a:xfrm>
          <a:prstGeom prst="rect">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grpSp>
        <p:nvGrpSpPr>
          <p:cNvPr id="9237" name="Group 27">
            <a:extLst>
              <a:ext uri="{FF2B5EF4-FFF2-40B4-BE49-F238E27FC236}">
                <a16:creationId xmlns:a16="http://schemas.microsoft.com/office/drawing/2014/main" id="{6C24F614-DD51-2089-9D33-B63F053146E6}"/>
              </a:ext>
            </a:extLst>
          </p:cNvPr>
          <p:cNvGrpSpPr>
            <a:grpSpLocks/>
          </p:cNvGrpSpPr>
          <p:nvPr/>
        </p:nvGrpSpPr>
        <p:grpSpPr bwMode="auto">
          <a:xfrm>
            <a:off x="5270120" y="4348382"/>
            <a:ext cx="561797" cy="112671"/>
            <a:chOff x="2809" y="2667"/>
            <a:chExt cx="320" cy="68"/>
          </a:xfrm>
        </p:grpSpPr>
        <p:sp>
          <p:nvSpPr>
            <p:cNvPr id="9283" name="Line 28">
              <a:extLst>
                <a:ext uri="{FF2B5EF4-FFF2-40B4-BE49-F238E27FC236}">
                  <a16:creationId xmlns:a16="http://schemas.microsoft.com/office/drawing/2014/main" id="{C6598FF1-447F-3C3C-84EA-5B719C37A2E9}"/>
                </a:ext>
              </a:extLst>
            </p:cNvPr>
            <p:cNvSpPr>
              <a:spLocks noChangeShapeType="1"/>
            </p:cNvSpPr>
            <p:nvPr/>
          </p:nvSpPr>
          <p:spPr bwMode="auto">
            <a:xfrm>
              <a:off x="2970" y="2667"/>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84" name="Line 29">
              <a:extLst>
                <a:ext uri="{FF2B5EF4-FFF2-40B4-BE49-F238E27FC236}">
                  <a16:creationId xmlns:a16="http://schemas.microsoft.com/office/drawing/2014/main" id="{E61F7FAD-55DC-4F9E-5250-0124A0AEF1F5}"/>
                </a:ext>
              </a:extLst>
            </p:cNvPr>
            <p:cNvSpPr>
              <a:spLocks noChangeShapeType="1"/>
            </p:cNvSpPr>
            <p:nvPr/>
          </p:nvSpPr>
          <p:spPr bwMode="auto">
            <a:xfrm>
              <a:off x="2809" y="2735"/>
              <a:ext cx="32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sp>
        <p:nvSpPr>
          <p:cNvPr id="9238" name="AutoShape 30">
            <a:extLst>
              <a:ext uri="{FF2B5EF4-FFF2-40B4-BE49-F238E27FC236}">
                <a16:creationId xmlns:a16="http://schemas.microsoft.com/office/drawing/2014/main" id="{2E27B90C-A4E4-6B03-B98C-C42B9D578BF7}"/>
              </a:ext>
            </a:extLst>
          </p:cNvPr>
          <p:cNvSpPr>
            <a:spLocks noChangeArrowheads="1"/>
          </p:cNvSpPr>
          <p:nvPr/>
        </p:nvSpPr>
        <p:spPr bwMode="auto">
          <a:xfrm>
            <a:off x="6969358" y="4355010"/>
            <a:ext cx="1744737" cy="624663"/>
          </a:xfrm>
          <a:prstGeom prst="roundRect">
            <a:avLst>
              <a:gd name="adj" fmla="val 12495"/>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39" name="Rectangle 31">
            <a:extLst>
              <a:ext uri="{FF2B5EF4-FFF2-40B4-BE49-F238E27FC236}">
                <a16:creationId xmlns:a16="http://schemas.microsoft.com/office/drawing/2014/main" id="{E6ABA5FA-F174-AA71-19BE-563927BB133B}"/>
              </a:ext>
            </a:extLst>
          </p:cNvPr>
          <p:cNvSpPr>
            <a:spLocks noChangeArrowheads="1"/>
          </p:cNvSpPr>
          <p:nvPr/>
        </p:nvSpPr>
        <p:spPr bwMode="auto">
          <a:xfrm>
            <a:off x="6969358" y="4654913"/>
            <a:ext cx="1744737" cy="288307"/>
          </a:xfrm>
          <a:prstGeom prst="rect">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grpSp>
        <p:nvGrpSpPr>
          <p:cNvPr id="9240" name="Group 32">
            <a:extLst>
              <a:ext uri="{FF2B5EF4-FFF2-40B4-BE49-F238E27FC236}">
                <a16:creationId xmlns:a16="http://schemas.microsoft.com/office/drawing/2014/main" id="{030C6266-28DA-9370-E266-F93DD68962F0}"/>
              </a:ext>
            </a:extLst>
          </p:cNvPr>
          <p:cNvGrpSpPr>
            <a:grpSpLocks/>
          </p:cNvGrpSpPr>
          <p:nvPr/>
        </p:nvGrpSpPr>
        <p:grpSpPr bwMode="auto">
          <a:xfrm>
            <a:off x="7594455" y="4348382"/>
            <a:ext cx="563776" cy="112671"/>
            <a:chOff x="4131" y="2667"/>
            <a:chExt cx="321" cy="68"/>
          </a:xfrm>
        </p:grpSpPr>
        <p:sp>
          <p:nvSpPr>
            <p:cNvPr id="9281" name="Line 33">
              <a:extLst>
                <a:ext uri="{FF2B5EF4-FFF2-40B4-BE49-F238E27FC236}">
                  <a16:creationId xmlns:a16="http://schemas.microsoft.com/office/drawing/2014/main" id="{7FC81C70-515D-0C41-5CE2-72284C4215FC}"/>
                </a:ext>
              </a:extLst>
            </p:cNvPr>
            <p:cNvSpPr>
              <a:spLocks noChangeShapeType="1"/>
            </p:cNvSpPr>
            <p:nvPr/>
          </p:nvSpPr>
          <p:spPr bwMode="auto">
            <a:xfrm>
              <a:off x="4292" y="2667"/>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82" name="Line 34">
              <a:extLst>
                <a:ext uri="{FF2B5EF4-FFF2-40B4-BE49-F238E27FC236}">
                  <a16:creationId xmlns:a16="http://schemas.microsoft.com/office/drawing/2014/main" id="{64162F43-DE13-E647-785A-147DDFAAEFFA}"/>
                </a:ext>
              </a:extLst>
            </p:cNvPr>
            <p:cNvSpPr>
              <a:spLocks noChangeShapeType="1"/>
            </p:cNvSpPr>
            <p:nvPr/>
          </p:nvSpPr>
          <p:spPr bwMode="auto">
            <a:xfrm>
              <a:off x="4131" y="2735"/>
              <a:ext cx="32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grpSp>
        <p:nvGrpSpPr>
          <p:cNvPr id="9241" name="Group 35">
            <a:extLst>
              <a:ext uri="{FF2B5EF4-FFF2-40B4-BE49-F238E27FC236}">
                <a16:creationId xmlns:a16="http://schemas.microsoft.com/office/drawing/2014/main" id="{A66AC0CA-F20A-EE77-A5FD-6A19A9D241B3}"/>
              </a:ext>
            </a:extLst>
          </p:cNvPr>
          <p:cNvGrpSpPr>
            <a:grpSpLocks/>
          </p:cNvGrpSpPr>
          <p:nvPr/>
        </p:nvGrpSpPr>
        <p:grpSpPr bwMode="auto">
          <a:xfrm>
            <a:off x="1936920" y="4419629"/>
            <a:ext cx="2083003" cy="425832"/>
            <a:chOff x="913" y="2710"/>
            <a:chExt cx="1185" cy="257"/>
          </a:xfrm>
        </p:grpSpPr>
        <p:sp>
          <p:nvSpPr>
            <p:cNvPr id="9279" name="Rectangle 36">
              <a:extLst>
                <a:ext uri="{FF2B5EF4-FFF2-40B4-BE49-F238E27FC236}">
                  <a16:creationId xmlns:a16="http://schemas.microsoft.com/office/drawing/2014/main" id="{85D1AE0C-1156-147C-BA85-F2DBA65485F5}"/>
                </a:ext>
              </a:extLst>
            </p:cNvPr>
            <p:cNvSpPr>
              <a:spLocks noChangeArrowheads="1"/>
            </p:cNvSpPr>
            <p:nvPr/>
          </p:nvSpPr>
          <p:spPr bwMode="auto">
            <a:xfrm>
              <a:off x="917" y="2714"/>
              <a:ext cx="1177" cy="249"/>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80" name="Line 37">
              <a:extLst>
                <a:ext uri="{FF2B5EF4-FFF2-40B4-BE49-F238E27FC236}">
                  <a16:creationId xmlns:a16="http://schemas.microsoft.com/office/drawing/2014/main" id="{FC760AC2-2F57-B215-F3D3-BD4276C5D00A}"/>
                </a:ext>
              </a:extLst>
            </p:cNvPr>
            <p:cNvSpPr>
              <a:spLocks noChangeShapeType="1"/>
            </p:cNvSpPr>
            <p:nvPr/>
          </p:nvSpPr>
          <p:spPr bwMode="auto">
            <a:xfrm>
              <a:off x="913" y="2710"/>
              <a:ext cx="1185" cy="25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sp>
        <p:nvSpPr>
          <p:cNvPr id="9242" name="Rectangle 38">
            <a:extLst>
              <a:ext uri="{FF2B5EF4-FFF2-40B4-BE49-F238E27FC236}">
                <a16:creationId xmlns:a16="http://schemas.microsoft.com/office/drawing/2014/main" id="{62B48036-E23C-E7C7-50DB-C490AB98EC9F}"/>
              </a:ext>
            </a:extLst>
          </p:cNvPr>
          <p:cNvSpPr>
            <a:spLocks noChangeArrowheads="1"/>
          </p:cNvSpPr>
          <p:nvPr/>
        </p:nvSpPr>
        <p:spPr bwMode="auto">
          <a:xfrm>
            <a:off x="5419470" y="3968944"/>
            <a:ext cx="2403463" cy="3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800" b="1" dirty="0">
                <a:solidFill>
                  <a:srgbClr val="000000"/>
                </a:solidFill>
              </a:rPr>
              <a:t>RO  +  DEMIN  TREATED</a:t>
            </a:r>
          </a:p>
        </p:txBody>
      </p:sp>
      <p:sp>
        <p:nvSpPr>
          <p:cNvPr id="9243" name="Rectangle 39">
            <a:extLst>
              <a:ext uri="{FF2B5EF4-FFF2-40B4-BE49-F238E27FC236}">
                <a16:creationId xmlns:a16="http://schemas.microsoft.com/office/drawing/2014/main" id="{7B9EE114-FFF1-F874-C416-A321C4C70899}"/>
              </a:ext>
            </a:extLst>
          </p:cNvPr>
          <p:cNvSpPr>
            <a:spLocks noChangeArrowheads="1"/>
          </p:cNvSpPr>
          <p:nvPr/>
        </p:nvSpPr>
        <p:spPr bwMode="auto">
          <a:xfrm>
            <a:off x="4584860" y="4952930"/>
            <a:ext cx="1746713" cy="3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400" b="1" dirty="0">
                <a:solidFill>
                  <a:srgbClr val="000000"/>
                </a:solidFill>
              </a:rPr>
              <a:t>CATION  EXCHANGER</a:t>
            </a:r>
          </a:p>
        </p:txBody>
      </p:sp>
      <p:sp>
        <p:nvSpPr>
          <p:cNvPr id="9244" name="Rectangle 40">
            <a:extLst>
              <a:ext uri="{FF2B5EF4-FFF2-40B4-BE49-F238E27FC236}">
                <a16:creationId xmlns:a16="http://schemas.microsoft.com/office/drawing/2014/main" id="{1DD652CA-54A1-AF97-DF70-012710B5E0D0}"/>
              </a:ext>
            </a:extLst>
          </p:cNvPr>
          <p:cNvSpPr>
            <a:spLocks noChangeArrowheads="1"/>
          </p:cNvSpPr>
          <p:nvPr/>
        </p:nvSpPr>
        <p:spPr bwMode="auto">
          <a:xfrm>
            <a:off x="7003977" y="4995763"/>
            <a:ext cx="1744735" cy="3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400" b="1" dirty="0">
                <a:solidFill>
                  <a:srgbClr val="000000"/>
                </a:solidFill>
              </a:rPr>
              <a:t>ANION  EXCHANGER</a:t>
            </a:r>
          </a:p>
        </p:txBody>
      </p:sp>
      <p:sp>
        <p:nvSpPr>
          <p:cNvPr id="9245" name="Rectangle 41">
            <a:extLst>
              <a:ext uri="{FF2B5EF4-FFF2-40B4-BE49-F238E27FC236}">
                <a16:creationId xmlns:a16="http://schemas.microsoft.com/office/drawing/2014/main" id="{9B3D06EA-21B0-5EBA-5690-8F25B8F32C49}"/>
              </a:ext>
            </a:extLst>
          </p:cNvPr>
          <p:cNvSpPr>
            <a:spLocks noChangeArrowheads="1"/>
          </p:cNvSpPr>
          <p:nvPr/>
        </p:nvSpPr>
        <p:spPr bwMode="auto">
          <a:xfrm>
            <a:off x="2170000" y="4872459"/>
            <a:ext cx="1616843" cy="3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400" b="1" dirty="0">
                <a:solidFill>
                  <a:srgbClr val="000000"/>
                </a:solidFill>
              </a:rPr>
              <a:t>REVERSE  OSMOSIS</a:t>
            </a:r>
          </a:p>
        </p:txBody>
      </p:sp>
      <p:sp>
        <p:nvSpPr>
          <p:cNvPr id="9246" name="Line 42">
            <a:extLst>
              <a:ext uri="{FF2B5EF4-FFF2-40B4-BE49-F238E27FC236}">
                <a16:creationId xmlns:a16="http://schemas.microsoft.com/office/drawing/2014/main" id="{59B14C9F-B7EC-FE44-9741-39A7D0F625A2}"/>
              </a:ext>
            </a:extLst>
          </p:cNvPr>
          <p:cNvSpPr>
            <a:spLocks noChangeShapeType="1"/>
          </p:cNvSpPr>
          <p:nvPr/>
        </p:nvSpPr>
        <p:spPr bwMode="auto">
          <a:xfrm>
            <a:off x="6387778" y="4633373"/>
            <a:ext cx="583559"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47" name="Line 43">
            <a:extLst>
              <a:ext uri="{FF2B5EF4-FFF2-40B4-BE49-F238E27FC236}">
                <a16:creationId xmlns:a16="http://schemas.microsoft.com/office/drawing/2014/main" id="{2E2753F3-058B-CF62-CD7D-DF072CF6C33B}"/>
              </a:ext>
            </a:extLst>
          </p:cNvPr>
          <p:cNvSpPr>
            <a:spLocks noChangeShapeType="1"/>
          </p:cNvSpPr>
          <p:nvPr/>
        </p:nvSpPr>
        <p:spPr bwMode="auto">
          <a:xfrm>
            <a:off x="3970467" y="4633373"/>
            <a:ext cx="668619"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48" name="AutoShape 44">
            <a:extLst>
              <a:ext uri="{FF2B5EF4-FFF2-40B4-BE49-F238E27FC236}">
                <a16:creationId xmlns:a16="http://schemas.microsoft.com/office/drawing/2014/main" id="{D6073C56-1A37-5383-6936-1ECB8C65BC6C}"/>
              </a:ext>
            </a:extLst>
          </p:cNvPr>
          <p:cNvSpPr>
            <a:spLocks noChangeArrowheads="1"/>
          </p:cNvSpPr>
          <p:nvPr/>
        </p:nvSpPr>
        <p:spPr bwMode="auto">
          <a:xfrm>
            <a:off x="1976484" y="5702094"/>
            <a:ext cx="1748693" cy="621351"/>
          </a:xfrm>
          <a:prstGeom prst="roundRect">
            <a:avLst>
              <a:gd name="adj" fmla="val 12495"/>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49" name="Rectangle 45">
            <a:extLst>
              <a:ext uri="{FF2B5EF4-FFF2-40B4-BE49-F238E27FC236}">
                <a16:creationId xmlns:a16="http://schemas.microsoft.com/office/drawing/2014/main" id="{4F09BE66-50B9-99E4-1418-25339FA44909}"/>
              </a:ext>
            </a:extLst>
          </p:cNvPr>
          <p:cNvSpPr>
            <a:spLocks noChangeArrowheads="1"/>
          </p:cNvSpPr>
          <p:nvPr/>
        </p:nvSpPr>
        <p:spPr bwMode="auto">
          <a:xfrm>
            <a:off x="1976484" y="6000341"/>
            <a:ext cx="1748693" cy="286651"/>
          </a:xfrm>
          <a:prstGeom prst="rect">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grpSp>
        <p:nvGrpSpPr>
          <p:cNvPr id="9250" name="Group 46">
            <a:extLst>
              <a:ext uri="{FF2B5EF4-FFF2-40B4-BE49-F238E27FC236}">
                <a16:creationId xmlns:a16="http://schemas.microsoft.com/office/drawing/2014/main" id="{4B0E1377-BDEA-591B-9BB5-F52CBF9BF801}"/>
              </a:ext>
            </a:extLst>
          </p:cNvPr>
          <p:cNvGrpSpPr>
            <a:grpSpLocks/>
          </p:cNvGrpSpPr>
          <p:nvPr/>
        </p:nvGrpSpPr>
        <p:grpSpPr bwMode="auto">
          <a:xfrm>
            <a:off x="2603560" y="5695467"/>
            <a:ext cx="561797" cy="111015"/>
            <a:chOff x="1293" y="3480"/>
            <a:chExt cx="319" cy="67"/>
          </a:xfrm>
        </p:grpSpPr>
        <p:sp>
          <p:nvSpPr>
            <p:cNvPr id="9277" name="Line 47">
              <a:extLst>
                <a:ext uri="{FF2B5EF4-FFF2-40B4-BE49-F238E27FC236}">
                  <a16:creationId xmlns:a16="http://schemas.microsoft.com/office/drawing/2014/main" id="{A7A0480E-9D12-4383-8DB5-51C36E96D157}"/>
                </a:ext>
              </a:extLst>
            </p:cNvPr>
            <p:cNvSpPr>
              <a:spLocks noChangeShapeType="1"/>
            </p:cNvSpPr>
            <p:nvPr/>
          </p:nvSpPr>
          <p:spPr bwMode="auto">
            <a:xfrm>
              <a:off x="1454" y="3480"/>
              <a:ext cx="0" cy="6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78" name="Line 48">
              <a:extLst>
                <a:ext uri="{FF2B5EF4-FFF2-40B4-BE49-F238E27FC236}">
                  <a16:creationId xmlns:a16="http://schemas.microsoft.com/office/drawing/2014/main" id="{6F464FE8-F5C1-04A5-6B7E-F9BBFF85233A}"/>
                </a:ext>
              </a:extLst>
            </p:cNvPr>
            <p:cNvSpPr>
              <a:spLocks noChangeShapeType="1"/>
            </p:cNvSpPr>
            <p:nvPr/>
          </p:nvSpPr>
          <p:spPr bwMode="auto">
            <a:xfrm>
              <a:off x="1293" y="3547"/>
              <a:ext cx="3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sp>
        <p:nvSpPr>
          <p:cNvPr id="9251" name="AutoShape 49">
            <a:extLst>
              <a:ext uri="{FF2B5EF4-FFF2-40B4-BE49-F238E27FC236}">
                <a16:creationId xmlns:a16="http://schemas.microsoft.com/office/drawing/2014/main" id="{9A6EC88E-B69C-21E3-EE75-8040FB278684}"/>
              </a:ext>
            </a:extLst>
          </p:cNvPr>
          <p:cNvSpPr>
            <a:spLocks noChangeArrowheads="1"/>
          </p:cNvSpPr>
          <p:nvPr/>
        </p:nvSpPr>
        <p:spPr bwMode="auto">
          <a:xfrm>
            <a:off x="4298843" y="5702094"/>
            <a:ext cx="1748693" cy="621351"/>
          </a:xfrm>
          <a:prstGeom prst="roundRect">
            <a:avLst>
              <a:gd name="adj" fmla="val 12495"/>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52" name="Rectangle 50">
            <a:extLst>
              <a:ext uri="{FF2B5EF4-FFF2-40B4-BE49-F238E27FC236}">
                <a16:creationId xmlns:a16="http://schemas.microsoft.com/office/drawing/2014/main" id="{9C5AD711-981B-C3FB-9ADD-6D3D9E149128}"/>
              </a:ext>
            </a:extLst>
          </p:cNvPr>
          <p:cNvSpPr>
            <a:spLocks noChangeArrowheads="1"/>
          </p:cNvSpPr>
          <p:nvPr/>
        </p:nvSpPr>
        <p:spPr bwMode="auto">
          <a:xfrm>
            <a:off x="4298843" y="6000341"/>
            <a:ext cx="1748693" cy="286651"/>
          </a:xfrm>
          <a:prstGeom prst="rect">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grpSp>
        <p:nvGrpSpPr>
          <p:cNvPr id="9253" name="Group 51">
            <a:extLst>
              <a:ext uri="{FF2B5EF4-FFF2-40B4-BE49-F238E27FC236}">
                <a16:creationId xmlns:a16="http://schemas.microsoft.com/office/drawing/2014/main" id="{A6FC42C9-2A02-41A9-F60B-3D9EAA452CBA}"/>
              </a:ext>
            </a:extLst>
          </p:cNvPr>
          <p:cNvGrpSpPr>
            <a:grpSpLocks/>
          </p:cNvGrpSpPr>
          <p:nvPr/>
        </p:nvGrpSpPr>
        <p:grpSpPr bwMode="auto">
          <a:xfrm>
            <a:off x="4925920" y="5695467"/>
            <a:ext cx="567731" cy="111015"/>
            <a:chOff x="2613" y="3480"/>
            <a:chExt cx="323" cy="67"/>
          </a:xfrm>
        </p:grpSpPr>
        <p:sp>
          <p:nvSpPr>
            <p:cNvPr id="9275" name="Line 52">
              <a:extLst>
                <a:ext uri="{FF2B5EF4-FFF2-40B4-BE49-F238E27FC236}">
                  <a16:creationId xmlns:a16="http://schemas.microsoft.com/office/drawing/2014/main" id="{0CC6B23B-9335-77CC-02F8-66683B1EC30A}"/>
                </a:ext>
              </a:extLst>
            </p:cNvPr>
            <p:cNvSpPr>
              <a:spLocks noChangeShapeType="1"/>
            </p:cNvSpPr>
            <p:nvPr/>
          </p:nvSpPr>
          <p:spPr bwMode="auto">
            <a:xfrm>
              <a:off x="2775" y="3480"/>
              <a:ext cx="0" cy="6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76" name="Line 53">
              <a:extLst>
                <a:ext uri="{FF2B5EF4-FFF2-40B4-BE49-F238E27FC236}">
                  <a16:creationId xmlns:a16="http://schemas.microsoft.com/office/drawing/2014/main" id="{F7B5B9D6-4E36-3450-C63B-576806C503B6}"/>
                </a:ext>
              </a:extLst>
            </p:cNvPr>
            <p:cNvSpPr>
              <a:spLocks noChangeShapeType="1"/>
            </p:cNvSpPr>
            <p:nvPr/>
          </p:nvSpPr>
          <p:spPr bwMode="auto">
            <a:xfrm>
              <a:off x="2613" y="3547"/>
              <a:ext cx="32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grpSp>
        <p:nvGrpSpPr>
          <p:cNvPr id="9254" name="Group 54">
            <a:extLst>
              <a:ext uri="{FF2B5EF4-FFF2-40B4-BE49-F238E27FC236}">
                <a16:creationId xmlns:a16="http://schemas.microsoft.com/office/drawing/2014/main" id="{95B6249A-0B30-ACE8-2DAA-9D216ACEA2F5}"/>
              </a:ext>
            </a:extLst>
          </p:cNvPr>
          <p:cNvGrpSpPr>
            <a:grpSpLocks/>
          </p:cNvGrpSpPr>
          <p:nvPr/>
        </p:nvGrpSpPr>
        <p:grpSpPr bwMode="auto">
          <a:xfrm>
            <a:off x="6639006" y="5836306"/>
            <a:ext cx="2083001" cy="424175"/>
            <a:chOff x="3588" y="3565"/>
            <a:chExt cx="1184" cy="256"/>
          </a:xfrm>
        </p:grpSpPr>
        <p:sp>
          <p:nvSpPr>
            <p:cNvPr id="9273" name="Rectangle 55">
              <a:extLst>
                <a:ext uri="{FF2B5EF4-FFF2-40B4-BE49-F238E27FC236}">
                  <a16:creationId xmlns:a16="http://schemas.microsoft.com/office/drawing/2014/main" id="{63269D1C-9982-4E9F-5927-4455373D86EF}"/>
                </a:ext>
              </a:extLst>
            </p:cNvPr>
            <p:cNvSpPr>
              <a:spLocks noChangeArrowheads="1"/>
            </p:cNvSpPr>
            <p:nvPr/>
          </p:nvSpPr>
          <p:spPr bwMode="auto">
            <a:xfrm>
              <a:off x="3592" y="3569"/>
              <a:ext cx="1176" cy="2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9274" name="Line 56">
              <a:extLst>
                <a:ext uri="{FF2B5EF4-FFF2-40B4-BE49-F238E27FC236}">
                  <a16:creationId xmlns:a16="http://schemas.microsoft.com/office/drawing/2014/main" id="{1C411E62-D2EF-CA3E-E3B2-7AC280ABB8CB}"/>
                </a:ext>
              </a:extLst>
            </p:cNvPr>
            <p:cNvSpPr>
              <a:spLocks noChangeShapeType="1"/>
            </p:cNvSpPr>
            <p:nvPr/>
          </p:nvSpPr>
          <p:spPr bwMode="auto">
            <a:xfrm>
              <a:off x="3588" y="3565"/>
              <a:ext cx="1184" cy="25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grpSp>
      <p:sp>
        <p:nvSpPr>
          <p:cNvPr id="9255" name="Rectangle 57">
            <a:extLst>
              <a:ext uri="{FF2B5EF4-FFF2-40B4-BE49-F238E27FC236}">
                <a16:creationId xmlns:a16="http://schemas.microsoft.com/office/drawing/2014/main" id="{C6749329-4EE5-7322-BD9A-7191173FB5A7}"/>
              </a:ext>
            </a:extLst>
          </p:cNvPr>
          <p:cNvSpPr>
            <a:spLocks noChangeArrowheads="1"/>
          </p:cNvSpPr>
          <p:nvPr/>
        </p:nvSpPr>
        <p:spPr bwMode="auto">
          <a:xfrm>
            <a:off x="4619304" y="5383963"/>
            <a:ext cx="2738891" cy="3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r>
              <a:rPr lang="en-US" altLang="en-US" sz="1800" b="1">
                <a:solidFill>
                  <a:srgbClr val="000000"/>
                </a:solidFill>
              </a:rPr>
              <a:t>SOFTENER  +  RO  TREATED</a:t>
            </a:r>
          </a:p>
        </p:txBody>
      </p:sp>
      <p:sp>
        <p:nvSpPr>
          <p:cNvPr id="9256" name="Rectangle 58">
            <a:extLst>
              <a:ext uri="{FF2B5EF4-FFF2-40B4-BE49-F238E27FC236}">
                <a16:creationId xmlns:a16="http://schemas.microsoft.com/office/drawing/2014/main" id="{F6CAF9A6-141F-976F-690D-16144ABF2BC6}"/>
              </a:ext>
            </a:extLst>
          </p:cNvPr>
          <p:cNvSpPr>
            <a:spLocks noChangeArrowheads="1"/>
          </p:cNvSpPr>
          <p:nvPr/>
        </p:nvSpPr>
        <p:spPr bwMode="auto">
          <a:xfrm>
            <a:off x="2523175" y="6348067"/>
            <a:ext cx="655308" cy="3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400" b="1" dirty="0">
                <a:solidFill>
                  <a:srgbClr val="000000"/>
                </a:solidFill>
              </a:rPr>
              <a:t>FILTER</a:t>
            </a:r>
          </a:p>
        </p:txBody>
      </p:sp>
      <p:sp>
        <p:nvSpPr>
          <p:cNvPr id="9257" name="Rectangle 59">
            <a:extLst>
              <a:ext uri="{FF2B5EF4-FFF2-40B4-BE49-F238E27FC236}">
                <a16:creationId xmlns:a16="http://schemas.microsoft.com/office/drawing/2014/main" id="{F2BA1315-8C64-F708-D956-D341E63EF18B}"/>
              </a:ext>
            </a:extLst>
          </p:cNvPr>
          <p:cNvSpPr>
            <a:spLocks noChangeArrowheads="1"/>
          </p:cNvSpPr>
          <p:nvPr/>
        </p:nvSpPr>
        <p:spPr bwMode="auto">
          <a:xfrm>
            <a:off x="4790822" y="6333153"/>
            <a:ext cx="958596" cy="3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400" b="1" dirty="0">
                <a:solidFill>
                  <a:srgbClr val="000000"/>
                </a:solidFill>
              </a:rPr>
              <a:t>SOFTENER</a:t>
            </a:r>
          </a:p>
        </p:txBody>
      </p:sp>
      <p:sp>
        <p:nvSpPr>
          <p:cNvPr id="9258" name="Rectangle 60">
            <a:extLst>
              <a:ext uri="{FF2B5EF4-FFF2-40B4-BE49-F238E27FC236}">
                <a16:creationId xmlns:a16="http://schemas.microsoft.com/office/drawing/2014/main" id="{22A29B41-B1B4-1D25-A7A8-44D82E244AAB}"/>
              </a:ext>
            </a:extLst>
          </p:cNvPr>
          <p:cNvSpPr>
            <a:spLocks noChangeArrowheads="1"/>
          </p:cNvSpPr>
          <p:nvPr/>
        </p:nvSpPr>
        <p:spPr bwMode="auto">
          <a:xfrm>
            <a:off x="6863548" y="6273606"/>
            <a:ext cx="1633915" cy="3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1400" b="1" dirty="0">
                <a:solidFill>
                  <a:srgbClr val="000000"/>
                </a:solidFill>
              </a:rPr>
              <a:t>REVERSE  OSMOSIS</a:t>
            </a:r>
          </a:p>
        </p:txBody>
      </p:sp>
      <p:sp>
        <p:nvSpPr>
          <p:cNvPr id="9259" name="Line 61">
            <a:extLst>
              <a:ext uri="{FF2B5EF4-FFF2-40B4-BE49-F238E27FC236}">
                <a16:creationId xmlns:a16="http://schemas.microsoft.com/office/drawing/2014/main" id="{00E277E2-2FAB-F31F-059F-EA5C66B3B393}"/>
              </a:ext>
            </a:extLst>
          </p:cNvPr>
          <p:cNvSpPr>
            <a:spLocks noChangeShapeType="1"/>
          </p:cNvSpPr>
          <p:nvPr/>
        </p:nvSpPr>
        <p:spPr bwMode="auto">
          <a:xfrm>
            <a:off x="6053471" y="6046735"/>
            <a:ext cx="585535"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0" name="Line 62">
            <a:extLst>
              <a:ext uri="{FF2B5EF4-FFF2-40B4-BE49-F238E27FC236}">
                <a16:creationId xmlns:a16="http://schemas.microsoft.com/office/drawing/2014/main" id="{BC36B9AC-4887-F864-8110-28B1C9F30263}"/>
              </a:ext>
            </a:extLst>
          </p:cNvPr>
          <p:cNvSpPr>
            <a:spLocks noChangeShapeType="1"/>
          </p:cNvSpPr>
          <p:nvPr/>
        </p:nvSpPr>
        <p:spPr bwMode="auto">
          <a:xfrm>
            <a:off x="3721220" y="6046735"/>
            <a:ext cx="500475"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1" name="Line 63">
            <a:extLst>
              <a:ext uri="{FF2B5EF4-FFF2-40B4-BE49-F238E27FC236}">
                <a16:creationId xmlns:a16="http://schemas.microsoft.com/office/drawing/2014/main" id="{781DA6FD-7E87-E731-64DD-B0762B6AC484}"/>
              </a:ext>
            </a:extLst>
          </p:cNvPr>
          <p:cNvSpPr>
            <a:spLocks noChangeShapeType="1"/>
          </p:cNvSpPr>
          <p:nvPr/>
        </p:nvSpPr>
        <p:spPr bwMode="auto">
          <a:xfrm>
            <a:off x="3104035" y="3218355"/>
            <a:ext cx="0" cy="1130027"/>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2" name="Line 64">
            <a:extLst>
              <a:ext uri="{FF2B5EF4-FFF2-40B4-BE49-F238E27FC236}">
                <a16:creationId xmlns:a16="http://schemas.microsoft.com/office/drawing/2014/main" id="{F3F96E69-B626-3027-DD74-B74480DE5266}"/>
              </a:ext>
            </a:extLst>
          </p:cNvPr>
          <p:cNvSpPr>
            <a:spLocks noChangeShapeType="1"/>
          </p:cNvSpPr>
          <p:nvPr/>
        </p:nvSpPr>
        <p:spPr bwMode="auto">
          <a:xfrm>
            <a:off x="1519529" y="3218354"/>
            <a:ext cx="0" cy="275879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3" name="Line 65">
            <a:extLst>
              <a:ext uri="{FF2B5EF4-FFF2-40B4-BE49-F238E27FC236}">
                <a16:creationId xmlns:a16="http://schemas.microsoft.com/office/drawing/2014/main" id="{CF909605-A3EE-8811-9C3C-F3E7D83FC211}"/>
              </a:ext>
            </a:extLst>
          </p:cNvPr>
          <p:cNvSpPr>
            <a:spLocks noChangeShapeType="1"/>
          </p:cNvSpPr>
          <p:nvPr/>
        </p:nvSpPr>
        <p:spPr bwMode="auto">
          <a:xfrm>
            <a:off x="1470075" y="5977144"/>
            <a:ext cx="498496"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4" name="Line 66">
            <a:extLst>
              <a:ext uri="{FF2B5EF4-FFF2-40B4-BE49-F238E27FC236}">
                <a16:creationId xmlns:a16="http://schemas.microsoft.com/office/drawing/2014/main" id="{EEC38D4E-9688-792A-7A35-7CADDD9DF9E6}"/>
              </a:ext>
            </a:extLst>
          </p:cNvPr>
          <p:cNvSpPr>
            <a:spLocks noChangeShapeType="1"/>
          </p:cNvSpPr>
          <p:nvPr/>
        </p:nvSpPr>
        <p:spPr bwMode="auto">
          <a:xfrm flipV="1">
            <a:off x="3936839" y="1942518"/>
            <a:ext cx="0" cy="127583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5" name="Line 67">
            <a:extLst>
              <a:ext uri="{FF2B5EF4-FFF2-40B4-BE49-F238E27FC236}">
                <a16:creationId xmlns:a16="http://schemas.microsoft.com/office/drawing/2014/main" id="{077C0116-1AB3-CD97-53A7-2EBBCCF55CF1}"/>
              </a:ext>
            </a:extLst>
          </p:cNvPr>
          <p:cNvSpPr>
            <a:spLocks noChangeShapeType="1"/>
          </p:cNvSpPr>
          <p:nvPr/>
        </p:nvSpPr>
        <p:spPr bwMode="auto">
          <a:xfrm>
            <a:off x="3936840" y="1942517"/>
            <a:ext cx="1499445"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6" name="Line 68">
            <a:extLst>
              <a:ext uri="{FF2B5EF4-FFF2-40B4-BE49-F238E27FC236}">
                <a16:creationId xmlns:a16="http://schemas.microsoft.com/office/drawing/2014/main" id="{0C86AFAA-2B5F-8728-4AB3-9C37CC88FF13}"/>
              </a:ext>
            </a:extLst>
          </p:cNvPr>
          <p:cNvSpPr>
            <a:spLocks noChangeShapeType="1"/>
          </p:cNvSpPr>
          <p:nvPr/>
        </p:nvSpPr>
        <p:spPr bwMode="auto">
          <a:xfrm>
            <a:off x="8722007" y="4633373"/>
            <a:ext cx="1916837"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7" name="Line 69">
            <a:extLst>
              <a:ext uri="{FF2B5EF4-FFF2-40B4-BE49-F238E27FC236}">
                <a16:creationId xmlns:a16="http://schemas.microsoft.com/office/drawing/2014/main" id="{771AD2B6-1FAC-9B86-1587-71FB1DF6BE20}"/>
              </a:ext>
            </a:extLst>
          </p:cNvPr>
          <p:cNvSpPr>
            <a:spLocks noChangeShapeType="1"/>
          </p:cNvSpPr>
          <p:nvPr/>
        </p:nvSpPr>
        <p:spPr bwMode="auto">
          <a:xfrm>
            <a:off x="8722007" y="6046735"/>
            <a:ext cx="1999920"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8" name="Line 70">
            <a:extLst>
              <a:ext uri="{FF2B5EF4-FFF2-40B4-BE49-F238E27FC236}">
                <a16:creationId xmlns:a16="http://schemas.microsoft.com/office/drawing/2014/main" id="{2C0C5412-22D6-269C-2284-6AAD4538FD7B}"/>
              </a:ext>
            </a:extLst>
          </p:cNvPr>
          <p:cNvSpPr>
            <a:spLocks noChangeShapeType="1"/>
          </p:cNvSpPr>
          <p:nvPr/>
        </p:nvSpPr>
        <p:spPr bwMode="auto">
          <a:xfrm>
            <a:off x="7609399" y="1892801"/>
            <a:ext cx="3029444" cy="1"/>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9269" name="Rectangle 71">
            <a:extLst>
              <a:ext uri="{FF2B5EF4-FFF2-40B4-BE49-F238E27FC236}">
                <a16:creationId xmlns:a16="http://schemas.microsoft.com/office/drawing/2014/main" id="{F8FB6635-6899-1B36-BEDD-38BB402906E9}"/>
              </a:ext>
            </a:extLst>
          </p:cNvPr>
          <p:cNvSpPr>
            <a:spLocks noChangeArrowheads="1"/>
          </p:cNvSpPr>
          <p:nvPr/>
        </p:nvSpPr>
        <p:spPr bwMode="auto">
          <a:xfrm>
            <a:off x="8999127" y="1569858"/>
            <a:ext cx="1513235" cy="40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2000" b="1" dirty="0">
                <a:solidFill>
                  <a:srgbClr val="000000"/>
                </a:solidFill>
              </a:rPr>
              <a:t>30 ppm  TDS</a:t>
            </a:r>
          </a:p>
        </p:txBody>
      </p:sp>
      <p:sp>
        <p:nvSpPr>
          <p:cNvPr id="9270" name="Rectangle 72">
            <a:extLst>
              <a:ext uri="{FF2B5EF4-FFF2-40B4-BE49-F238E27FC236}">
                <a16:creationId xmlns:a16="http://schemas.microsoft.com/office/drawing/2014/main" id="{B9A3E464-4F22-D7B4-3BFB-389142C3BF16}"/>
              </a:ext>
            </a:extLst>
          </p:cNvPr>
          <p:cNvSpPr>
            <a:spLocks noChangeArrowheads="1"/>
          </p:cNvSpPr>
          <p:nvPr/>
        </p:nvSpPr>
        <p:spPr bwMode="auto">
          <a:xfrm>
            <a:off x="9157023" y="2885312"/>
            <a:ext cx="1325683" cy="40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2000" b="1" dirty="0">
                <a:solidFill>
                  <a:srgbClr val="000000"/>
                </a:solidFill>
              </a:rPr>
              <a:t>6 ppm TDS</a:t>
            </a:r>
          </a:p>
        </p:txBody>
      </p:sp>
      <p:sp>
        <p:nvSpPr>
          <p:cNvPr id="9271" name="Rectangle 73">
            <a:extLst>
              <a:ext uri="{FF2B5EF4-FFF2-40B4-BE49-F238E27FC236}">
                <a16:creationId xmlns:a16="http://schemas.microsoft.com/office/drawing/2014/main" id="{A8438678-C995-D2B7-0A11-C3E1D831EDD9}"/>
              </a:ext>
            </a:extLst>
          </p:cNvPr>
          <p:cNvSpPr>
            <a:spLocks noChangeArrowheads="1"/>
          </p:cNvSpPr>
          <p:nvPr/>
        </p:nvSpPr>
        <p:spPr bwMode="auto">
          <a:xfrm>
            <a:off x="9028785" y="4300330"/>
            <a:ext cx="1453923" cy="40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2000" b="1" dirty="0">
                <a:solidFill>
                  <a:srgbClr val="000000"/>
                </a:solidFill>
              </a:rPr>
              <a:t>&lt;1 ppm TDS</a:t>
            </a:r>
          </a:p>
        </p:txBody>
      </p:sp>
      <p:sp>
        <p:nvSpPr>
          <p:cNvPr id="9272" name="Rectangle 74">
            <a:extLst>
              <a:ext uri="{FF2B5EF4-FFF2-40B4-BE49-F238E27FC236}">
                <a16:creationId xmlns:a16="http://schemas.microsoft.com/office/drawing/2014/main" id="{ECE37A8D-17E4-561D-460F-ED6D7FE53A98}"/>
              </a:ext>
            </a:extLst>
          </p:cNvPr>
          <p:cNvSpPr>
            <a:spLocks noChangeArrowheads="1"/>
          </p:cNvSpPr>
          <p:nvPr/>
        </p:nvSpPr>
        <p:spPr bwMode="auto">
          <a:xfrm>
            <a:off x="8999129" y="5715349"/>
            <a:ext cx="1513235" cy="40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189" fontAlgn="base">
              <a:lnSpc>
                <a:spcPct val="100000"/>
              </a:lnSpc>
              <a:spcBef>
                <a:spcPct val="0"/>
              </a:spcBef>
              <a:spcAft>
                <a:spcPct val="0"/>
              </a:spcAft>
              <a:buNone/>
              <a:defRPr/>
            </a:pPr>
            <a:r>
              <a:rPr lang="en-US" altLang="en-US" sz="2000" b="1" dirty="0">
                <a:solidFill>
                  <a:srgbClr val="000000"/>
                </a:solidFill>
              </a:rPr>
              <a:t>30 ppm  TDS</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1000"/>
                                        <p:tgtEl>
                                          <p:spTgt spid="189442"/>
                                        </p:tgtEl>
                                      </p:cBhvr>
                                    </p:animEffect>
                                    <p:anim calcmode="lin" valueType="num">
                                      <p:cBhvr>
                                        <p:cTn id="8" dur="1000" fill="hold"/>
                                        <p:tgtEl>
                                          <p:spTgt spid="189442"/>
                                        </p:tgtEl>
                                        <p:attrNameLst>
                                          <p:attrName>ppt_x</p:attrName>
                                        </p:attrNameLst>
                                      </p:cBhvr>
                                      <p:tavLst>
                                        <p:tav tm="0">
                                          <p:val>
                                            <p:strVal val="#ppt_x"/>
                                          </p:val>
                                        </p:tav>
                                        <p:tav tm="100000">
                                          <p:val>
                                            <p:strVal val="#ppt_x"/>
                                          </p:val>
                                        </p:tav>
                                      </p:tavLst>
                                    </p:anim>
                                    <p:anim calcmode="lin" valueType="num">
                                      <p:cBhvr>
                                        <p:cTn id="9" dur="1000" fill="hold"/>
                                        <p:tgtEl>
                                          <p:spTgt spid="1894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219"/>
                                        </p:tgtEl>
                                        <p:attrNameLst>
                                          <p:attrName>style.visibility</p:attrName>
                                        </p:attrNameLst>
                                      </p:cBhvr>
                                      <p:to>
                                        <p:strVal val="visible"/>
                                      </p:to>
                                    </p:set>
                                    <p:animEffect transition="in" filter="wipe(left)">
                                      <p:cBhvr>
                                        <p:cTn id="14" dur="500"/>
                                        <p:tgtEl>
                                          <p:spTgt spid="921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wipe(left)">
                                      <p:cBhvr>
                                        <p:cTn id="17" dur="500"/>
                                        <p:tgtEl>
                                          <p:spTgt spid="9220"/>
                                        </p:tgtEl>
                                      </p:cBhvr>
                                    </p:animEffect>
                                  </p:childTnLst>
                                </p:cTn>
                              </p:par>
                              <p:par>
                                <p:cTn id="18" presetID="22" presetClass="entr" presetSubtype="8" fill="hold" nodeType="withEffect">
                                  <p:stCondLst>
                                    <p:cond delay="0"/>
                                  </p:stCondLst>
                                  <p:childTnLst>
                                    <p:set>
                                      <p:cBhvr>
                                        <p:cTn id="19" dur="1" fill="hold">
                                          <p:stCondLst>
                                            <p:cond delay="0"/>
                                          </p:stCondLst>
                                        </p:cTn>
                                        <p:tgtEl>
                                          <p:spTgt spid="9221"/>
                                        </p:tgtEl>
                                        <p:attrNameLst>
                                          <p:attrName>style.visibility</p:attrName>
                                        </p:attrNameLst>
                                      </p:cBhvr>
                                      <p:to>
                                        <p:strVal val="visible"/>
                                      </p:to>
                                    </p:set>
                                    <p:animEffect transition="in" filter="wipe(left)">
                                      <p:cBhvr>
                                        <p:cTn id="20" dur="500"/>
                                        <p:tgtEl>
                                          <p:spTgt spid="92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222"/>
                                        </p:tgtEl>
                                        <p:attrNameLst>
                                          <p:attrName>style.visibility</p:attrName>
                                        </p:attrNameLst>
                                      </p:cBhvr>
                                      <p:to>
                                        <p:strVal val="visible"/>
                                      </p:to>
                                    </p:set>
                                    <p:animEffect transition="in" filter="wipe(left)">
                                      <p:cBhvr>
                                        <p:cTn id="23" dur="500"/>
                                        <p:tgtEl>
                                          <p:spTgt spid="92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223"/>
                                        </p:tgtEl>
                                        <p:attrNameLst>
                                          <p:attrName>style.visibility</p:attrName>
                                        </p:attrNameLst>
                                      </p:cBhvr>
                                      <p:to>
                                        <p:strVal val="visible"/>
                                      </p:to>
                                    </p:set>
                                    <p:animEffect transition="in" filter="wipe(left)">
                                      <p:cBhvr>
                                        <p:cTn id="26" dur="500"/>
                                        <p:tgtEl>
                                          <p:spTgt spid="922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wipe(left)">
                                      <p:cBhvr>
                                        <p:cTn id="29" dur="500"/>
                                        <p:tgtEl>
                                          <p:spTgt spid="92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225"/>
                                        </p:tgtEl>
                                        <p:attrNameLst>
                                          <p:attrName>style.visibility</p:attrName>
                                        </p:attrNameLst>
                                      </p:cBhvr>
                                      <p:to>
                                        <p:strVal val="visible"/>
                                      </p:to>
                                    </p:set>
                                    <p:animEffect transition="in" filter="wipe(left)">
                                      <p:cBhvr>
                                        <p:cTn id="32" dur="500"/>
                                        <p:tgtEl>
                                          <p:spTgt spid="9225"/>
                                        </p:tgtEl>
                                      </p:cBhvr>
                                    </p:animEffect>
                                  </p:childTnLst>
                                </p:cTn>
                              </p:par>
                              <p:par>
                                <p:cTn id="33" presetID="22" presetClass="entr" presetSubtype="8" fill="hold" nodeType="withEffect">
                                  <p:stCondLst>
                                    <p:cond delay="0"/>
                                  </p:stCondLst>
                                  <p:childTnLst>
                                    <p:set>
                                      <p:cBhvr>
                                        <p:cTn id="34" dur="1" fill="hold">
                                          <p:stCondLst>
                                            <p:cond delay="0"/>
                                          </p:stCondLst>
                                        </p:cTn>
                                        <p:tgtEl>
                                          <p:spTgt spid="9226"/>
                                        </p:tgtEl>
                                        <p:attrNameLst>
                                          <p:attrName>style.visibility</p:attrName>
                                        </p:attrNameLst>
                                      </p:cBhvr>
                                      <p:to>
                                        <p:strVal val="visible"/>
                                      </p:to>
                                    </p:set>
                                    <p:animEffect transition="in" filter="wipe(left)">
                                      <p:cBhvr>
                                        <p:cTn id="35" dur="500"/>
                                        <p:tgtEl>
                                          <p:spTgt spid="922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227"/>
                                        </p:tgtEl>
                                        <p:attrNameLst>
                                          <p:attrName>style.visibility</p:attrName>
                                        </p:attrNameLst>
                                      </p:cBhvr>
                                      <p:to>
                                        <p:strVal val="visible"/>
                                      </p:to>
                                    </p:set>
                                    <p:animEffect transition="in" filter="wipe(left)">
                                      <p:cBhvr>
                                        <p:cTn id="38" dur="500"/>
                                        <p:tgtEl>
                                          <p:spTgt spid="922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228"/>
                                        </p:tgtEl>
                                        <p:attrNameLst>
                                          <p:attrName>style.visibility</p:attrName>
                                        </p:attrNameLst>
                                      </p:cBhvr>
                                      <p:to>
                                        <p:strVal val="visible"/>
                                      </p:to>
                                    </p:set>
                                    <p:animEffect transition="in" filter="wipe(left)">
                                      <p:cBhvr>
                                        <p:cTn id="41" dur="500"/>
                                        <p:tgtEl>
                                          <p:spTgt spid="9228"/>
                                        </p:tgtEl>
                                      </p:cBhvr>
                                    </p:animEffect>
                                  </p:childTnLst>
                                </p:cTn>
                              </p:par>
                              <p:par>
                                <p:cTn id="42" presetID="22" presetClass="entr" presetSubtype="8" fill="hold" nodeType="withEffect">
                                  <p:stCondLst>
                                    <p:cond delay="0"/>
                                  </p:stCondLst>
                                  <p:childTnLst>
                                    <p:set>
                                      <p:cBhvr>
                                        <p:cTn id="43" dur="1" fill="hold">
                                          <p:stCondLst>
                                            <p:cond delay="0"/>
                                          </p:stCondLst>
                                        </p:cTn>
                                        <p:tgtEl>
                                          <p:spTgt spid="9229"/>
                                        </p:tgtEl>
                                        <p:attrNameLst>
                                          <p:attrName>style.visibility</p:attrName>
                                        </p:attrNameLst>
                                      </p:cBhvr>
                                      <p:to>
                                        <p:strVal val="visible"/>
                                      </p:to>
                                    </p:set>
                                    <p:animEffect transition="in" filter="wipe(left)">
                                      <p:cBhvr>
                                        <p:cTn id="44" dur="500"/>
                                        <p:tgtEl>
                                          <p:spTgt spid="92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wipe(left)">
                                      <p:cBhvr>
                                        <p:cTn id="47" dur="500"/>
                                        <p:tgtEl>
                                          <p:spTgt spid="92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231"/>
                                        </p:tgtEl>
                                        <p:attrNameLst>
                                          <p:attrName>style.visibility</p:attrName>
                                        </p:attrNameLst>
                                      </p:cBhvr>
                                      <p:to>
                                        <p:strVal val="visible"/>
                                      </p:to>
                                    </p:set>
                                    <p:animEffect transition="in" filter="wipe(left)">
                                      <p:cBhvr>
                                        <p:cTn id="50" dur="500"/>
                                        <p:tgtEl>
                                          <p:spTgt spid="92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9232"/>
                                        </p:tgtEl>
                                        <p:attrNameLst>
                                          <p:attrName>style.visibility</p:attrName>
                                        </p:attrNameLst>
                                      </p:cBhvr>
                                      <p:to>
                                        <p:strVal val="visible"/>
                                      </p:to>
                                    </p:set>
                                    <p:animEffect transition="in" filter="wipe(left)">
                                      <p:cBhvr>
                                        <p:cTn id="53" dur="500"/>
                                        <p:tgtEl>
                                          <p:spTgt spid="92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9233"/>
                                        </p:tgtEl>
                                        <p:attrNameLst>
                                          <p:attrName>style.visibility</p:attrName>
                                        </p:attrNameLst>
                                      </p:cBhvr>
                                      <p:to>
                                        <p:strVal val="visible"/>
                                      </p:to>
                                    </p:set>
                                    <p:animEffect transition="in" filter="wipe(left)">
                                      <p:cBhvr>
                                        <p:cTn id="56" dur="500"/>
                                        <p:tgtEl>
                                          <p:spTgt spid="92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234"/>
                                        </p:tgtEl>
                                        <p:attrNameLst>
                                          <p:attrName>style.visibility</p:attrName>
                                        </p:attrNameLst>
                                      </p:cBhvr>
                                      <p:to>
                                        <p:strVal val="visible"/>
                                      </p:to>
                                    </p:set>
                                    <p:animEffect transition="in" filter="wipe(left)">
                                      <p:cBhvr>
                                        <p:cTn id="59" dur="500"/>
                                        <p:tgtEl>
                                          <p:spTgt spid="92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235"/>
                                        </p:tgtEl>
                                        <p:attrNameLst>
                                          <p:attrName>style.visibility</p:attrName>
                                        </p:attrNameLst>
                                      </p:cBhvr>
                                      <p:to>
                                        <p:strVal val="visible"/>
                                      </p:to>
                                    </p:set>
                                    <p:animEffect transition="in" filter="wipe(left)">
                                      <p:cBhvr>
                                        <p:cTn id="62" dur="500"/>
                                        <p:tgtEl>
                                          <p:spTgt spid="923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9236"/>
                                        </p:tgtEl>
                                        <p:attrNameLst>
                                          <p:attrName>style.visibility</p:attrName>
                                        </p:attrNameLst>
                                      </p:cBhvr>
                                      <p:to>
                                        <p:strVal val="visible"/>
                                      </p:to>
                                    </p:set>
                                    <p:animEffect transition="in" filter="wipe(left)">
                                      <p:cBhvr>
                                        <p:cTn id="65" dur="500"/>
                                        <p:tgtEl>
                                          <p:spTgt spid="9236"/>
                                        </p:tgtEl>
                                      </p:cBhvr>
                                    </p:animEffect>
                                  </p:childTnLst>
                                </p:cTn>
                              </p:par>
                              <p:par>
                                <p:cTn id="66" presetID="22" presetClass="entr" presetSubtype="8" fill="hold" nodeType="withEffect">
                                  <p:stCondLst>
                                    <p:cond delay="0"/>
                                  </p:stCondLst>
                                  <p:childTnLst>
                                    <p:set>
                                      <p:cBhvr>
                                        <p:cTn id="67" dur="1" fill="hold">
                                          <p:stCondLst>
                                            <p:cond delay="0"/>
                                          </p:stCondLst>
                                        </p:cTn>
                                        <p:tgtEl>
                                          <p:spTgt spid="9237"/>
                                        </p:tgtEl>
                                        <p:attrNameLst>
                                          <p:attrName>style.visibility</p:attrName>
                                        </p:attrNameLst>
                                      </p:cBhvr>
                                      <p:to>
                                        <p:strVal val="visible"/>
                                      </p:to>
                                    </p:set>
                                    <p:animEffect transition="in" filter="wipe(left)">
                                      <p:cBhvr>
                                        <p:cTn id="68" dur="500"/>
                                        <p:tgtEl>
                                          <p:spTgt spid="923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238"/>
                                        </p:tgtEl>
                                        <p:attrNameLst>
                                          <p:attrName>style.visibility</p:attrName>
                                        </p:attrNameLst>
                                      </p:cBhvr>
                                      <p:to>
                                        <p:strVal val="visible"/>
                                      </p:to>
                                    </p:set>
                                    <p:animEffect transition="in" filter="wipe(left)">
                                      <p:cBhvr>
                                        <p:cTn id="71" dur="500"/>
                                        <p:tgtEl>
                                          <p:spTgt spid="923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9239"/>
                                        </p:tgtEl>
                                        <p:attrNameLst>
                                          <p:attrName>style.visibility</p:attrName>
                                        </p:attrNameLst>
                                      </p:cBhvr>
                                      <p:to>
                                        <p:strVal val="visible"/>
                                      </p:to>
                                    </p:set>
                                    <p:animEffect transition="in" filter="wipe(left)">
                                      <p:cBhvr>
                                        <p:cTn id="74" dur="500"/>
                                        <p:tgtEl>
                                          <p:spTgt spid="9239"/>
                                        </p:tgtEl>
                                      </p:cBhvr>
                                    </p:animEffect>
                                  </p:childTnLst>
                                </p:cTn>
                              </p:par>
                              <p:par>
                                <p:cTn id="75" presetID="22" presetClass="entr" presetSubtype="8" fill="hold" nodeType="withEffect">
                                  <p:stCondLst>
                                    <p:cond delay="0"/>
                                  </p:stCondLst>
                                  <p:childTnLst>
                                    <p:set>
                                      <p:cBhvr>
                                        <p:cTn id="76" dur="1" fill="hold">
                                          <p:stCondLst>
                                            <p:cond delay="0"/>
                                          </p:stCondLst>
                                        </p:cTn>
                                        <p:tgtEl>
                                          <p:spTgt spid="9240"/>
                                        </p:tgtEl>
                                        <p:attrNameLst>
                                          <p:attrName>style.visibility</p:attrName>
                                        </p:attrNameLst>
                                      </p:cBhvr>
                                      <p:to>
                                        <p:strVal val="visible"/>
                                      </p:to>
                                    </p:set>
                                    <p:animEffect transition="in" filter="wipe(left)">
                                      <p:cBhvr>
                                        <p:cTn id="77" dur="500"/>
                                        <p:tgtEl>
                                          <p:spTgt spid="9240"/>
                                        </p:tgtEl>
                                      </p:cBhvr>
                                    </p:animEffect>
                                  </p:childTnLst>
                                </p:cTn>
                              </p:par>
                              <p:par>
                                <p:cTn id="78" presetID="22" presetClass="entr" presetSubtype="8" fill="hold" nodeType="withEffect">
                                  <p:stCondLst>
                                    <p:cond delay="0"/>
                                  </p:stCondLst>
                                  <p:childTnLst>
                                    <p:set>
                                      <p:cBhvr>
                                        <p:cTn id="79" dur="1" fill="hold">
                                          <p:stCondLst>
                                            <p:cond delay="0"/>
                                          </p:stCondLst>
                                        </p:cTn>
                                        <p:tgtEl>
                                          <p:spTgt spid="9241"/>
                                        </p:tgtEl>
                                        <p:attrNameLst>
                                          <p:attrName>style.visibility</p:attrName>
                                        </p:attrNameLst>
                                      </p:cBhvr>
                                      <p:to>
                                        <p:strVal val="visible"/>
                                      </p:to>
                                    </p:set>
                                    <p:animEffect transition="in" filter="wipe(left)">
                                      <p:cBhvr>
                                        <p:cTn id="80" dur="500"/>
                                        <p:tgtEl>
                                          <p:spTgt spid="924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242"/>
                                        </p:tgtEl>
                                        <p:attrNameLst>
                                          <p:attrName>style.visibility</p:attrName>
                                        </p:attrNameLst>
                                      </p:cBhvr>
                                      <p:to>
                                        <p:strVal val="visible"/>
                                      </p:to>
                                    </p:set>
                                    <p:animEffect transition="in" filter="wipe(left)">
                                      <p:cBhvr>
                                        <p:cTn id="83" dur="500"/>
                                        <p:tgtEl>
                                          <p:spTgt spid="924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9243"/>
                                        </p:tgtEl>
                                        <p:attrNameLst>
                                          <p:attrName>style.visibility</p:attrName>
                                        </p:attrNameLst>
                                      </p:cBhvr>
                                      <p:to>
                                        <p:strVal val="visible"/>
                                      </p:to>
                                    </p:set>
                                    <p:animEffect transition="in" filter="wipe(left)">
                                      <p:cBhvr>
                                        <p:cTn id="86" dur="500"/>
                                        <p:tgtEl>
                                          <p:spTgt spid="92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244"/>
                                        </p:tgtEl>
                                        <p:attrNameLst>
                                          <p:attrName>style.visibility</p:attrName>
                                        </p:attrNameLst>
                                      </p:cBhvr>
                                      <p:to>
                                        <p:strVal val="visible"/>
                                      </p:to>
                                    </p:set>
                                    <p:animEffect transition="in" filter="wipe(left)">
                                      <p:cBhvr>
                                        <p:cTn id="89" dur="500"/>
                                        <p:tgtEl>
                                          <p:spTgt spid="924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9245"/>
                                        </p:tgtEl>
                                        <p:attrNameLst>
                                          <p:attrName>style.visibility</p:attrName>
                                        </p:attrNameLst>
                                      </p:cBhvr>
                                      <p:to>
                                        <p:strVal val="visible"/>
                                      </p:to>
                                    </p:set>
                                    <p:animEffect transition="in" filter="wipe(left)">
                                      <p:cBhvr>
                                        <p:cTn id="92" dur="500"/>
                                        <p:tgtEl>
                                          <p:spTgt spid="924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9246"/>
                                        </p:tgtEl>
                                        <p:attrNameLst>
                                          <p:attrName>style.visibility</p:attrName>
                                        </p:attrNameLst>
                                      </p:cBhvr>
                                      <p:to>
                                        <p:strVal val="visible"/>
                                      </p:to>
                                    </p:set>
                                    <p:animEffect transition="in" filter="wipe(left)">
                                      <p:cBhvr>
                                        <p:cTn id="95" dur="500"/>
                                        <p:tgtEl>
                                          <p:spTgt spid="924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9247"/>
                                        </p:tgtEl>
                                        <p:attrNameLst>
                                          <p:attrName>style.visibility</p:attrName>
                                        </p:attrNameLst>
                                      </p:cBhvr>
                                      <p:to>
                                        <p:strVal val="visible"/>
                                      </p:to>
                                    </p:set>
                                    <p:animEffect transition="in" filter="wipe(left)">
                                      <p:cBhvr>
                                        <p:cTn id="98" dur="500"/>
                                        <p:tgtEl>
                                          <p:spTgt spid="924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9248"/>
                                        </p:tgtEl>
                                        <p:attrNameLst>
                                          <p:attrName>style.visibility</p:attrName>
                                        </p:attrNameLst>
                                      </p:cBhvr>
                                      <p:to>
                                        <p:strVal val="visible"/>
                                      </p:to>
                                    </p:set>
                                    <p:animEffect transition="in" filter="wipe(left)">
                                      <p:cBhvr>
                                        <p:cTn id="101" dur="500"/>
                                        <p:tgtEl>
                                          <p:spTgt spid="9248"/>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9249"/>
                                        </p:tgtEl>
                                        <p:attrNameLst>
                                          <p:attrName>style.visibility</p:attrName>
                                        </p:attrNameLst>
                                      </p:cBhvr>
                                      <p:to>
                                        <p:strVal val="visible"/>
                                      </p:to>
                                    </p:set>
                                    <p:animEffect transition="in" filter="wipe(left)">
                                      <p:cBhvr>
                                        <p:cTn id="104" dur="500"/>
                                        <p:tgtEl>
                                          <p:spTgt spid="9249"/>
                                        </p:tgtEl>
                                      </p:cBhvr>
                                    </p:animEffect>
                                  </p:childTnLst>
                                </p:cTn>
                              </p:par>
                              <p:par>
                                <p:cTn id="105" presetID="22" presetClass="entr" presetSubtype="8" fill="hold" nodeType="withEffect">
                                  <p:stCondLst>
                                    <p:cond delay="0"/>
                                  </p:stCondLst>
                                  <p:childTnLst>
                                    <p:set>
                                      <p:cBhvr>
                                        <p:cTn id="106" dur="1" fill="hold">
                                          <p:stCondLst>
                                            <p:cond delay="0"/>
                                          </p:stCondLst>
                                        </p:cTn>
                                        <p:tgtEl>
                                          <p:spTgt spid="9250"/>
                                        </p:tgtEl>
                                        <p:attrNameLst>
                                          <p:attrName>style.visibility</p:attrName>
                                        </p:attrNameLst>
                                      </p:cBhvr>
                                      <p:to>
                                        <p:strVal val="visible"/>
                                      </p:to>
                                    </p:set>
                                    <p:animEffect transition="in" filter="wipe(left)">
                                      <p:cBhvr>
                                        <p:cTn id="107" dur="500"/>
                                        <p:tgtEl>
                                          <p:spTgt spid="9250"/>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9251"/>
                                        </p:tgtEl>
                                        <p:attrNameLst>
                                          <p:attrName>style.visibility</p:attrName>
                                        </p:attrNameLst>
                                      </p:cBhvr>
                                      <p:to>
                                        <p:strVal val="visible"/>
                                      </p:to>
                                    </p:set>
                                    <p:animEffect transition="in" filter="wipe(left)">
                                      <p:cBhvr>
                                        <p:cTn id="110" dur="500"/>
                                        <p:tgtEl>
                                          <p:spTgt spid="9251"/>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9252"/>
                                        </p:tgtEl>
                                        <p:attrNameLst>
                                          <p:attrName>style.visibility</p:attrName>
                                        </p:attrNameLst>
                                      </p:cBhvr>
                                      <p:to>
                                        <p:strVal val="visible"/>
                                      </p:to>
                                    </p:set>
                                    <p:animEffect transition="in" filter="wipe(left)">
                                      <p:cBhvr>
                                        <p:cTn id="113" dur="500"/>
                                        <p:tgtEl>
                                          <p:spTgt spid="9252"/>
                                        </p:tgtEl>
                                      </p:cBhvr>
                                    </p:animEffect>
                                  </p:childTnLst>
                                </p:cTn>
                              </p:par>
                              <p:par>
                                <p:cTn id="114" presetID="22" presetClass="entr" presetSubtype="8" fill="hold" nodeType="withEffect">
                                  <p:stCondLst>
                                    <p:cond delay="0"/>
                                  </p:stCondLst>
                                  <p:childTnLst>
                                    <p:set>
                                      <p:cBhvr>
                                        <p:cTn id="115" dur="1" fill="hold">
                                          <p:stCondLst>
                                            <p:cond delay="0"/>
                                          </p:stCondLst>
                                        </p:cTn>
                                        <p:tgtEl>
                                          <p:spTgt spid="9253"/>
                                        </p:tgtEl>
                                        <p:attrNameLst>
                                          <p:attrName>style.visibility</p:attrName>
                                        </p:attrNameLst>
                                      </p:cBhvr>
                                      <p:to>
                                        <p:strVal val="visible"/>
                                      </p:to>
                                    </p:set>
                                    <p:animEffect transition="in" filter="wipe(left)">
                                      <p:cBhvr>
                                        <p:cTn id="116" dur="500"/>
                                        <p:tgtEl>
                                          <p:spTgt spid="9253"/>
                                        </p:tgtEl>
                                      </p:cBhvr>
                                    </p:animEffect>
                                  </p:childTnLst>
                                </p:cTn>
                              </p:par>
                              <p:par>
                                <p:cTn id="117" presetID="22" presetClass="entr" presetSubtype="8" fill="hold" nodeType="withEffect">
                                  <p:stCondLst>
                                    <p:cond delay="0"/>
                                  </p:stCondLst>
                                  <p:childTnLst>
                                    <p:set>
                                      <p:cBhvr>
                                        <p:cTn id="118" dur="1" fill="hold">
                                          <p:stCondLst>
                                            <p:cond delay="0"/>
                                          </p:stCondLst>
                                        </p:cTn>
                                        <p:tgtEl>
                                          <p:spTgt spid="9254"/>
                                        </p:tgtEl>
                                        <p:attrNameLst>
                                          <p:attrName>style.visibility</p:attrName>
                                        </p:attrNameLst>
                                      </p:cBhvr>
                                      <p:to>
                                        <p:strVal val="visible"/>
                                      </p:to>
                                    </p:set>
                                    <p:animEffect transition="in" filter="wipe(left)">
                                      <p:cBhvr>
                                        <p:cTn id="119" dur="500"/>
                                        <p:tgtEl>
                                          <p:spTgt spid="9254"/>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9255"/>
                                        </p:tgtEl>
                                        <p:attrNameLst>
                                          <p:attrName>style.visibility</p:attrName>
                                        </p:attrNameLst>
                                      </p:cBhvr>
                                      <p:to>
                                        <p:strVal val="visible"/>
                                      </p:to>
                                    </p:set>
                                    <p:animEffect transition="in" filter="wipe(left)">
                                      <p:cBhvr>
                                        <p:cTn id="122" dur="500"/>
                                        <p:tgtEl>
                                          <p:spTgt spid="9255"/>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9256"/>
                                        </p:tgtEl>
                                        <p:attrNameLst>
                                          <p:attrName>style.visibility</p:attrName>
                                        </p:attrNameLst>
                                      </p:cBhvr>
                                      <p:to>
                                        <p:strVal val="visible"/>
                                      </p:to>
                                    </p:set>
                                    <p:animEffect transition="in" filter="wipe(left)">
                                      <p:cBhvr>
                                        <p:cTn id="125" dur="500"/>
                                        <p:tgtEl>
                                          <p:spTgt spid="9256"/>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9257"/>
                                        </p:tgtEl>
                                        <p:attrNameLst>
                                          <p:attrName>style.visibility</p:attrName>
                                        </p:attrNameLst>
                                      </p:cBhvr>
                                      <p:to>
                                        <p:strVal val="visible"/>
                                      </p:to>
                                    </p:set>
                                    <p:animEffect transition="in" filter="wipe(left)">
                                      <p:cBhvr>
                                        <p:cTn id="128" dur="500"/>
                                        <p:tgtEl>
                                          <p:spTgt spid="9257"/>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9258"/>
                                        </p:tgtEl>
                                        <p:attrNameLst>
                                          <p:attrName>style.visibility</p:attrName>
                                        </p:attrNameLst>
                                      </p:cBhvr>
                                      <p:to>
                                        <p:strVal val="visible"/>
                                      </p:to>
                                    </p:set>
                                    <p:animEffect transition="in" filter="wipe(left)">
                                      <p:cBhvr>
                                        <p:cTn id="131" dur="500"/>
                                        <p:tgtEl>
                                          <p:spTgt spid="9258"/>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9259"/>
                                        </p:tgtEl>
                                        <p:attrNameLst>
                                          <p:attrName>style.visibility</p:attrName>
                                        </p:attrNameLst>
                                      </p:cBhvr>
                                      <p:to>
                                        <p:strVal val="visible"/>
                                      </p:to>
                                    </p:set>
                                    <p:animEffect transition="in" filter="wipe(left)">
                                      <p:cBhvr>
                                        <p:cTn id="134" dur="500"/>
                                        <p:tgtEl>
                                          <p:spTgt spid="9259"/>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9260"/>
                                        </p:tgtEl>
                                        <p:attrNameLst>
                                          <p:attrName>style.visibility</p:attrName>
                                        </p:attrNameLst>
                                      </p:cBhvr>
                                      <p:to>
                                        <p:strVal val="visible"/>
                                      </p:to>
                                    </p:set>
                                    <p:animEffect transition="in" filter="wipe(left)">
                                      <p:cBhvr>
                                        <p:cTn id="137" dur="500"/>
                                        <p:tgtEl>
                                          <p:spTgt spid="9260"/>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9261"/>
                                        </p:tgtEl>
                                        <p:attrNameLst>
                                          <p:attrName>style.visibility</p:attrName>
                                        </p:attrNameLst>
                                      </p:cBhvr>
                                      <p:to>
                                        <p:strVal val="visible"/>
                                      </p:to>
                                    </p:set>
                                    <p:animEffect transition="in" filter="wipe(left)">
                                      <p:cBhvr>
                                        <p:cTn id="140" dur="500"/>
                                        <p:tgtEl>
                                          <p:spTgt spid="9261"/>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9262"/>
                                        </p:tgtEl>
                                        <p:attrNameLst>
                                          <p:attrName>style.visibility</p:attrName>
                                        </p:attrNameLst>
                                      </p:cBhvr>
                                      <p:to>
                                        <p:strVal val="visible"/>
                                      </p:to>
                                    </p:set>
                                    <p:animEffect transition="in" filter="wipe(left)">
                                      <p:cBhvr>
                                        <p:cTn id="143" dur="500"/>
                                        <p:tgtEl>
                                          <p:spTgt spid="9262"/>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9263"/>
                                        </p:tgtEl>
                                        <p:attrNameLst>
                                          <p:attrName>style.visibility</p:attrName>
                                        </p:attrNameLst>
                                      </p:cBhvr>
                                      <p:to>
                                        <p:strVal val="visible"/>
                                      </p:to>
                                    </p:set>
                                    <p:animEffect transition="in" filter="wipe(left)">
                                      <p:cBhvr>
                                        <p:cTn id="146" dur="500"/>
                                        <p:tgtEl>
                                          <p:spTgt spid="9263"/>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9264"/>
                                        </p:tgtEl>
                                        <p:attrNameLst>
                                          <p:attrName>style.visibility</p:attrName>
                                        </p:attrNameLst>
                                      </p:cBhvr>
                                      <p:to>
                                        <p:strVal val="visible"/>
                                      </p:to>
                                    </p:set>
                                    <p:animEffect transition="in" filter="wipe(left)">
                                      <p:cBhvr>
                                        <p:cTn id="149" dur="500"/>
                                        <p:tgtEl>
                                          <p:spTgt spid="9264"/>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9265"/>
                                        </p:tgtEl>
                                        <p:attrNameLst>
                                          <p:attrName>style.visibility</p:attrName>
                                        </p:attrNameLst>
                                      </p:cBhvr>
                                      <p:to>
                                        <p:strVal val="visible"/>
                                      </p:to>
                                    </p:set>
                                    <p:animEffect transition="in" filter="wipe(left)">
                                      <p:cBhvr>
                                        <p:cTn id="152" dur="500"/>
                                        <p:tgtEl>
                                          <p:spTgt spid="9265"/>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9266"/>
                                        </p:tgtEl>
                                        <p:attrNameLst>
                                          <p:attrName>style.visibility</p:attrName>
                                        </p:attrNameLst>
                                      </p:cBhvr>
                                      <p:to>
                                        <p:strVal val="visible"/>
                                      </p:to>
                                    </p:set>
                                    <p:animEffect transition="in" filter="wipe(left)">
                                      <p:cBhvr>
                                        <p:cTn id="155" dur="500"/>
                                        <p:tgtEl>
                                          <p:spTgt spid="9266"/>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9267"/>
                                        </p:tgtEl>
                                        <p:attrNameLst>
                                          <p:attrName>style.visibility</p:attrName>
                                        </p:attrNameLst>
                                      </p:cBhvr>
                                      <p:to>
                                        <p:strVal val="visible"/>
                                      </p:to>
                                    </p:set>
                                    <p:animEffect transition="in" filter="wipe(left)">
                                      <p:cBhvr>
                                        <p:cTn id="158" dur="500"/>
                                        <p:tgtEl>
                                          <p:spTgt spid="9267"/>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9268"/>
                                        </p:tgtEl>
                                        <p:attrNameLst>
                                          <p:attrName>style.visibility</p:attrName>
                                        </p:attrNameLst>
                                      </p:cBhvr>
                                      <p:to>
                                        <p:strVal val="visible"/>
                                      </p:to>
                                    </p:set>
                                    <p:animEffect transition="in" filter="wipe(left)">
                                      <p:cBhvr>
                                        <p:cTn id="161" dur="500"/>
                                        <p:tgtEl>
                                          <p:spTgt spid="9268"/>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9269"/>
                                        </p:tgtEl>
                                        <p:attrNameLst>
                                          <p:attrName>style.visibility</p:attrName>
                                        </p:attrNameLst>
                                      </p:cBhvr>
                                      <p:to>
                                        <p:strVal val="visible"/>
                                      </p:to>
                                    </p:set>
                                    <p:animEffect transition="in" filter="wipe(left)">
                                      <p:cBhvr>
                                        <p:cTn id="164" dur="500"/>
                                        <p:tgtEl>
                                          <p:spTgt spid="9269"/>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9270"/>
                                        </p:tgtEl>
                                        <p:attrNameLst>
                                          <p:attrName>style.visibility</p:attrName>
                                        </p:attrNameLst>
                                      </p:cBhvr>
                                      <p:to>
                                        <p:strVal val="visible"/>
                                      </p:to>
                                    </p:set>
                                    <p:animEffect transition="in" filter="wipe(left)">
                                      <p:cBhvr>
                                        <p:cTn id="167" dur="500"/>
                                        <p:tgtEl>
                                          <p:spTgt spid="9270"/>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9271"/>
                                        </p:tgtEl>
                                        <p:attrNameLst>
                                          <p:attrName>style.visibility</p:attrName>
                                        </p:attrNameLst>
                                      </p:cBhvr>
                                      <p:to>
                                        <p:strVal val="visible"/>
                                      </p:to>
                                    </p:set>
                                    <p:animEffect transition="in" filter="wipe(left)">
                                      <p:cBhvr>
                                        <p:cTn id="170" dur="500"/>
                                        <p:tgtEl>
                                          <p:spTgt spid="9271"/>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9272"/>
                                        </p:tgtEl>
                                        <p:attrNameLst>
                                          <p:attrName>style.visibility</p:attrName>
                                        </p:attrNameLst>
                                      </p:cBhvr>
                                      <p:to>
                                        <p:strVal val="visible"/>
                                      </p:to>
                                    </p:set>
                                    <p:animEffect transition="in" filter="wipe(left)">
                                      <p:cBhvr>
                                        <p:cTn id="173" dur="500"/>
                                        <p:tgtEl>
                                          <p:spTgt spid="9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9219" grpId="0" animBg="1"/>
      <p:bldP spid="9220" grpId="0"/>
      <p:bldP spid="9222" grpId="0"/>
      <p:bldP spid="9223" grpId="0"/>
      <p:bldP spid="9224" grpId="0" animBg="1"/>
      <p:bldP spid="9225" grpId="0" animBg="1"/>
      <p:bldP spid="9227" grpId="0" animBg="1"/>
      <p:bldP spid="9228" grpId="0" animBg="1"/>
      <p:bldP spid="9230" grpId="0"/>
      <p:bldP spid="9231" grpId="0"/>
      <p:bldP spid="9232" grpId="0"/>
      <p:bldP spid="9233" grpId="0" animBg="1"/>
      <p:bldP spid="9234" grpId="0" animBg="1"/>
      <p:bldP spid="9235" grpId="0" animBg="1"/>
      <p:bldP spid="9236" grpId="0" animBg="1"/>
      <p:bldP spid="9238" grpId="0" animBg="1"/>
      <p:bldP spid="9239" grpId="0" animBg="1"/>
      <p:bldP spid="9242" grpId="0"/>
      <p:bldP spid="9243" grpId="0"/>
      <p:bldP spid="9244" grpId="0"/>
      <p:bldP spid="9245" grpId="0"/>
      <p:bldP spid="9246" grpId="0" animBg="1"/>
      <p:bldP spid="9247" grpId="0" animBg="1"/>
      <p:bldP spid="9248" grpId="0" animBg="1"/>
      <p:bldP spid="9249" grpId="0" animBg="1"/>
      <p:bldP spid="9251" grpId="0" animBg="1"/>
      <p:bldP spid="9252" grpId="0" animBg="1"/>
      <p:bldP spid="9255" grpId="0"/>
      <p:bldP spid="9256" grpId="0"/>
      <p:bldP spid="9257" grpId="0"/>
      <p:bldP spid="9258" grpId="0"/>
      <p:bldP spid="9259" grpId="0" animBg="1"/>
      <p:bldP spid="9260" grpId="0" animBg="1"/>
      <p:bldP spid="9261" grpId="0" animBg="1"/>
      <p:bldP spid="9262" grpId="0" animBg="1"/>
      <p:bldP spid="9263" grpId="0" animBg="1"/>
      <p:bldP spid="9264" grpId="0" animBg="1"/>
      <p:bldP spid="9265" grpId="0" animBg="1"/>
      <p:bldP spid="9266" grpId="0" animBg="1"/>
      <p:bldP spid="9267" grpId="0" animBg="1"/>
      <p:bldP spid="9268" grpId="0" animBg="1"/>
      <p:bldP spid="9269" grpId="0"/>
      <p:bldP spid="9270" grpId="0"/>
      <p:bldP spid="9271" grpId="0"/>
      <p:bldP spid="92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DA8C-3D79-2AB4-88D7-90E9993C2F93}"/>
              </a:ext>
            </a:extLst>
          </p:cNvPr>
          <p:cNvSpPr>
            <a:spLocks noGrp="1"/>
          </p:cNvSpPr>
          <p:nvPr>
            <p:ph type="title"/>
          </p:nvPr>
        </p:nvSpPr>
        <p:spPr>
          <a:xfrm>
            <a:off x="600075" y="609602"/>
            <a:ext cx="9058275" cy="1081088"/>
          </a:xfrm>
        </p:spPr>
        <p:txBody>
          <a:bodyPr>
            <a:normAutofit fontScale="90000"/>
          </a:bodyPr>
          <a:lstStyle/>
          <a:p>
            <a:r>
              <a:rPr lang="en-US" dirty="0"/>
              <a:t>Size Range Of Solids vs Separation Process</a:t>
            </a:r>
            <a:br>
              <a:rPr lang="en-US" dirty="0"/>
            </a:br>
            <a:endParaRPr lang="en-US" dirty="0"/>
          </a:p>
        </p:txBody>
      </p:sp>
      <p:grpSp>
        <p:nvGrpSpPr>
          <p:cNvPr id="32771" name="Group 65">
            <a:extLst>
              <a:ext uri="{FF2B5EF4-FFF2-40B4-BE49-F238E27FC236}">
                <a16:creationId xmlns:a16="http://schemas.microsoft.com/office/drawing/2014/main" id="{C278B254-D2C7-20D4-6D6A-BBE512A2E0A9}"/>
              </a:ext>
            </a:extLst>
          </p:cNvPr>
          <p:cNvGrpSpPr>
            <a:grpSpLocks/>
          </p:cNvGrpSpPr>
          <p:nvPr/>
        </p:nvGrpSpPr>
        <p:grpSpPr bwMode="auto">
          <a:xfrm>
            <a:off x="600075" y="1543050"/>
            <a:ext cx="8772525" cy="5314950"/>
            <a:chOff x="405" y="1199"/>
            <a:chExt cx="4175" cy="2897"/>
          </a:xfrm>
        </p:grpSpPr>
        <p:sp>
          <p:nvSpPr>
            <p:cNvPr id="138245" name="Rectangle 5">
              <a:extLst>
                <a:ext uri="{FF2B5EF4-FFF2-40B4-BE49-F238E27FC236}">
                  <a16:creationId xmlns:a16="http://schemas.microsoft.com/office/drawing/2014/main" id="{E41A027C-68C4-00D6-8124-008A0AF41396}"/>
                </a:ext>
              </a:extLst>
            </p:cNvPr>
            <p:cNvSpPr>
              <a:spLocks noChangeArrowheads="1"/>
            </p:cNvSpPr>
            <p:nvPr/>
          </p:nvSpPr>
          <p:spPr bwMode="auto">
            <a:xfrm>
              <a:off x="2068" y="3363"/>
              <a:ext cx="961" cy="194"/>
            </a:xfrm>
            <a:prstGeom prst="rect">
              <a:avLst/>
            </a:prstGeom>
            <a:solidFill>
              <a:srgbClr val="E29B3F"/>
            </a:solidFill>
            <a:ln w="12700">
              <a:solidFill>
                <a:schemeClr val="tx1"/>
              </a:solidFill>
              <a:miter lim="800000"/>
              <a:headEnd/>
              <a:tailEnd/>
            </a:ln>
            <a:effectLst/>
          </p:spPr>
          <p:txBody>
            <a:bodyPr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Microfiltration</a:t>
              </a:r>
            </a:p>
          </p:txBody>
        </p:sp>
        <p:sp>
          <p:nvSpPr>
            <p:cNvPr id="138246" name="Rectangle 6">
              <a:extLst>
                <a:ext uri="{FF2B5EF4-FFF2-40B4-BE49-F238E27FC236}">
                  <a16:creationId xmlns:a16="http://schemas.microsoft.com/office/drawing/2014/main" id="{07F8916C-3CCF-1455-802F-40ECC80C3FA7}"/>
                </a:ext>
              </a:extLst>
            </p:cNvPr>
            <p:cNvSpPr>
              <a:spLocks noChangeArrowheads="1"/>
            </p:cNvSpPr>
            <p:nvPr/>
          </p:nvSpPr>
          <p:spPr bwMode="auto">
            <a:xfrm>
              <a:off x="1758" y="3123"/>
              <a:ext cx="1892" cy="194"/>
            </a:xfrm>
            <a:prstGeom prst="rect">
              <a:avLst/>
            </a:prstGeom>
            <a:solidFill>
              <a:srgbClr val="E29B3F"/>
            </a:solidFill>
            <a:ln w="12700">
              <a:solidFill>
                <a:schemeClr val="tx1"/>
              </a:solidFill>
              <a:miter lim="800000"/>
              <a:headEnd/>
              <a:tailEnd/>
            </a:ln>
            <a:effectLst/>
          </p:spPr>
          <p:txBody>
            <a:bodyPr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Ultrafiltration</a:t>
              </a:r>
            </a:p>
          </p:txBody>
        </p:sp>
        <p:sp>
          <p:nvSpPr>
            <p:cNvPr id="138247" name="Rectangle 7">
              <a:extLst>
                <a:ext uri="{FF2B5EF4-FFF2-40B4-BE49-F238E27FC236}">
                  <a16:creationId xmlns:a16="http://schemas.microsoft.com/office/drawing/2014/main" id="{21BBEA23-453E-D7FB-6FF4-360798C2C22D}"/>
                </a:ext>
              </a:extLst>
            </p:cNvPr>
            <p:cNvSpPr>
              <a:spLocks noChangeArrowheads="1"/>
            </p:cNvSpPr>
            <p:nvPr/>
          </p:nvSpPr>
          <p:spPr bwMode="auto">
            <a:xfrm>
              <a:off x="1448" y="2787"/>
              <a:ext cx="856" cy="330"/>
            </a:xfrm>
            <a:prstGeom prst="rect">
              <a:avLst/>
            </a:prstGeom>
            <a:solidFill>
              <a:srgbClr val="E29B3F"/>
            </a:solidFill>
            <a:ln w="12700">
              <a:solidFill>
                <a:schemeClr val="tx1"/>
              </a:solidFill>
              <a:miter lim="800000"/>
              <a:headEnd/>
              <a:tailEnd/>
            </a:ln>
            <a:effectLst/>
          </p:spPr>
          <p:txBody>
            <a:bodyPr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Conventional filtration</a:t>
              </a:r>
            </a:p>
          </p:txBody>
        </p:sp>
        <p:sp>
          <p:nvSpPr>
            <p:cNvPr id="32775" name="Rectangle 8">
              <a:extLst>
                <a:ext uri="{FF2B5EF4-FFF2-40B4-BE49-F238E27FC236}">
                  <a16:creationId xmlns:a16="http://schemas.microsoft.com/office/drawing/2014/main" id="{82D2E93B-5682-637A-9455-7F9B6695B2C8}"/>
                </a:ext>
              </a:extLst>
            </p:cNvPr>
            <p:cNvSpPr>
              <a:spLocks noChangeArrowheads="1"/>
            </p:cNvSpPr>
            <p:nvPr/>
          </p:nvSpPr>
          <p:spPr bwMode="auto">
            <a:xfrm>
              <a:off x="1442" y="1396"/>
              <a:ext cx="1560" cy="23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76" name="Rectangle 9">
              <a:extLst>
                <a:ext uri="{FF2B5EF4-FFF2-40B4-BE49-F238E27FC236}">
                  <a16:creationId xmlns:a16="http://schemas.microsoft.com/office/drawing/2014/main" id="{56F16F2A-78D1-D2D4-C665-61468915453A}"/>
                </a:ext>
              </a:extLst>
            </p:cNvPr>
            <p:cNvSpPr>
              <a:spLocks noChangeArrowheads="1"/>
            </p:cNvSpPr>
            <p:nvPr/>
          </p:nvSpPr>
          <p:spPr bwMode="auto">
            <a:xfrm>
              <a:off x="1756" y="1396"/>
              <a:ext cx="1560" cy="23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77" name="Rectangle 10">
              <a:extLst>
                <a:ext uri="{FF2B5EF4-FFF2-40B4-BE49-F238E27FC236}">
                  <a16:creationId xmlns:a16="http://schemas.microsoft.com/office/drawing/2014/main" id="{63CC22B8-B06D-93DF-027D-EA566653B5AA}"/>
                </a:ext>
              </a:extLst>
            </p:cNvPr>
            <p:cNvSpPr>
              <a:spLocks noChangeArrowheads="1"/>
            </p:cNvSpPr>
            <p:nvPr/>
          </p:nvSpPr>
          <p:spPr bwMode="auto">
            <a:xfrm>
              <a:off x="2069" y="1396"/>
              <a:ext cx="1560" cy="23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78" name="Rectangle 11">
              <a:extLst>
                <a:ext uri="{FF2B5EF4-FFF2-40B4-BE49-F238E27FC236}">
                  <a16:creationId xmlns:a16="http://schemas.microsoft.com/office/drawing/2014/main" id="{CFAD70DF-6690-E70A-0C35-E15E50CBF327}"/>
                </a:ext>
              </a:extLst>
            </p:cNvPr>
            <p:cNvSpPr>
              <a:spLocks noChangeArrowheads="1"/>
            </p:cNvSpPr>
            <p:nvPr/>
          </p:nvSpPr>
          <p:spPr bwMode="auto">
            <a:xfrm>
              <a:off x="2382" y="1396"/>
              <a:ext cx="1561" cy="23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79" name="Rectangle 12">
              <a:extLst>
                <a:ext uri="{FF2B5EF4-FFF2-40B4-BE49-F238E27FC236}">
                  <a16:creationId xmlns:a16="http://schemas.microsoft.com/office/drawing/2014/main" id="{022FA5DA-9790-77B6-725D-0A6E64B883F9}"/>
                </a:ext>
              </a:extLst>
            </p:cNvPr>
            <p:cNvSpPr>
              <a:spLocks noChangeArrowheads="1"/>
            </p:cNvSpPr>
            <p:nvPr/>
          </p:nvSpPr>
          <p:spPr bwMode="auto">
            <a:xfrm>
              <a:off x="2695" y="1396"/>
              <a:ext cx="1562" cy="23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80" name="Rectangle 13">
              <a:extLst>
                <a:ext uri="{FF2B5EF4-FFF2-40B4-BE49-F238E27FC236}">
                  <a16:creationId xmlns:a16="http://schemas.microsoft.com/office/drawing/2014/main" id="{AC44A6D3-56C5-6E38-841B-B69FCFD437C5}"/>
                </a:ext>
              </a:extLst>
            </p:cNvPr>
            <p:cNvSpPr>
              <a:spLocks noChangeArrowheads="1"/>
            </p:cNvSpPr>
            <p:nvPr/>
          </p:nvSpPr>
          <p:spPr bwMode="auto">
            <a:xfrm>
              <a:off x="3009" y="1396"/>
              <a:ext cx="1561" cy="23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81" name="Rectangle 14">
              <a:extLst>
                <a:ext uri="{FF2B5EF4-FFF2-40B4-BE49-F238E27FC236}">
                  <a16:creationId xmlns:a16="http://schemas.microsoft.com/office/drawing/2014/main" id="{EA4C1D46-A642-4923-340B-639BF763A6E6}"/>
                </a:ext>
              </a:extLst>
            </p:cNvPr>
            <p:cNvSpPr>
              <a:spLocks noChangeArrowheads="1"/>
            </p:cNvSpPr>
            <p:nvPr/>
          </p:nvSpPr>
          <p:spPr bwMode="auto">
            <a:xfrm>
              <a:off x="1752" y="1396"/>
              <a:ext cx="303" cy="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82" name="Rectangle 15">
              <a:extLst>
                <a:ext uri="{FF2B5EF4-FFF2-40B4-BE49-F238E27FC236}">
                  <a16:creationId xmlns:a16="http://schemas.microsoft.com/office/drawing/2014/main" id="{EE7B51CE-2D98-286C-69B3-D2CB2517DCD2}"/>
                </a:ext>
              </a:extLst>
            </p:cNvPr>
            <p:cNvSpPr>
              <a:spLocks noChangeArrowheads="1"/>
            </p:cNvSpPr>
            <p:nvPr/>
          </p:nvSpPr>
          <p:spPr bwMode="auto">
            <a:xfrm>
              <a:off x="1752" y="1540"/>
              <a:ext cx="790" cy="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83" name="Rectangle 16">
              <a:extLst>
                <a:ext uri="{FF2B5EF4-FFF2-40B4-BE49-F238E27FC236}">
                  <a16:creationId xmlns:a16="http://schemas.microsoft.com/office/drawing/2014/main" id="{A7F6C902-6AB3-E2FB-5D4A-94C31345123E}"/>
                </a:ext>
              </a:extLst>
            </p:cNvPr>
            <p:cNvSpPr>
              <a:spLocks noChangeArrowheads="1"/>
            </p:cNvSpPr>
            <p:nvPr/>
          </p:nvSpPr>
          <p:spPr bwMode="auto">
            <a:xfrm>
              <a:off x="1752" y="1684"/>
              <a:ext cx="923" cy="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784" name="Rectangle 17">
              <a:extLst>
                <a:ext uri="{FF2B5EF4-FFF2-40B4-BE49-F238E27FC236}">
                  <a16:creationId xmlns:a16="http://schemas.microsoft.com/office/drawing/2014/main" id="{E01E45B8-9D33-709B-7130-3AC76D2E123B}"/>
                </a:ext>
              </a:extLst>
            </p:cNvPr>
            <p:cNvSpPr>
              <a:spLocks noChangeArrowheads="1"/>
            </p:cNvSpPr>
            <p:nvPr/>
          </p:nvSpPr>
          <p:spPr bwMode="auto">
            <a:xfrm>
              <a:off x="2239" y="1828"/>
              <a:ext cx="613" cy="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138258" name="Rectangle 18">
              <a:extLst>
                <a:ext uri="{FF2B5EF4-FFF2-40B4-BE49-F238E27FC236}">
                  <a16:creationId xmlns:a16="http://schemas.microsoft.com/office/drawing/2014/main" id="{4EEC1CA1-CD6B-E76D-334E-5A11527D64C9}"/>
                </a:ext>
              </a:extLst>
            </p:cNvPr>
            <p:cNvSpPr>
              <a:spLocks noChangeArrowheads="1"/>
            </p:cNvSpPr>
            <p:nvPr/>
          </p:nvSpPr>
          <p:spPr bwMode="auto">
            <a:xfrm>
              <a:off x="1071" y="1358"/>
              <a:ext cx="348"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Floc</a:t>
              </a:r>
            </a:p>
          </p:txBody>
        </p:sp>
        <p:sp>
          <p:nvSpPr>
            <p:cNvPr id="138259" name="Rectangle 19">
              <a:extLst>
                <a:ext uri="{FF2B5EF4-FFF2-40B4-BE49-F238E27FC236}">
                  <a16:creationId xmlns:a16="http://schemas.microsoft.com/office/drawing/2014/main" id="{E4939302-9BF0-BCF3-6A12-F7449AC7C27C}"/>
                </a:ext>
              </a:extLst>
            </p:cNvPr>
            <p:cNvSpPr>
              <a:spLocks noChangeArrowheads="1"/>
            </p:cNvSpPr>
            <p:nvPr/>
          </p:nvSpPr>
          <p:spPr bwMode="auto">
            <a:xfrm>
              <a:off x="998" y="1490"/>
              <a:ext cx="424"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Algae</a:t>
              </a:r>
            </a:p>
          </p:txBody>
        </p:sp>
        <p:sp>
          <p:nvSpPr>
            <p:cNvPr id="138260" name="Rectangle 20">
              <a:extLst>
                <a:ext uri="{FF2B5EF4-FFF2-40B4-BE49-F238E27FC236}">
                  <a16:creationId xmlns:a16="http://schemas.microsoft.com/office/drawing/2014/main" id="{19FE86D6-6C50-2701-9650-E7B337CF7E73}"/>
                </a:ext>
              </a:extLst>
            </p:cNvPr>
            <p:cNvSpPr>
              <a:spLocks noChangeArrowheads="1"/>
            </p:cNvSpPr>
            <p:nvPr/>
          </p:nvSpPr>
          <p:spPr bwMode="auto">
            <a:xfrm>
              <a:off x="835" y="1634"/>
              <a:ext cx="590"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Turbidity</a:t>
              </a:r>
            </a:p>
          </p:txBody>
        </p:sp>
        <p:sp>
          <p:nvSpPr>
            <p:cNvPr id="138261" name="Rectangle 21">
              <a:extLst>
                <a:ext uri="{FF2B5EF4-FFF2-40B4-BE49-F238E27FC236}">
                  <a16:creationId xmlns:a16="http://schemas.microsoft.com/office/drawing/2014/main" id="{2E593544-1C72-A8D2-8D3E-2F098F829AA5}"/>
                </a:ext>
              </a:extLst>
            </p:cNvPr>
            <p:cNvSpPr>
              <a:spLocks noChangeArrowheads="1"/>
            </p:cNvSpPr>
            <p:nvPr/>
          </p:nvSpPr>
          <p:spPr bwMode="auto">
            <a:xfrm>
              <a:off x="865" y="1778"/>
              <a:ext cx="562"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Bacteria</a:t>
              </a:r>
            </a:p>
          </p:txBody>
        </p:sp>
        <p:sp>
          <p:nvSpPr>
            <p:cNvPr id="138262" name="Rectangle 22">
              <a:extLst>
                <a:ext uri="{FF2B5EF4-FFF2-40B4-BE49-F238E27FC236}">
                  <a16:creationId xmlns:a16="http://schemas.microsoft.com/office/drawing/2014/main" id="{E6085F72-A005-61B8-98D5-47015A65DC22}"/>
                </a:ext>
              </a:extLst>
            </p:cNvPr>
            <p:cNvSpPr>
              <a:spLocks noChangeArrowheads="1"/>
            </p:cNvSpPr>
            <p:nvPr/>
          </p:nvSpPr>
          <p:spPr bwMode="auto">
            <a:xfrm>
              <a:off x="596" y="1919"/>
              <a:ext cx="843"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Colloidal clay</a:t>
              </a:r>
            </a:p>
          </p:txBody>
        </p:sp>
        <p:sp>
          <p:nvSpPr>
            <p:cNvPr id="138263" name="Rectangle 23">
              <a:extLst>
                <a:ext uri="{FF2B5EF4-FFF2-40B4-BE49-F238E27FC236}">
                  <a16:creationId xmlns:a16="http://schemas.microsoft.com/office/drawing/2014/main" id="{69BCFB4E-04D9-DE74-3F5E-55A4CE819A08}"/>
                </a:ext>
              </a:extLst>
            </p:cNvPr>
            <p:cNvSpPr>
              <a:spLocks noChangeArrowheads="1"/>
            </p:cNvSpPr>
            <p:nvPr/>
          </p:nvSpPr>
          <p:spPr bwMode="auto">
            <a:xfrm>
              <a:off x="1011" y="2087"/>
              <a:ext cx="412"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Color</a:t>
              </a:r>
            </a:p>
          </p:txBody>
        </p:sp>
        <p:sp>
          <p:nvSpPr>
            <p:cNvPr id="138264" name="Rectangle 24">
              <a:extLst>
                <a:ext uri="{FF2B5EF4-FFF2-40B4-BE49-F238E27FC236}">
                  <a16:creationId xmlns:a16="http://schemas.microsoft.com/office/drawing/2014/main" id="{ECBA4C7B-CBC3-7012-8D3C-3C01EFADB2C5}"/>
                </a:ext>
              </a:extLst>
            </p:cNvPr>
            <p:cNvSpPr>
              <a:spLocks noChangeArrowheads="1"/>
            </p:cNvSpPr>
            <p:nvPr/>
          </p:nvSpPr>
          <p:spPr bwMode="auto">
            <a:xfrm>
              <a:off x="1024" y="2228"/>
              <a:ext cx="398"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Virus</a:t>
              </a:r>
            </a:p>
          </p:txBody>
        </p:sp>
        <p:sp>
          <p:nvSpPr>
            <p:cNvPr id="138265" name="Rectangle 25">
              <a:extLst>
                <a:ext uri="{FF2B5EF4-FFF2-40B4-BE49-F238E27FC236}">
                  <a16:creationId xmlns:a16="http://schemas.microsoft.com/office/drawing/2014/main" id="{43B6FD9B-7CD9-F80D-8772-52E57F3E0980}"/>
                </a:ext>
              </a:extLst>
            </p:cNvPr>
            <p:cNvSpPr>
              <a:spLocks noChangeArrowheads="1"/>
            </p:cNvSpPr>
            <p:nvPr/>
          </p:nvSpPr>
          <p:spPr bwMode="auto">
            <a:xfrm>
              <a:off x="405" y="2369"/>
              <a:ext cx="1044"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Molecules/Atoms</a:t>
              </a:r>
            </a:p>
          </p:txBody>
        </p:sp>
        <p:sp>
          <p:nvSpPr>
            <p:cNvPr id="138266" name="Rectangle 26">
              <a:extLst>
                <a:ext uri="{FF2B5EF4-FFF2-40B4-BE49-F238E27FC236}">
                  <a16:creationId xmlns:a16="http://schemas.microsoft.com/office/drawing/2014/main" id="{8B9A2043-C5AB-1B60-BFB8-8282ECD96B2E}"/>
                </a:ext>
              </a:extLst>
            </p:cNvPr>
            <p:cNvSpPr>
              <a:spLocks noChangeArrowheads="1"/>
            </p:cNvSpPr>
            <p:nvPr/>
          </p:nvSpPr>
          <p:spPr bwMode="auto">
            <a:xfrm>
              <a:off x="958" y="2807"/>
              <a:ext cx="469"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Gravel</a:t>
              </a:r>
            </a:p>
          </p:txBody>
        </p:sp>
        <p:sp>
          <p:nvSpPr>
            <p:cNvPr id="138267" name="Rectangle 27">
              <a:extLst>
                <a:ext uri="{FF2B5EF4-FFF2-40B4-BE49-F238E27FC236}">
                  <a16:creationId xmlns:a16="http://schemas.microsoft.com/office/drawing/2014/main" id="{EB3EA01F-0445-5320-A8F3-AE55E3BEDD01}"/>
                </a:ext>
              </a:extLst>
            </p:cNvPr>
            <p:cNvSpPr>
              <a:spLocks noChangeArrowheads="1"/>
            </p:cNvSpPr>
            <p:nvPr/>
          </p:nvSpPr>
          <p:spPr bwMode="auto">
            <a:xfrm>
              <a:off x="645" y="2951"/>
              <a:ext cx="794"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Coarse sand</a:t>
              </a:r>
            </a:p>
          </p:txBody>
        </p:sp>
        <p:sp>
          <p:nvSpPr>
            <p:cNvPr id="138268" name="Rectangle 28">
              <a:extLst>
                <a:ext uri="{FF2B5EF4-FFF2-40B4-BE49-F238E27FC236}">
                  <a16:creationId xmlns:a16="http://schemas.microsoft.com/office/drawing/2014/main" id="{ED7F12A4-4CC2-EBC2-012D-4F61331A659F}"/>
                </a:ext>
              </a:extLst>
            </p:cNvPr>
            <p:cNvSpPr>
              <a:spLocks noChangeArrowheads="1"/>
            </p:cNvSpPr>
            <p:nvPr/>
          </p:nvSpPr>
          <p:spPr bwMode="auto">
            <a:xfrm>
              <a:off x="697" y="3095"/>
              <a:ext cx="738"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Human hair</a:t>
              </a:r>
            </a:p>
          </p:txBody>
        </p:sp>
        <p:sp>
          <p:nvSpPr>
            <p:cNvPr id="138269" name="Rectangle 29">
              <a:extLst>
                <a:ext uri="{FF2B5EF4-FFF2-40B4-BE49-F238E27FC236}">
                  <a16:creationId xmlns:a16="http://schemas.microsoft.com/office/drawing/2014/main" id="{CD9BCD2F-E995-3988-61BD-32BE6043C5FC}"/>
                </a:ext>
              </a:extLst>
            </p:cNvPr>
            <p:cNvSpPr>
              <a:spLocks noChangeArrowheads="1"/>
            </p:cNvSpPr>
            <p:nvPr/>
          </p:nvSpPr>
          <p:spPr bwMode="auto">
            <a:xfrm>
              <a:off x="1124" y="3239"/>
              <a:ext cx="293"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Silt</a:t>
              </a:r>
            </a:p>
          </p:txBody>
        </p:sp>
        <p:sp>
          <p:nvSpPr>
            <p:cNvPr id="138270" name="Rectangle 30">
              <a:extLst>
                <a:ext uri="{FF2B5EF4-FFF2-40B4-BE49-F238E27FC236}">
                  <a16:creationId xmlns:a16="http://schemas.microsoft.com/office/drawing/2014/main" id="{254A6A91-C864-C4AF-14C1-A400B93DEAF1}"/>
                </a:ext>
              </a:extLst>
            </p:cNvPr>
            <p:cNvSpPr>
              <a:spLocks noChangeArrowheads="1"/>
            </p:cNvSpPr>
            <p:nvPr/>
          </p:nvSpPr>
          <p:spPr bwMode="auto">
            <a:xfrm>
              <a:off x="608" y="3383"/>
              <a:ext cx="831"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Carbon black</a:t>
              </a:r>
            </a:p>
          </p:txBody>
        </p:sp>
        <p:sp>
          <p:nvSpPr>
            <p:cNvPr id="138271" name="Rectangle 31">
              <a:extLst>
                <a:ext uri="{FF2B5EF4-FFF2-40B4-BE49-F238E27FC236}">
                  <a16:creationId xmlns:a16="http://schemas.microsoft.com/office/drawing/2014/main" id="{718C7673-8AC4-BD21-2394-D9A7B17C1DC3}"/>
                </a:ext>
              </a:extLst>
            </p:cNvPr>
            <p:cNvSpPr>
              <a:spLocks noChangeArrowheads="1"/>
            </p:cNvSpPr>
            <p:nvPr/>
          </p:nvSpPr>
          <p:spPr bwMode="auto">
            <a:xfrm>
              <a:off x="741" y="3527"/>
              <a:ext cx="694"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Polio virus</a:t>
              </a:r>
            </a:p>
          </p:txBody>
        </p:sp>
        <p:sp>
          <p:nvSpPr>
            <p:cNvPr id="32799" name="Rectangle 32">
              <a:extLst>
                <a:ext uri="{FF2B5EF4-FFF2-40B4-BE49-F238E27FC236}">
                  <a16:creationId xmlns:a16="http://schemas.microsoft.com/office/drawing/2014/main" id="{98C48747-27FE-BC65-CE81-D3CCF78167EB}"/>
                </a:ext>
              </a:extLst>
            </p:cNvPr>
            <p:cNvSpPr>
              <a:spLocks noChangeArrowheads="1"/>
            </p:cNvSpPr>
            <p:nvPr/>
          </p:nvSpPr>
          <p:spPr bwMode="auto">
            <a:xfrm>
              <a:off x="2550" y="1972"/>
              <a:ext cx="435" cy="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00" name="Rectangle 33">
              <a:extLst>
                <a:ext uri="{FF2B5EF4-FFF2-40B4-BE49-F238E27FC236}">
                  <a16:creationId xmlns:a16="http://schemas.microsoft.com/office/drawing/2014/main" id="{A36461C5-CDEE-D561-FA45-CA34A2D28934}"/>
                </a:ext>
              </a:extLst>
            </p:cNvPr>
            <p:cNvSpPr>
              <a:spLocks noChangeArrowheads="1"/>
            </p:cNvSpPr>
            <p:nvPr/>
          </p:nvSpPr>
          <p:spPr bwMode="auto">
            <a:xfrm>
              <a:off x="2993" y="2116"/>
              <a:ext cx="657" cy="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01" name="Rectangle 34">
              <a:extLst>
                <a:ext uri="{FF2B5EF4-FFF2-40B4-BE49-F238E27FC236}">
                  <a16:creationId xmlns:a16="http://schemas.microsoft.com/office/drawing/2014/main" id="{5227EFDB-8026-60E6-1A23-E92B6347F89B}"/>
                </a:ext>
              </a:extLst>
            </p:cNvPr>
            <p:cNvSpPr>
              <a:spLocks noChangeArrowheads="1"/>
            </p:cNvSpPr>
            <p:nvPr/>
          </p:nvSpPr>
          <p:spPr bwMode="auto">
            <a:xfrm>
              <a:off x="3258" y="2260"/>
              <a:ext cx="480" cy="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02" name="Rectangle 35">
              <a:extLst>
                <a:ext uri="{FF2B5EF4-FFF2-40B4-BE49-F238E27FC236}">
                  <a16:creationId xmlns:a16="http://schemas.microsoft.com/office/drawing/2014/main" id="{2B9232BD-52E9-E811-332E-88F4E9C44ACA}"/>
                </a:ext>
              </a:extLst>
            </p:cNvPr>
            <p:cNvSpPr>
              <a:spLocks noChangeArrowheads="1"/>
            </p:cNvSpPr>
            <p:nvPr/>
          </p:nvSpPr>
          <p:spPr bwMode="auto">
            <a:xfrm>
              <a:off x="3347" y="2404"/>
              <a:ext cx="1056" cy="7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03" name="Rectangle 36">
              <a:extLst>
                <a:ext uri="{FF2B5EF4-FFF2-40B4-BE49-F238E27FC236}">
                  <a16:creationId xmlns:a16="http://schemas.microsoft.com/office/drawing/2014/main" id="{DAE0A134-1F3E-F3E5-78E1-CC02B2E017D5}"/>
                </a:ext>
              </a:extLst>
            </p:cNvPr>
            <p:cNvSpPr>
              <a:spLocks noChangeArrowheads="1"/>
            </p:cNvSpPr>
            <p:nvPr/>
          </p:nvSpPr>
          <p:spPr bwMode="auto">
            <a:xfrm>
              <a:off x="1442" y="2596"/>
              <a:ext cx="834" cy="184"/>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04" name="Rectangle 37">
              <a:extLst>
                <a:ext uri="{FF2B5EF4-FFF2-40B4-BE49-F238E27FC236}">
                  <a16:creationId xmlns:a16="http://schemas.microsoft.com/office/drawing/2014/main" id="{BC039104-408F-5CF4-D122-0817AD9118BC}"/>
                </a:ext>
              </a:extLst>
            </p:cNvPr>
            <p:cNvSpPr>
              <a:spLocks noChangeArrowheads="1"/>
            </p:cNvSpPr>
            <p:nvPr/>
          </p:nvSpPr>
          <p:spPr bwMode="auto">
            <a:xfrm>
              <a:off x="2272" y="2587"/>
              <a:ext cx="2296" cy="184"/>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138278" name="Rectangle 38">
              <a:extLst>
                <a:ext uri="{FF2B5EF4-FFF2-40B4-BE49-F238E27FC236}">
                  <a16:creationId xmlns:a16="http://schemas.microsoft.com/office/drawing/2014/main" id="{BF8753A3-42BA-8EEE-014A-29A878741351}"/>
                </a:ext>
              </a:extLst>
            </p:cNvPr>
            <p:cNvSpPr>
              <a:spLocks noChangeArrowheads="1"/>
            </p:cNvSpPr>
            <p:nvPr/>
          </p:nvSpPr>
          <p:spPr bwMode="auto">
            <a:xfrm>
              <a:off x="1556" y="2606"/>
              <a:ext cx="479"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Visible</a:t>
              </a:r>
            </a:p>
          </p:txBody>
        </p:sp>
        <p:sp>
          <p:nvSpPr>
            <p:cNvPr id="138279" name="Rectangle 39">
              <a:extLst>
                <a:ext uri="{FF2B5EF4-FFF2-40B4-BE49-F238E27FC236}">
                  <a16:creationId xmlns:a16="http://schemas.microsoft.com/office/drawing/2014/main" id="{6F7AD22F-36DE-DD3D-FC6D-9CA89C463DAC}"/>
                </a:ext>
              </a:extLst>
            </p:cNvPr>
            <p:cNvSpPr>
              <a:spLocks noChangeArrowheads="1"/>
            </p:cNvSpPr>
            <p:nvPr/>
          </p:nvSpPr>
          <p:spPr bwMode="auto">
            <a:xfrm>
              <a:off x="3193" y="2606"/>
              <a:ext cx="567"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dirty="0">
                  <a:solidFill>
                    <a:prstClr val="black"/>
                  </a:solidFill>
                  <a:effectLst>
                    <a:outerShdw blurRad="38100" dist="38100" dir="2700000" algn="tl">
                      <a:srgbClr val="FFFFFF"/>
                    </a:outerShdw>
                  </a:effectLst>
                  <a:latin typeface="Arial" panose="020B0604020202020204" pitchFamily="34" charset="0"/>
                </a:rPr>
                <a:t>Invisible</a:t>
              </a:r>
            </a:p>
          </p:txBody>
        </p:sp>
        <p:sp>
          <p:nvSpPr>
            <p:cNvPr id="32807" name="Rectangle 40">
              <a:extLst>
                <a:ext uri="{FF2B5EF4-FFF2-40B4-BE49-F238E27FC236}">
                  <a16:creationId xmlns:a16="http://schemas.microsoft.com/office/drawing/2014/main" id="{972A4731-EE34-2495-210E-7EBC3BBC7376}"/>
                </a:ext>
              </a:extLst>
            </p:cNvPr>
            <p:cNvSpPr>
              <a:spLocks noChangeArrowheads="1"/>
            </p:cNvSpPr>
            <p:nvPr/>
          </p:nvSpPr>
          <p:spPr bwMode="auto">
            <a:xfrm>
              <a:off x="1442" y="2884"/>
              <a:ext cx="37" cy="61"/>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08" name="Rectangle 41">
              <a:extLst>
                <a:ext uri="{FF2B5EF4-FFF2-40B4-BE49-F238E27FC236}">
                  <a16:creationId xmlns:a16="http://schemas.microsoft.com/office/drawing/2014/main" id="{016ED60A-DEC7-B004-65DB-632C628A03D6}"/>
                </a:ext>
              </a:extLst>
            </p:cNvPr>
            <p:cNvSpPr>
              <a:spLocks noChangeArrowheads="1"/>
            </p:cNvSpPr>
            <p:nvPr/>
          </p:nvSpPr>
          <p:spPr bwMode="auto">
            <a:xfrm>
              <a:off x="1708" y="3028"/>
              <a:ext cx="37" cy="61"/>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09" name="Rectangle 42">
              <a:extLst>
                <a:ext uri="{FF2B5EF4-FFF2-40B4-BE49-F238E27FC236}">
                  <a16:creationId xmlns:a16="http://schemas.microsoft.com/office/drawing/2014/main" id="{213FEA1C-3BAE-9992-C92E-8DAD7E1A0F47}"/>
                </a:ext>
              </a:extLst>
            </p:cNvPr>
            <p:cNvSpPr>
              <a:spLocks noChangeArrowheads="1"/>
            </p:cNvSpPr>
            <p:nvPr/>
          </p:nvSpPr>
          <p:spPr bwMode="auto">
            <a:xfrm>
              <a:off x="2018" y="3172"/>
              <a:ext cx="37" cy="61"/>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10" name="Rectangle 43">
              <a:extLst>
                <a:ext uri="{FF2B5EF4-FFF2-40B4-BE49-F238E27FC236}">
                  <a16:creationId xmlns:a16="http://schemas.microsoft.com/office/drawing/2014/main" id="{FBCD2CBE-5992-83FC-F403-E2F1E2D96F4E}"/>
                </a:ext>
              </a:extLst>
            </p:cNvPr>
            <p:cNvSpPr>
              <a:spLocks noChangeArrowheads="1"/>
            </p:cNvSpPr>
            <p:nvPr/>
          </p:nvSpPr>
          <p:spPr bwMode="auto">
            <a:xfrm>
              <a:off x="2771" y="3460"/>
              <a:ext cx="37" cy="61"/>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11" name="Rectangle 44">
              <a:extLst>
                <a:ext uri="{FF2B5EF4-FFF2-40B4-BE49-F238E27FC236}">
                  <a16:creationId xmlns:a16="http://schemas.microsoft.com/office/drawing/2014/main" id="{9EB79BF6-F8A2-9EFA-8D07-369AE43469B5}"/>
                </a:ext>
              </a:extLst>
            </p:cNvPr>
            <p:cNvSpPr>
              <a:spLocks noChangeArrowheads="1"/>
            </p:cNvSpPr>
            <p:nvPr/>
          </p:nvSpPr>
          <p:spPr bwMode="auto">
            <a:xfrm>
              <a:off x="2948" y="3604"/>
              <a:ext cx="37" cy="61"/>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12" name="Rectangle 45">
              <a:extLst>
                <a:ext uri="{FF2B5EF4-FFF2-40B4-BE49-F238E27FC236}">
                  <a16:creationId xmlns:a16="http://schemas.microsoft.com/office/drawing/2014/main" id="{5CF7FBA7-D306-F857-3F15-8A839EDF0C18}"/>
                </a:ext>
              </a:extLst>
            </p:cNvPr>
            <p:cNvSpPr>
              <a:spLocks noChangeArrowheads="1"/>
            </p:cNvSpPr>
            <p:nvPr/>
          </p:nvSpPr>
          <p:spPr bwMode="auto">
            <a:xfrm>
              <a:off x="2328" y="3316"/>
              <a:ext cx="37" cy="61"/>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2813" name="Rectangle 46">
              <a:extLst>
                <a:ext uri="{FF2B5EF4-FFF2-40B4-BE49-F238E27FC236}">
                  <a16:creationId xmlns:a16="http://schemas.microsoft.com/office/drawing/2014/main" id="{E948641B-8497-B50D-639B-691AB52BF134}"/>
                </a:ext>
              </a:extLst>
            </p:cNvPr>
            <p:cNvSpPr>
              <a:spLocks noChangeArrowheads="1"/>
            </p:cNvSpPr>
            <p:nvPr/>
          </p:nvSpPr>
          <p:spPr bwMode="auto">
            <a:xfrm>
              <a:off x="1439" y="1204"/>
              <a:ext cx="1236" cy="184"/>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138287" name="Rectangle 47">
              <a:extLst>
                <a:ext uri="{FF2B5EF4-FFF2-40B4-BE49-F238E27FC236}">
                  <a16:creationId xmlns:a16="http://schemas.microsoft.com/office/drawing/2014/main" id="{817496AA-864A-6AD2-7678-3A8F27A7E35C}"/>
                </a:ext>
              </a:extLst>
            </p:cNvPr>
            <p:cNvSpPr>
              <a:spLocks noChangeArrowheads="1"/>
            </p:cNvSpPr>
            <p:nvPr/>
          </p:nvSpPr>
          <p:spPr bwMode="auto">
            <a:xfrm>
              <a:off x="1556" y="1199"/>
              <a:ext cx="1034" cy="194"/>
            </a:xfrm>
            <a:prstGeom prst="rect">
              <a:avLst/>
            </a:prstGeom>
            <a:noFill/>
            <a:ln>
              <a:noFill/>
            </a:ln>
            <a:effectLst/>
          </p:spPr>
          <p:txBody>
            <a:bodyPr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Suspended</a:t>
              </a:r>
            </a:p>
          </p:txBody>
        </p:sp>
        <p:sp>
          <p:nvSpPr>
            <p:cNvPr id="32815" name="Rectangle 48">
              <a:extLst>
                <a:ext uri="{FF2B5EF4-FFF2-40B4-BE49-F238E27FC236}">
                  <a16:creationId xmlns:a16="http://schemas.microsoft.com/office/drawing/2014/main" id="{3280B349-284C-68EC-5421-C7E4F92BE4A2}"/>
                </a:ext>
              </a:extLst>
            </p:cNvPr>
            <p:cNvSpPr>
              <a:spLocks noChangeArrowheads="1"/>
            </p:cNvSpPr>
            <p:nvPr/>
          </p:nvSpPr>
          <p:spPr bwMode="auto">
            <a:xfrm>
              <a:off x="2680" y="1204"/>
              <a:ext cx="925" cy="184"/>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138289" name="Rectangle 49">
              <a:extLst>
                <a:ext uri="{FF2B5EF4-FFF2-40B4-BE49-F238E27FC236}">
                  <a16:creationId xmlns:a16="http://schemas.microsoft.com/office/drawing/2014/main" id="{CEDF61B1-72C8-271D-B345-E99601DD947E}"/>
                </a:ext>
              </a:extLst>
            </p:cNvPr>
            <p:cNvSpPr>
              <a:spLocks noChangeArrowheads="1"/>
            </p:cNvSpPr>
            <p:nvPr/>
          </p:nvSpPr>
          <p:spPr bwMode="auto">
            <a:xfrm>
              <a:off x="2827" y="1214"/>
              <a:ext cx="593"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Colloidal</a:t>
              </a:r>
            </a:p>
          </p:txBody>
        </p:sp>
        <p:sp>
          <p:nvSpPr>
            <p:cNvPr id="32817" name="Rectangle 50">
              <a:extLst>
                <a:ext uri="{FF2B5EF4-FFF2-40B4-BE49-F238E27FC236}">
                  <a16:creationId xmlns:a16="http://schemas.microsoft.com/office/drawing/2014/main" id="{B0C8B139-1A42-FD7B-BEA9-79C821B28FD5}"/>
                </a:ext>
              </a:extLst>
            </p:cNvPr>
            <p:cNvSpPr>
              <a:spLocks noChangeArrowheads="1"/>
            </p:cNvSpPr>
            <p:nvPr/>
          </p:nvSpPr>
          <p:spPr bwMode="auto">
            <a:xfrm>
              <a:off x="3610" y="1204"/>
              <a:ext cx="970" cy="184"/>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138291" name="Rectangle 51">
              <a:extLst>
                <a:ext uri="{FF2B5EF4-FFF2-40B4-BE49-F238E27FC236}">
                  <a16:creationId xmlns:a16="http://schemas.microsoft.com/office/drawing/2014/main" id="{DC50D8E7-D731-8AE1-F819-D8C708F8ABFB}"/>
                </a:ext>
              </a:extLst>
            </p:cNvPr>
            <p:cNvSpPr>
              <a:spLocks noChangeArrowheads="1"/>
            </p:cNvSpPr>
            <p:nvPr/>
          </p:nvSpPr>
          <p:spPr bwMode="auto">
            <a:xfrm>
              <a:off x="3774" y="1214"/>
              <a:ext cx="649"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Dissolved</a:t>
              </a:r>
            </a:p>
          </p:txBody>
        </p:sp>
        <p:sp>
          <p:nvSpPr>
            <p:cNvPr id="138292" name="Rectangle 52">
              <a:extLst>
                <a:ext uri="{FF2B5EF4-FFF2-40B4-BE49-F238E27FC236}">
                  <a16:creationId xmlns:a16="http://schemas.microsoft.com/office/drawing/2014/main" id="{984000D5-4E58-0592-C51F-7EA2D55DD381}"/>
                </a:ext>
              </a:extLst>
            </p:cNvPr>
            <p:cNvSpPr>
              <a:spLocks noChangeArrowheads="1"/>
            </p:cNvSpPr>
            <p:nvPr/>
          </p:nvSpPr>
          <p:spPr bwMode="auto">
            <a:xfrm>
              <a:off x="1341" y="3758"/>
              <a:ext cx="285"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4</a:t>
              </a:r>
            </a:p>
          </p:txBody>
        </p:sp>
        <p:sp>
          <p:nvSpPr>
            <p:cNvPr id="138293" name="Rectangle 53">
              <a:extLst>
                <a:ext uri="{FF2B5EF4-FFF2-40B4-BE49-F238E27FC236}">
                  <a16:creationId xmlns:a16="http://schemas.microsoft.com/office/drawing/2014/main" id="{0543FA0A-56D8-C6F4-842F-4EAB911CE004}"/>
                </a:ext>
              </a:extLst>
            </p:cNvPr>
            <p:cNvSpPr>
              <a:spLocks noChangeArrowheads="1"/>
            </p:cNvSpPr>
            <p:nvPr/>
          </p:nvSpPr>
          <p:spPr bwMode="auto">
            <a:xfrm>
              <a:off x="1608" y="3758"/>
              <a:ext cx="285"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3</a:t>
              </a:r>
            </a:p>
          </p:txBody>
        </p:sp>
        <p:sp>
          <p:nvSpPr>
            <p:cNvPr id="138294" name="Rectangle 54">
              <a:extLst>
                <a:ext uri="{FF2B5EF4-FFF2-40B4-BE49-F238E27FC236}">
                  <a16:creationId xmlns:a16="http://schemas.microsoft.com/office/drawing/2014/main" id="{458BE933-A313-373D-E841-E7DA1A3416FB}"/>
                </a:ext>
              </a:extLst>
            </p:cNvPr>
            <p:cNvSpPr>
              <a:spLocks noChangeArrowheads="1"/>
            </p:cNvSpPr>
            <p:nvPr/>
          </p:nvSpPr>
          <p:spPr bwMode="auto">
            <a:xfrm>
              <a:off x="1917" y="3758"/>
              <a:ext cx="285"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2</a:t>
              </a:r>
            </a:p>
          </p:txBody>
        </p:sp>
        <p:sp>
          <p:nvSpPr>
            <p:cNvPr id="138295" name="Rectangle 55">
              <a:extLst>
                <a:ext uri="{FF2B5EF4-FFF2-40B4-BE49-F238E27FC236}">
                  <a16:creationId xmlns:a16="http://schemas.microsoft.com/office/drawing/2014/main" id="{B6B3AD2B-5B8D-3ACA-D531-851FDB1E4CB4}"/>
                </a:ext>
              </a:extLst>
            </p:cNvPr>
            <p:cNvSpPr>
              <a:spLocks noChangeArrowheads="1"/>
            </p:cNvSpPr>
            <p:nvPr/>
          </p:nvSpPr>
          <p:spPr bwMode="auto">
            <a:xfrm>
              <a:off x="2273" y="3758"/>
              <a:ext cx="285"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1</a:t>
              </a:r>
            </a:p>
          </p:txBody>
        </p:sp>
        <p:sp>
          <p:nvSpPr>
            <p:cNvPr id="138296" name="Rectangle 56">
              <a:extLst>
                <a:ext uri="{FF2B5EF4-FFF2-40B4-BE49-F238E27FC236}">
                  <a16:creationId xmlns:a16="http://schemas.microsoft.com/office/drawing/2014/main" id="{77F8BF6E-8023-3DCC-5E5B-C563D3A9900A}"/>
                </a:ext>
              </a:extLst>
            </p:cNvPr>
            <p:cNvSpPr>
              <a:spLocks noChangeArrowheads="1"/>
            </p:cNvSpPr>
            <p:nvPr/>
          </p:nvSpPr>
          <p:spPr bwMode="auto">
            <a:xfrm>
              <a:off x="2583" y="3758"/>
              <a:ext cx="285"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0</a:t>
              </a:r>
            </a:p>
          </p:txBody>
        </p:sp>
        <p:sp>
          <p:nvSpPr>
            <p:cNvPr id="138297" name="Rectangle 57">
              <a:extLst>
                <a:ext uri="{FF2B5EF4-FFF2-40B4-BE49-F238E27FC236}">
                  <a16:creationId xmlns:a16="http://schemas.microsoft.com/office/drawing/2014/main" id="{74D9E3A8-2CBC-858C-A45D-7D35D74BE67F}"/>
                </a:ext>
              </a:extLst>
            </p:cNvPr>
            <p:cNvSpPr>
              <a:spLocks noChangeArrowheads="1"/>
            </p:cNvSpPr>
            <p:nvPr/>
          </p:nvSpPr>
          <p:spPr bwMode="auto">
            <a:xfrm>
              <a:off x="2880" y="3758"/>
              <a:ext cx="310"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-1</a:t>
              </a:r>
            </a:p>
          </p:txBody>
        </p:sp>
        <p:sp>
          <p:nvSpPr>
            <p:cNvPr id="138298" name="Rectangle 58">
              <a:extLst>
                <a:ext uri="{FF2B5EF4-FFF2-40B4-BE49-F238E27FC236}">
                  <a16:creationId xmlns:a16="http://schemas.microsoft.com/office/drawing/2014/main" id="{DB9697FD-5D73-2E3E-9EF4-026F9CFB72DB}"/>
                </a:ext>
              </a:extLst>
            </p:cNvPr>
            <p:cNvSpPr>
              <a:spLocks noChangeArrowheads="1"/>
            </p:cNvSpPr>
            <p:nvPr/>
          </p:nvSpPr>
          <p:spPr bwMode="auto">
            <a:xfrm>
              <a:off x="3190" y="3758"/>
              <a:ext cx="310"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-2</a:t>
              </a:r>
            </a:p>
          </p:txBody>
        </p:sp>
        <p:sp>
          <p:nvSpPr>
            <p:cNvPr id="138299" name="Rectangle 59">
              <a:extLst>
                <a:ext uri="{FF2B5EF4-FFF2-40B4-BE49-F238E27FC236}">
                  <a16:creationId xmlns:a16="http://schemas.microsoft.com/office/drawing/2014/main" id="{CBFE579E-E2A1-2987-1201-BF5D71656CF3}"/>
                </a:ext>
              </a:extLst>
            </p:cNvPr>
            <p:cNvSpPr>
              <a:spLocks noChangeArrowheads="1"/>
            </p:cNvSpPr>
            <p:nvPr/>
          </p:nvSpPr>
          <p:spPr bwMode="auto">
            <a:xfrm>
              <a:off x="3500" y="3758"/>
              <a:ext cx="310"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-3</a:t>
              </a:r>
            </a:p>
          </p:txBody>
        </p:sp>
        <p:sp>
          <p:nvSpPr>
            <p:cNvPr id="138300" name="Rectangle 60">
              <a:extLst>
                <a:ext uri="{FF2B5EF4-FFF2-40B4-BE49-F238E27FC236}">
                  <a16:creationId xmlns:a16="http://schemas.microsoft.com/office/drawing/2014/main" id="{73749556-D97E-A25A-7ACF-3FB9C05F52A2}"/>
                </a:ext>
              </a:extLst>
            </p:cNvPr>
            <p:cNvSpPr>
              <a:spLocks noChangeArrowheads="1"/>
            </p:cNvSpPr>
            <p:nvPr/>
          </p:nvSpPr>
          <p:spPr bwMode="auto">
            <a:xfrm>
              <a:off x="3854" y="3758"/>
              <a:ext cx="310"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-4</a:t>
              </a:r>
            </a:p>
          </p:txBody>
        </p:sp>
        <p:sp>
          <p:nvSpPr>
            <p:cNvPr id="138301" name="Rectangle 61">
              <a:extLst>
                <a:ext uri="{FF2B5EF4-FFF2-40B4-BE49-F238E27FC236}">
                  <a16:creationId xmlns:a16="http://schemas.microsoft.com/office/drawing/2014/main" id="{151DE5EC-A484-C4C8-602B-EA3B6C0D183E}"/>
                </a:ext>
              </a:extLst>
            </p:cNvPr>
            <p:cNvSpPr>
              <a:spLocks noChangeArrowheads="1"/>
            </p:cNvSpPr>
            <p:nvPr/>
          </p:nvSpPr>
          <p:spPr bwMode="auto">
            <a:xfrm>
              <a:off x="4165" y="3758"/>
              <a:ext cx="310"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10</a:t>
              </a:r>
              <a:r>
                <a:rPr lang="en-GB" altLang="en-US" sz="1400" b="1" baseline="30000">
                  <a:solidFill>
                    <a:prstClr val="black"/>
                  </a:solidFill>
                  <a:effectLst>
                    <a:outerShdw blurRad="38100" dist="38100" dir="2700000" algn="tl">
                      <a:srgbClr val="FFFFFF"/>
                    </a:outerShdw>
                  </a:effectLst>
                  <a:latin typeface="Arial" panose="020B0604020202020204" pitchFamily="34" charset="0"/>
                </a:rPr>
                <a:t>-5</a:t>
              </a:r>
            </a:p>
          </p:txBody>
        </p:sp>
        <p:sp>
          <p:nvSpPr>
            <p:cNvPr id="138302" name="Rectangle 62">
              <a:extLst>
                <a:ext uri="{FF2B5EF4-FFF2-40B4-BE49-F238E27FC236}">
                  <a16:creationId xmlns:a16="http://schemas.microsoft.com/office/drawing/2014/main" id="{8EEB4AF4-E33E-477F-E2E3-8AB3DAFD0D44}"/>
                </a:ext>
              </a:extLst>
            </p:cNvPr>
            <p:cNvSpPr>
              <a:spLocks noChangeArrowheads="1"/>
            </p:cNvSpPr>
            <p:nvPr/>
          </p:nvSpPr>
          <p:spPr bwMode="auto">
            <a:xfrm>
              <a:off x="2672" y="3902"/>
              <a:ext cx="549" cy="194"/>
            </a:xfrm>
            <a:prstGeom prst="rect">
              <a:avLst/>
            </a:prstGeom>
            <a:noFill/>
            <a:ln>
              <a:noFill/>
            </a:ln>
            <a:effectLst/>
          </p:spPr>
          <p:txBody>
            <a:bodyPr wrap="none"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srgbClr val="F5F7AE"/>
                  </a:solidFill>
                  <a:effectLst>
                    <a:outerShdw blurRad="38100" dist="38100" dir="2700000" algn="tl">
                      <a:srgbClr val="000000"/>
                    </a:outerShdw>
                  </a:effectLst>
                  <a:latin typeface="Arial" panose="020B0604020202020204" pitchFamily="34" charset="0"/>
                </a:rPr>
                <a:t>Microns</a:t>
              </a:r>
            </a:p>
          </p:txBody>
        </p:sp>
        <p:sp>
          <p:nvSpPr>
            <p:cNvPr id="138303" name="Rectangle 63">
              <a:extLst>
                <a:ext uri="{FF2B5EF4-FFF2-40B4-BE49-F238E27FC236}">
                  <a16:creationId xmlns:a16="http://schemas.microsoft.com/office/drawing/2014/main" id="{DB9FB574-05BE-70F0-B94A-FF8BCDD35679}"/>
                </a:ext>
              </a:extLst>
            </p:cNvPr>
            <p:cNvSpPr>
              <a:spLocks noChangeArrowheads="1"/>
            </p:cNvSpPr>
            <p:nvPr/>
          </p:nvSpPr>
          <p:spPr bwMode="auto">
            <a:xfrm>
              <a:off x="3530" y="3363"/>
              <a:ext cx="646" cy="330"/>
            </a:xfrm>
            <a:prstGeom prst="rect">
              <a:avLst/>
            </a:prstGeom>
            <a:solidFill>
              <a:srgbClr val="E29B3F"/>
            </a:solidFill>
            <a:ln w="12700">
              <a:solidFill>
                <a:schemeClr val="tx1"/>
              </a:solidFill>
              <a:miter lim="800000"/>
              <a:headEnd/>
              <a:tailEnd/>
            </a:ln>
            <a:effectLst/>
          </p:spPr>
          <p:txBody>
            <a:bodyPr lIns="92075" tIns="46039" rIns="92075" bIns="46039">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defRPr/>
              </a:pPr>
              <a:r>
                <a:rPr lang="en-GB" altLang="en-US" sz="1400" b="1">
                  <a:solidFill>
                    <a:prstClr val="black"/>
                  </a:solidFill>
                  <a:effectLst>
                    <a:outerShdw blurRad="38100" dist="38100" dir="2700000" algn="tl">
                      <a:srgbClr val="FFFFFF"/>
                    </a:outerShdw>
                  </a:effectLst>
                  <a:latin typeface="Arial" panose="020B0604020202020204" pitchFamily="34" charset="0"/>
                </a:rPr>
                <a:t>Reverse Osmosis</a:t>
              </a:r>
            </a:p>
          </p:txBody>
        </p:sp>
      </p:gr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5">
            <a:extLst>
              <a:ext uri="{FF2B5EF4-FFF2-40B4-BE49-F238E27FC236}">
                <a16:creationId xmlns:a16="http://schemas.microsoft.com/office/drawing/2014/main" id="{A9AC6A47-7F5C-F12E-F01D-40955396309E}"/>
              </a:ext>
            </a:extLst>
          </p:cNvPr>
          <p:cNvSpPr>
            <a:spLocks noChangeArrowheads="1"/>
          </p:cNvSpPr>
          <p:nvPr/>
        </p:nvSpPr>
        <p:spPr bwMode="auto">
          <a:xfrm>
            <a:off x="2506664" y="1352552"/>
            <a:ext cx="2636837" cy="341313"/>
          </a:xfrm>
          <a:prstGeom prst="roundRect">
            <a:avLst>
              <a:gd name="adj" fmla="val 12495"/>
            </a:avLst>
          </a:prstGeom>
          <a:solidFill>
            <a:srgbClr val="C0FEF9"/>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795" name="Rectangle 6">
            <a:extLst>
              <a:ext uri="{FF2B5EF4-FFF2-40B4-BE49-F238E27FC236}">
                <a16:creationId xmlns:a16="http://schemas.microsoft.com/office/drawing/2014/main" id="{C1922AF3-DF92-FEF1-A8EC-D097E5246D45}"/>
              </a:ext>
            </a:extLst>
          </p:cNvPr>
          <p:cNvSpPr>
            <a:spLocks noChangeArrowheads="1"/>
          </p:cNvSpPr>
          <p:nvPr/>
        </p:nvSpPr>
        <p:spPr bwMode="auto">
          <a:xfrm>
            <a:off x="2457450" y="1323976"/>
            <a:ext cx="3257551" cy="39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None/>
              <a:defRPr/>
            </a:pPr>
            <a:r>
              <a:rPr lang="en-GB" altLang="en-US" sz="2000" b="1">
                <a:solidFill>
                  <a:prstClr val="black"/>
                </a:solidFill>
                <a:latin typeface="Arial" panose="020B0604020202020204" pitchFamily="34" charset="0"/>
              </a:rPr>
              <a:t> Filtration - spectrum</a:t>
            </a:r>
          </a:p>
        </p:txBody>
      </p:sp>
      <p:sp>
        <p:nvSpPr>
          <p:cNvPr id="33796" name="Rectangle 9">
            <a:extLst>
              <a:ext uri="{FF2B5EF4-FFF2-40B4-BE49-F238E27FC236}">
                <a16:creationId xmlns:a16="http://schemas.microsoft.com/office/drawing/2014/main" id="{5E9C899E-DDE0-A259-2DFC-A934BA9933A0}"/>
              </a:ext>
            </a:extLst>
          </p:cNvPr>
          <p:cNvSpPr>
            <a:spLocks noChangeArrowheads="1"/>
          </p:cNvSpPr>
          <p:nvPr/>
        </p:nvSpPr>
        <p:spPr bwMode="auto">
          <a:xfrm>
            <a:off x="6462713" y="1716088"/>
            <a:ext cx="1867501" cy="3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400" i="1" dirty="0">
                <a:solidFill>
                  <a:prstClr val="black"/>
                </a:solidFill>
                <a:latin typeface="Arial" panose="020B0604020202020204" pitchFamily="34" charset="0"/>
              </a:rPr>
              <a:t>by: OSMONICS INC.</a:t>
            </a:r>
          </a:p>
        </p:txBody>
      </p:sp>
      <p:sp>
        <p:nvSpPr>
          <p:cNvPr id="33797" name="Oval 10">
            <a:extLst>
              <a:ext uri="{FF2B5EF4-FFF2-40B4-BE49-F238E27FC236}">
                <a16:creationId xmlns:a16="http://schemas.microsoft.com/office/drawing/2014/main" id="{BF4475EC-8A74-1389-4C6E-9D487F5ACC46}"/>
              </a:ext>
            </a:extLst>
          </p:cNvPr>
          <p:cNvSpPr>
            <a:spLocks noChangeArrowheads="1"/>
          </p:cNvSpPr>
          <p:nvPr/>
        </p:nvSpPr>
        <p:spPr bwMode="auto">
          <a:xfrm>
            <a:off x="6434139" y="1679575"/>
            <a:ext cx="2095500" cy="3683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798" name="Rectangle 11">
            <a:extLst>
              <a:ext uri="{FF2B5EF4-FFF2-40B4-BE49-F238E27FC236}">
                <a16:creationId xmlns:a16="http://schemas.microsoft.com/office/drawing/2014/main" id="{BDC3EEC9-9118-3A33-6137-D57E8918EED6}"/>
              </a:ext>
            </a:extLst>
          </p:cNvPr>
          <p:cNvSpPr>
            <a:spLocks noChangeArrowheads="1"/>
          </p:cNvSpPr>
          <p:nvPr/>
        </p:nvSpPr>
        <p:spPr bwMode="auto">
          <a:xfrm>
            <a:off x="3832226" y="6003925"/>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799" name="Line 12">
            <a:extLst>
              <a:ext uri="{FF2B5EF4-FFF2-40B4-BE49-F238E27FC236}">
                <a16:creationId xmlns:a16="http://schemas.microsoft.com/office/drawing/2014/main" id="{71034390-279C-70F1-0C07-FC9DD01D8740}"/>
              </a:ext>
            </a:extLst>
          </p:cNvPr>
          <p:cNvSpPr>
            <a:spLocks noChangeShapeType="1"/>
          </p:cNvSpPr>
          <p:nvPr/>
        </p:nvSpPr>
        <p:spPr bwMode="auto">
          <a:xfrm>
            <a:off x="2754313" y="3154363"/>
            <a:ext cx="7366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0" name="Line 13">
            <a:extLst>
              <a:ext uri="{FF2B5EF4-FFF2-40B4-BE49-F238E27FC236}">
                <a16:creationId xmlns:a16="http://schemas.microsoft.com/office/drawing/2014/main" id="{DD8CAB2D-9D5B-C291-2E0A-3BFCC525ACFC}"/>
              </a:ext>
            </a:extLst>
          </p:cNvPr>
          <p:cNvSpPr>
            <a:spLocks noChangeShapeType="1"/>
          </p:cNvSpPr>
          <p:nvPr/>
        </p:nvSpPr>
        <p:spPr bwMode="auto">
          <a:xfrm>
            <a:off x="4494213" y="3084514"/>
            <a:ext cx="0" cy="2159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1" name="Line 14">
            <a:extLst>
              <a:ext uri="{FF2B5EF4-FFF2-40B4-BE49-F238E27FC236}">
                <a16:creationId xmlns:a16="http://schemas.microsoft.com/office/drawing/2014/main" id="{2E856403-56AE-8A47-6951-122CA41814F6}"/>
              </a:ext>
            </a:extLst>
          </p:cNvPr>
          <p:cNvSpPr>
            <a:spLocks noChangeShapeType="1"/>
          </p:cNvSpPr>
          <p:nvPr/>
        </p:nvSpPr>
        <p:spPr bwMode="auto">
          <a:xfrm>
            <a:off x="5408613" y="3084514"/>
            <a:ext cx="0" cy="2159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2" name="Line 15">
            <a:extLst>
              <a:ext uri="{FF2B5EF4-FFF2-40B4-BE49-F238E27FC236}">
                <a16:creationId xmlns:a16="http://schemas.microsoft.com/office/drawing/2014/main" id="{7F89352F-610D-8BE8-C3BA-8C32AEA58D73}"/>
              </a:ext>
            </a:extLst>
          </p:cNvPr>
          <p:cNvSpPr>
            <a:spLocks noChangeShapeType="1"/>
          </p:cNvSpPr>
          <p:nvPr/>
        </p:nvSpPr>
        <p:spPr bwMode="auto">
          <a:xfrm>
            <a:off x="6323013" y="3084514"/>
            <a:ext cx="0" cy="2159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3" name="Line 16">
            <a:extLst>
              <a:ext uri="{FF2B5EF4-FFF2-40B4-BE49-F238E27FC236}">
                <a16:creationId xmlns:a16="http://schemas.microsoft.com/office/drawing/2014/main" id="{FE9B36C5-780E-F45A-0504-BEAAE02B8CDF}"/>
              </a:ext>
            </a:extLst>
          </p:cNvPr>
          <p:cNvSpPr>
            <a:spLocks noChangeShapeType="1"/>
          </p:cNvSpPr>
          <p:nvPr/>
        </p:nvSpPr>
        <p:spPr bwMode="auto">
          <a:xfrm>
            <a:off x="7237413" y="3084514"/>
            <a:ext cx="0" cy="2159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4" name="Line 17">
            <a:extLst>
              <a:ext uri="{FF2B5EF4-FFF2-40B4-BE49-F238E27FC236}">
                <a16:creationId xmlns:a16="http://schemas.microsoft.com/office/drawing/2014/main" id="{D6BA1DFF-68FD-AB09-E4D4-3FC754A127D3}"/>
              </a:ext>
            </a:extLst>
          </p:cNvPr>
          <p:cNvSpPr>
            <a:spLocks noChangeShapeType="1"/>
          </p:cNvSpPr>
          <p:nvPr/>
        </p:nvSpPr>
        <p:spPr bwMode="auto">
          <a:xfrm>
            <a:off x="9066213" y="3084514"/>
            <a:ext cx="0" cy="2159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5" name="Line 18">
            <a:extLst>
              <a:ext uri="{FF2B5EF4-FFF2-40B4-BE49-F238E27FC236}">
                <a16:creationId xmlns:a16="http://schemas.microsoft.com/office/drawing/2014/main" id="{FBAD96DD-5705-EB44-6BCB-D45AFABCE5A5}"/>
              </a:ext>
            </a:extLst>
          </p:cNvPr>
          <p:cNvSpPr>
            <a:spLocks noChangeShapeType="1"/>
          </p:cNvSpPr>
          <p:nvPr/>
        </p:nvSpPr>
        <p:spPr bwMode="auto">
          <a:xfrm>
            <a:off x="8151813" y="3084514"/>
            <a:ext cx="0" cy="2159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6" name="Line 19">
            <a:extLst>
              <a:ext uri="{FF2B5EF4-FFF2-40B4-BE49-F238E27FC236}">
                <a16:creationId xmlns:a16="http://schemas.microsoft.com/office/drawing/2014/main" id="{A15DF98E-4BC1-3E6C-529A-1C53C2E2BBFF}"/>
              </a:ext>
            </a:extLst>
          </p:cNvPr>
          <p:cNvSpPr>
            <a:spLocks noChangeShapeType="1"/>
          </p:cNvSpPr>
          <p:nvPr/>
        </p:nvSpPr>
        <p:spPr bwMode="auto">
          <a:xfrm>
            <a:off x="9980613" y="3084514"/>
            <a:ext cx="0" cy="2159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07" name="Rectangle 20">
            <a:extLst>
              <a:ext uri="{FF2B5EF4-FFF2-40B4-BE49-F238E27FC236}">
                <a16:creationId xmlns:a16="http://schemas.microsoft.com/office/drawing/2014/main" id="{E37C52EC-DC34-6BDD-110C-9C91636374A9}"/>
              </a:ext>
            </a:extLst>
          </p:cNvPr>
          <p:cNvSpPr>
            <a:spLocks noChangeArrowheads="1"/>
          </p:cNvSpPr>
          <p:nvPr/>
        </p:nvSpPr>
        <p:spPr bwMode="auto">
          <a:xfrm>
            <a:off x="2509839" y="2824165"/>
            <a:ext cx="1429880"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µm  </a:t>
            </a:r>
            <a:r>
              <a:rPr lang="en-GB" altLang="en-US" sz="1400" b="1" i="1">
                <a:solidFill>
                  <a:prstClr val="black"/>
                </a:solidFill>
                <a:latin typeface="Arial" panose="020B0604020202020204" pitchFamily="34" charset="0"/>
              </a:rPr>
              <a:t>(log.scale)</a:t>
            </a:r>
          </a:p>
        </p:txBody>
      </p:sp>
      <p:sp>
        <p:nvSpPr>
          <p:cNvPr id="33808" name="Rectangle 21">
            <a:extLst>
              <a:ext uri="{FF2B5EF4-FFF2-40B4-BE49-F238E27FC236}">
                <a16:creationId xmlns:a16="http://schemas.microsoft.com/office/drawing/2014/main" id="{4379ABB4-9CD0-D30F-27F2-A3EBC42FD7B6}"/>
              </a:ext>
            </a:extLst>
          </p:cNvPr>
          <p:cNvSpPr>
            <a:spLocks noChangeArrowheads="1"/>
          </p:cNvSpPr>
          <p:nvPr/>
        </p:nvSpPr>
        <p:spPr bwMode="auto">
          <a:xfrm>
            <a:off x="4197351" y="2819402"/>
            <a:ext cx="629982"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0,001</a:t>
            </a:r>
          </a:p>
        </p:txBody>
      </p:sp>
      <p:sp>
        <p:nvSpPr>
          <p:cNvPr id="33809" name="Rectangle 22">
            <a:extLst>
              <a:ext uri="{FF2B5EF4-FFF2-40B4-BE49-F238E27FC236}">
                <a16:creationId xmlns:a16="http://schemas.microsoft.com/office/drawing/2014/main" id="{4C436975-E2E5-4186-81BA-20178ACD48C1}"/>
              </a:ext>
            </a:extLst>
          </p:cNvPr>
          <p:cNvSpPr>
            <a:spLocks noChangeArrowheads="1"/>
          </p:cNvSpPr>
          <p:nvPr/>
        </p:nvSpPr>
        <p:spPr bwMode="auto">
          <a:xfrm>
            <a:off x="5111751" y="2819402"/>
            <a:ext cx="530595"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0,01</a:t>
            </a:r>
          </a:p>
        </p:txBody>
      </p:sp>
      <p:sp>
        <p:nvSpPr>
          <p:cNvPr id="33810" name="Rectangle 23">
            <a:extLst>
              <a:ext uri="{FF2B5EF4-FFF2-40B4-BE49-F238E27FC236}">
                <a16:creationId xmlns:a16="http://schemas.microsoft.com/office/drawing/2014/main" id="{1BBDD436-F637-45C2-8D29-857F9011F52D}"/>
              </a:ext>
            </a:extLst>
          </p:cNvPr>
          <p:cNvSpPr>
            <a:spLocks noChangeArrowheads="1"/>
          </p:cNvSpPr>
          <p:nvPr/>
        </p:nvSpPr>
        <p:spPr bwMode="auto">
          <a:xfrm>
            <a:off x="6102351" y="2819402"/>
            <a:ext cx="431209"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0,1</a:t>
            </a:r>
          </a:p>
        </p:txBody>
      </p:sp>
      <p:sp>
        <p:nvSpPr>
          <p:cNvPr id="33811" name="Rectangle 24">
            <a:extLst>
              <a:ext uri="{FF2B5EF4-FFF2-40B4-BE49-F238E27FC236}">
                <a16:creationId xmlns:a16="http://schemas.microsoft.com/office/drawing/2014/main" id="{5477C6D8-4164-7F84-3073-9C0B62573082}"/>
              </a:ext>
            </a:extLst>
          </p:cNvPr>
          <p:cNvSpPr>
            <a:spLocks noChangeArrowheads="1"/>
          </p:cNvSpPr>
          <p:nvPr/>
        </p:nvSpPr>
        <p:spPr bwMode="auto">
          <a:xfrm>
            <a:off x="7016751" y="2819402"/>
            <a:ext cx="431209"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1,0</a:t>
            </a:r>
          </a:p>
        </p:txBody>
      </p:sp>
      <p:sp>
        <p:nvSpPr>
          <p:cNvPr id="33812" name="Rectangle 25">
            <a:extLst>
              <a:ext uri="{FF2B5EF4-FFF2-40B4-BE49-F238E27FC236}">
                <a16:creationId xmlns:a16="http://schemas.microsoft.com/office/drawing/2014/main" id="{DFDEEEEE-AEF8-3612-AA6C-76F2AC0894D8}"/>
              </a:ext>
            </a:extLst>
          </p:cNvPr>
          <p:cNvSpPr>
            <a:spLocks noChangeArrowheads="1"/>
          </p:cNvSpPr>
          <p:nvPr/>
        </p:nvSpPr>
        <p:spPr bwMode="auto">
          <a:xfrm>
            <a:off x="7931150" y="2819402"/>
            <a:ext cx="381516"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10</a:t>
            </a:r>
          </a:p>
        </p:txBody>
      </p:sp>
      <p:sp>
        <p:nvSpPr>
          <p:cNvPr id="33813" name="Rectangle 26">
            <a:extLst>
              <a:ext uri="{FF2B5EF4-FFF2-40B4-BE49-F238E27FC236}">
                <a16:creationId xmlns:a16="http://schemas.microsoft.com/office/drawing/2014/main" id="{D0C5F998-FB3D-35A9-D955-C47621203DB3}"/>
              </a:ext>
            </a:extLst>
          </p:cNvPr>
          <p:cNvSpPr>
            <a:spLocks noChangeArrowheads="1"/>
          </p:cNvSpPr>
          <p:nvPr/>
        </p:nvSpPr>
        <p:spPr bwMode="auto">
          <a:xfrm>
            <a:off x="8823325" y="2819402"/>
            <a:ext cx="480902"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100</a:t>
            </a:r>
          </a:p>
        </p:txBody>
      </p:sp>
      <p:sp>
        <p:nvSpPr>
          <p:cNvPr id="33814" name="Rectangle 27">
            <a:extLst>
              <a:ext uri="{FF2B5EF4-FFF2-40B4-BE49-F238E27FC236}">
                <a16:creationId xmlns:a16="http://schemas.microsoft.com/office/drawing/2014/main" id="{73DACA18-5693-1C34-0BFA-F196A60910BD}"/>
              </a:ext>
            </a:extLst>
          </p:cNvPr>
          <p:cNvSpPr>
            <a:spLocks noChangeArrowheads="1"/>
          </p:cNvSpPr>
          <p:nvPr/>
        </p:nvSpPr>
        <p:spPr bwMode="auto">
          <a:xfrm>
            <a:off x="9683751" y="2819402"/>
            <a:ext cx="580288"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1000</a:t>
            </a:r>
          </a:p>
        </p:txBody>
      </p:sp>
      <p:sp>
        <p:nvSpPr>
          <p:cNvPr id="33815" name="Rectangle 28">
            <a:extLst>
              <a:ext uri="{FF2B5EF4-FFF2-40B4-BE49-F238E27FC236}">
                <a16:creationId xmlns:a16="http://schemas.microsoft.com/office/drawing/2014/main" id="{B99240B8-E50B-A982-D7AE-7B6C92B858A6}"/>
              </a:ext>
            </a:extLst>
          </p:cNvPr>
          <p:cNvSpPr>
            <a:spLocks noChangeArrowheads="1"/>
          </p:cNvSpPr>
          <p:nvPr/>
        </p:nvSpPr>
        <p:spPr bwMode="auto">
          <a:xfrm>
            <a:off x="3565526" y="2592389"/>
            <a:ext cx="1013099"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a:solidFill>
                  <a:prstClr val="black"/>
                </a:solidFill>
                <a:latin typeface="Arial" panose="020B0604020202020204" pitchFamily="34" charset="0"/>
              </a:rPr>
              <a:t>ionic-range</a:t>
            </a:r>
          </a:p>
        </p:txBody>
      </p:sp>
      <p:sp>
        <p:nvSpPr>
          <p:cNvPr id="33816" name="Rectangle 29">
            <a:extLst>
              <a:ext uri="{FF2B5EF4-FFF2-40B4-BE49-F238E27FC236}">
                <a16:creationId xmlns:a16="http://schemas.microsoft.com/office/drawing/2014/main" id="{6845558B-E8FF-908C-6938-FB9B357731CD}"/>
              </a:ext>
            </a:extLst>
          </p:cNvPr>
          <p:cNvSpPr>
            <a:spLocks noChangeArrowheads="1"/>
          </p:cNvSpPr>
          <p:nvPr/>
        </p:nvSpPr>
        <p:spPr bwMode="auto">
          <a:xfrm>
            <a:off x="6019801" y="2590801"/>
            <a:ext cx="1309655"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a:solidFill>
                  <a:prstClr val="black"/>
                </a:solidFill>
                <a:latin typeface="Arial" panose="020B0604020202020204" pitchFamily="34" charset="0"/>
              </a:rPr>
              <a:t>macromolekuls</a:t>
            </a:r>
          </a:p>
        </p:txBody>
      </p:sp>
      <p:sp>
        <p:nvSpPr>
          <p:cNvPr id="33817" name="Line 30">
            <a:extLst>
              <a:ext uri="{FF2B5EF4-FFF2-40B4-BE49-F238E27FC236}">
                <a16:creationId xmlns:a16="http://schemas.microsoft.com/office/drawing/2014/main" id="{69FC45B0-EDF9-16F0-5568-F075ACA46481}"/>
              </a:ext>
            </a:extLst>
          </p:cNvPr>
          <p:cNvSpPr>
            <a:spLocks noChangeShapeType="1"/>
          </p:cNvSpPr>
          <p:nvPr/>
        </p:nvSpPr>
        <p:spPr bwMode="auto">
          <a:xfrm>
            <a:off x="3579813" y="3160714"/>
            <a:ext cx="0" cy="35687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18" name="Rectangle 31">
            <a:extLst>
              <a:ext uri="{FF2B5EF4-FFF2-40B4-BE49-F238E27FC236}">
                <a16:creationId xmlns:a16="http://schemas.microsoft.com/office/drawing/2014/main" id="{26FBB919-9F01-9538-5CD7-A94C73A37ABA}"/>
              </a:ext>
            </a:extLst>
          </p:cNvPr>
          <p:cNvSpPr>
            <a:spLocks noChangeArrowheads="1"/>
          </p:cNvSpPr>
          <p:nvPr/>
        </p:nvSpPr>
        <p:spPr bwMode="auto">
          <a:xfrm>
            <a:off x="8289925" y="2592389"/>
            <a:ext cx="1659110"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a:solidFill>
                  <a:prstClr val="black"/>
                </a:solidFill>
                <a:latin typeface="Arial" panose="020B0604020202020204" pitchFamily="34" charset="0"/>
              </a:rPr>
              <a:t>macroparticle-range</a:t>
            </a:r>
          </a:p>
        </p:txBody>
      </p:sp>
      <p:sp>
        <p:nvSpPr>
          <p:cNvPr id="33819" name="Rectangle 32">
            <a:extLst>
              <a:ext uri="{FF2B5EF4-FFF2-40B4-BE49-F238E27FC236}">
                <a16:creationId xmlns:a16="http://schemas.microsoft.com/office/drawing/2014/main" id="{809B083F-F4CD-20EB-B927-2D3A29829D5D}"/>
              </a:ext>
            </a:extLst>
          </p:cNvPr>
          <p:cNvSpPr>
            <a:spLocks noChangeArrowheads="1"/>
          </p:cNvSpPr>
          <p:nvPr/>
        </p:nvSpPr>
        <p:spPr bwMode="auto">
          <a:xfrm>
            <a:off x="4646613" y="2579688"/>
            <a:ext cx="1463675" cy="274637"/>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20" name="Rectangle 33">
            <a:extLst>
              <a:ext uri="{FF2B5EF4-FFF2-40B4-BE49-F238E27FC236}">
                <a16:creationId xmlns:a16="http://schemas.microsoft.com/office/drawing/2014/main" id="{1C5DA46E-783D-5071-831E-21D78A6D2015}"/>
              </a:ext>
            </a:extLst>
          </p:cNvPr>
          <p:cNvSpPr>
            <a:spLocks noChangeArrowheads="1"/>
          </p:cNvSpPr>
          <p:nvPr/>
        </p:nvSpPr>
        <p:spPr bwMode="auto">
          <a:xfrm>
            <a:off x="4729164" y="2592389"/>
            <a:ext cx="1378584"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a:solidFill>
                  <a:prstClr val="black"/>
                </a:solidFill>
                <a:latin typeface="Arial" panose="020B0604020202020204" pitchFamily="34" charset="0"/>
              </a:rPr>
              <a:t>molecular-range</a:t>
            </a:r>
          </a:p>
        </p:txBody>
      </p:sp>
      <p:sp>
        <p:nvSpPr>
          <p:cNvPr id="33821" name="AutoShape 34">
            <a:extLst>
              <a:ext uri="{FF2B5EF4-FFF2-40B4-BE49-F238E27FC236}">
                <a16:creationId xmlns:a16="http://schemas.microsoft.com/office/drawing/2014/main" id="{A8EF04C3-9B28-1842-6086-8C310E222721}"/>
              </a:ext>
            </a:extLst>
          </p:cNvPr>
          <p:cNvSpPr>
            <a:spLocks noChangeArrowheads="1"/>
          </p:cNvSpPr>
          <p:nvPr/>
        </p:nvSpPr>
        <p:spPr bwMode="auto">
          <a:xfrm flipH="1">
            <a:off x="8462963" y="2322514"/>
            <a:ext cx="139700" cy="215900"/>
          </a:xfrm>
          <a:prstGeom prst="homePlate">
            <a:avLst>
              <a:gd name="adj" fmla="val 33333"/>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22" name="Rectangle 35">
            <a:extLst>
              <a:ext uri="{FF2B5EF4-FFF2-40B4-BE49-F238E27FC236}">
                <a16:creationId xmlns:a16="http://schemas.microsoft.com/office/drawing/2014/main" id="{5111F8E2-62CD-0D6B-37DA-714BA078EE59}"/>
              </a:ext>
            </a:extLst>
          </p:cNvPr>
          <p:cNvSpPr>
            <a:spLocks noChangeArrowheads="1"/>
          </p:cNvSpPr>
          <p:nvPr/>
        </p:nvSpPr>
        <p:spPr bwMode="auto">
          <a:xfrm>
            <a:off x="3586163" y="6091240"/>
            <a:ext cx="1382712" cy="261937"/>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23" name="Rectangle 36">
            <a:extLst>
              <a:ext uri="{FF2B5EF4-FFF2-40B4-BE49-F238E27FC236}">
                <a16:creationId xmlns:a16="http://schemas.microsoft.com/office/drawing/2014/main" id="{4BE58EBE-D9F8-3B42-ECC1-92FD48008E7D}"/>
              </a:ext>
            </a:extLst>
          </p:cNvPr>
          <p:cNvSpPr>
            <a:spLocks noChangeArrowheads="1"/>
          </p:cNvSpPr>
          <p:nvPr/>
        </p:nvSpPr>
        <p:spPr bwMode="auto">
          <a:xfrm>
            <a:off x="3505659" y="6056314"/>
            <a:ext cx="1546898"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reverseosmosis</a:t>
            </a:r>
          </a:p>
        </p:txBody>
      </p:sp>
      <p:sp>
        <p:nvSpPr>
          <p:cNvPr id="33824" name="AutoShape 37">
            <a:extLst>
              <a:ext uri="{FF2B5EF4-FFF2-40B4-BE49-F238E27FC236}">
                <a16:creationId xmlns:a16="http://schemas.microsoft.com/office/drawing/2014/main" id="{1A1EC8D4-CD6C-6B1C-ADFC-4AC2B68A01E6}"/>
              </a:ext>
            </a:extLst>
          </p:cNvPr>
          <p:cNvSpPr>
            <a:spLocks noChangeArrowheads="1"/>
          </p:cNvSpPr>
          <p:nvPr/>
        </p:nvSpPr>
        <p:spPr bwMode="auto">
          <a:xfrm flipH="1">
            <a:off x="6710363" y="2322514"/>
            <a:ext cx="139700" cy="215900"/>
          </a:xfrm>
          <a:prstGeom prst="homePlate">
            <a:avLst>
              <a:gd name="adj" fmla="val 33333"/>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25" name="AutoShape 38">
            <a:extLst>
              <a:ext uri="{FF2B5EF4-FFF2-40B4-BE49-F238E27FC236}">
                <a16:creationId xmlns:a16="http://schemas.microsoft.com/office/drawing/2014/main" id="{B37117C8-AD3B-5A0A-D019-FFCDBE227EEF}"/>
              </a:ext>
            </a:extLst>
          </p:cNvPr>
          <p:cNvSpPr>
            <a:spLocks noChangeArrowheads="1"/>
          </p:cNvSpPr>
          <p:nvPr/>
        </p:nvSpPr>
        <p:spPr bwMode="auto">
          <a:xfrm flipH="1">
            <a:off x="4729163" y="2322514"/>
            <a:ext cx="139700" cy="215900"/>
          </a:xfrm>
          <a:prstGeom prst="homePlate">
            <a:avLst>
              <a:gd name="adj" fmla="val 33333"/>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26" name="Rectangle 39">
            <a:extLst>
              <a:ext uri="{FF2B5EF4-FFF2-40B4-BE49-F238E27FC236}">
                <a16:creationId xmlns:a16="http://schemas.microsoft.com/office/drawing/2014/main" id="{2F18FBD0-2B9C-2845-60D3-1EBF5E4AE23F}"/>
              </a:ext>
            </a:extLst>
          </p:cNvPr>
          <p:cNvSpPr>
            <a:spLocks noChangeArrowheads="1"/>
          </p:cNvSpPr>
          <p:nvPr/>
        </p:nvSpPr>
        <p:spPr bwMode="auto">
          <a:xfrm>
            <a:off x="4830763" y="2317751"/>
            <a:ext cx="194786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i="1">
                <a:solidFill>
                  <a:prstClr val="black"/>
                </a:solidFill>
                <a:latin typeface="Arial" panose="020B0604020202020204" pitchFamily="34" charset="0"/>
              </a:rPr>
              <a:t>elektronscan-microsc.</a:t>
            </a:r>
          </a:p>
        </p:txBody>
      </p:sp>
      <p:sp>
        <p:nvSpPr>
          <p:cNvPr id="33827" name="Rectangle 40">
            <a:extLst>
              <a:ext uri="{FF2B5EF4-FFF2-40B4-BE49-F238E27FC236}">
                <a16:creationId xmlns:a16="http://schemas.microsoft.com/office/drawing/2014/main" id="{107FD477-085B-B512-5C0C-246473D8C686}"/>
              </a:ext>
            </a:extLst>
          </p:cNvPr>
          <p:cNvSpPr>
            <a:spLocks noChangeArrowheads="1"/>
          </p:cNvSpPr>
          <p:nvPr/>
        </p:nvSpPr>
        <p:spPr bwMode="auto">
          <a:xfrm>
            <a:off x="7237413" y="2579688"/>
            <a:ext cx="990600" cy="274637"/>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28" name="Rectangle 41">
            <a:extLst>
              <a:ext uri="{FF2B5EF4-FFF2-40B4-BE49-F238E27FC236}">
                <a16:creationId xmlns:a16="http://schemas.microsoft.com/office/drawing/2014/main" id="{5280E07D-36B0-5A24-8C92-09587DA38B80}"/>
              </a:ext>
            </a:extLst>
          </p:cNvPr>
          <p:cNvSpPr>
            <a:spLocks noChangeArrowheads="1"/>
          </p:cNvSpPr>
          <p:nvPr/>
        </p:nvSpPr>
        <p:spPr bwMode="auto">
          <a:xfrm>
            <a:off x="6842126" y="2287589"/>
            <a:ext cx="1628652"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i="1">
                <a:solidFill>
                  <a:prstClr val="black"/>
                </a:solidFill>
                <a:latin typeface="Arial" panose="020B0604020202020204" pitchFamily="34" charset="0"/>
              </a:rPr>
              <a:t>optical microscope </a:t>
            </a:r>
          </a:p>
        </p:txBody>
      </p:sp>
      <p:sp>
        <p:nvSpPr>
          <p:cNvPr id="33829" name="Rectangle 42">
            <a:extLst>
              <a:ext uri="{FF2B5EF4-FFF2-40B4-BE49-F238E27FC236}">
                <a16:creationId xmlns:a16="http://schemas.microsoft.com/office/drawing/2014/main" id="{D2B0A27A-EA00-7B5E-B79F-D7D120DBF3EB}"/>
              </a:ext>
            </a:extLst>
          </p:cNvPr>
          <p:cNvSpPr>
            <a:spLocks noChangeArrowheads="1"/>
          </p:cNvSpPr>
          <p:nvPr/>
        </p:nvSpPr>
        <p:spPr bwMode="auto">
          <a:xfrm>
            <a:off x="7162801" y="2590801"/>
            <a:ext cx="1147751"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a:solidFill>
                  <a:prstClr val="black"/>
                </a:solidFill>
                <a:latin typeface="Arial" panose="020B0604020202020204" pitchFamily="34" charset="0"/>
              </a:rPr>
              <a:t>microparticle</a:t>
            </a:r>
          </a:p>
        </p:txBody>
      </p:sp>
      <p:sp>
        <p:nvSpPr>
          <p:cNvPr id="33830" name="Rectangle 43">
            <a:extLst>
              <a:ext uri="{FF2B5EF4-FFF2-40B4-BE49-F238E27FC236}">
                <a16:creationId xmlns:a16="http://schemas.microsoft.com/office/drawing/2014/main" id="{4D60936E-1129-D5A7-5B4C-653F4C0AF620}"/>
              </a:ext>
            </a:extLst>
          </p:cNvPr>
          <p:cNvSpPr>
            <a:spLocks noChangeArrowheads="1"/>
          </p:cNvSpPr>
          <p:nvPr/>
        </p:nvSpPr>
        <p:spPr bwMode="auto">
          <a:xfrm>
            <a:off x="8899525" y="2287589"/>
            <a:ext cx="1295227"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200" b="1" i="1">
                <a:solidFill>
                  <a:prstClr val="black"/>
                </a:solidFill>
                <a:latin typeface="Arial" panose="020B0604020202020204" pitchFamily="34" charset="0"/>
              </a:rPr>
              <a:t>directly visible </a:t>
            </a:r>
          </a:p>
        </p:txBody>
      </p:sp>
      <p:sp>
        <p:nvSpPr>
          <p:cNvPr id="33831" name="Line 44">
            <a:extLst>
              <a:ext uri="{FF2B5EF4-FFF2-40B4-BE49-F238E27FC236}">
                <a16:creationId xmlns:a16="http://schemas.microsoft.com/office/drawing/2014/main" id="{906B8942-3578-166D-CD30-DFB31A39E1F2}"/>
              </a:ext>
            </a:extLst>
          </p:cNvPr>
          <p:cNvSpPr>
            <a:spLocks noChangeShapeType="1"/>
          </p:cNvSpPr>
          <p:nvPr/>
        </p:nvSpPr>
        <p:spPr bwMode="auto">
          <a:xfrm>
            <a:off x="3586163" y="2586039"/>
            <a:ext cx="67691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32" name="Line 45">
            <a:extLst>
              <a:ext uri="{FF2B5EF4-FFF2-40B4-BE49-F238E27FC236}">
                <a16:creationId xmlns:a16="http://schemas.microsoft.com/office/drawing/2014/main" id="{9AD64AC9-E31B-155F-3469-2BEE4CE01DF7}"/>
              </a:ext>
            </a:extLst>
          </p:cNvPr>
          <p:cNvSpPr>
            <a:spLocks noChangeShapeType="1"/>
          </p:cNvSpPr>
          <p:nvPr/>
        </p:nvSpPr>
        <p:spPr bwMode="auto">
          <a:xfrm>
            <a:off x="3584575" y="2854325"/>
            <a:ext cx="67691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33" name="Rectangle 46">
            <a:extLst>
              <a:ext uri="{FF2B5EF4-FFF2-40B4-BE49-F238E27FC236}">
                <a16:creationId xmlns:a16="http://schemas.microsoft.com/office/drawing/2014/main" id="{530B8893-7252-79C7-3017-90559442D7AE}"/>
              </a:ext>
            </a:extLst>
          </p:cNvPr>
          <p:cNvSpPr>
            <a:spLocks noChangeArrowheads="1"/>
          </p:cNvSpPr>
          <p:nvPr/>
        </p:nvSpPr>
        <p:spPr bwMode="auto">
          <a:xfrm>
            <a:off x="2487614" y="4424363"/>
            <a:ext cx="1029129" cy="52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i="1">
                <a:solidFill>
                  <a:prstClr val="black"/>
                </a:solidFill>
                <a:latin typeface="Arial" panose="020B0604020202020204" pitchFamily="34" charset="0"/>
              </a:rPr>
              <a:t>  common</a:t>
            </a:r>
          </a:p>
          <a:p>
            <a:pPr defTabSz="761981" fontAlgn="base">
              <a:lnSpc>
                <a:spcPct val="100000"/>
              </a:lnSpc>
              <a:spcBef>
                <a:spcPct val="0"/>
              </a:spcBef>
              <a:spcAft>
                <a:spcPct val="0"/>
              </a:spcAft>
              <a:buClr>
                <a:srgbClr val="114FFB"/>
              </a:buClr>
              <a:buNone/>
              <a:defRPr/>
            </a:pPr>
            <a:r>
              <a:rPr lang="en-GB" altLang="en-US" sz="1400" b="1" i="1">
                <a:solidFill>
                  <a:prstClr val="black"/>
                </a:solidFill>
                <a:latin typeface="Arial" panose="020B0604020202020204" pitchFamily="34" charset="0"/>
              </a:rPr>
              <a:t>materials </a:t>
            </a:r>
          </a:p>
        </p:txBody>
      </p:sp>
      <p:sp>
        <p:nvSpPr>
          <p:cNvPr id="33834" name="Rectangle 47">
            <a:extLst>
              <a:ext uri="{FF2B5EF4-FFF2-40B4-BE49-F238E27FC236}">
                <a16:creationId xmlns:a16="http://schemas.microsoft.com/office/drawing/2014/main" id="{865DB557-1813-ABB7-FF25-CCFE438A33A3}"/>
              </a:ext>
            </a:extLst>
          </p:cNvPr>
          <p:cNvSpPr>
            <a:spLocks noChangeArrowheads="1"/>
          </p:cNvSpPr>
          <p:nvPr/>
        </p:nvSpPr>
        <p:spPr bwMode="auto">
          <a:xfrm>
            <a:off x="3740151" y="3429002"/>
            <a:ext cx="480902"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100</a:t>
            </a:r>
          </a:p>
        </p:txBody>
      </p:sp>
      <p:sp>
        <p:nvSpPr>
          <p:cNvPr id="33835" name="Rectangle 48">
            <a:extLst>
              <a:ext uri="{FF2B5EF4-FFF2-40B4-BE49-F238E27FC236}">
                <a16:creationId xmlns:a16="http://schemas.microsoft.com/office/drawing/2014/main" id="{6FD5DCEA-4829-FEEB-75A4-73E0A93ECCB1}"/>
              </a:ext>
            </a:extLst>
          </p:cNvPr>
          <p:cNvSpPr>
            <a:spLocks noChangeArrowheads="1"/>
          </p:cNvSpPr>
          <p:nvPr/>
        </p:nvSpPr>
        <p:spPr bwMode="auto">
          <a:xfrm>
            <a:off x="4197351" y="3429002"/>
            <a:ext cx="480902"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200</a:t>
            </a:r>
          </a:p>
        </p:txBody>
      </p:sp>
      <p:sp>
        <p:nvSpPr>
          <p:cNvPr id="33836" name="Rectangle 49">
            <a:extLst>
              <a:ext uri="{FF2B5EF4-FFF2-40B4-BE49-F238E27FC236}">
                <a16:creationId xmlns:a16="http://schemas.microsoft.com/office/drawing/2014/main" id="{BFDA15FC-08DA-5643-0290-0099A9D81F8B}"/>
              </a:ext>
            </a:extLst>
          </p:cNvPr>
          <p:cNvSpPr>
            <a:spLocks noChangeArrowheads="1"/>
          </p:cNvSpPr>
          <p:nvPr/>
        </p:nvSpPr>
        <p:spPr bwMode="auto">
          <a:xfrm>
            <a:off x="5111749" y="3429002"/>
            <a:ext cx="729368"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20.000</a:t>
            </a:r>
          </a:p>
        </p:txBody>
      </p:sp>
      <p:sp>
        <p:nvSpPr>
          <p:cNvPr id="33837" name="Rectangle 50">
            <a:extLst>
              <a:ext uri="{FF2B5EF4-FFF2-40B4-BE49-F238E27FC236}">
                <a16:creationId xmlns:a16="http://schemas.microsoft.com/office/drawing/2014/main" id="{F4791A13-5D7F-8209-FF0E-0EC128095212}"/>
              </a:ext>
            </a:extLst>
          </p:cNvPr>
          <p:cNvSpPr>
            <a:spLocks noChangeArrowheads="1"/>
          </p:cNvSpPr>
          <p:nvPr/>
        </p:nvSpPr>
        <p:spPr bwMode="auto">
          <a:xfrm>
            <a:off x="6254751" y="3429002"/>
            <a:ext cx="828754"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500.000</a:t>
            </a:r>
          </a:p>
        </p:txBody>
      </p:sp>
      <p:sp>
        <p:nvSpPr>
          <p:cNvPr id="33838" name="Rectangle 51">
            <a:extLst>
              <a:ext uri="{FF2B5EF4-FFF2-40B4-BE49-F238E27FC236}">
                <a16:creationId xmlns:a16="http://schemas.microsoft.com/office/drawing/2014/main" id="{618D3058-C4CF-3D7C-4807-D77D70FCBA28}"/>
              </a:ext>
            </a:extLst>
          </p:cNvPr>
          <p:cNvSpPr>
            <a:spLocks noChangeArrowheads="1"/>
          </p:cNvSpPr>
          <p:nvPr/>
        </p:nvSpPr>
        <p:spPr bwMode="auto">
          <a:xfrm>
            <a:off x="2286000" y="3281363"/>
            <a:ext cx="1375378" cy="52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i="1">
                <a:solidFill>
                  <a:prstClr val="black"/>
                </a:solidFill>
                <a:latin typeface="Arial" panose="020B0604020202020204" pitchFamily="34" charset="0"/>
              </a:rPr>
              <a:t>  approx.</a:t>
            </a:r>
          </a:p>
          <a:p>
            <a:pPr defTabSz="761981" fontAlgn="base">
              <a:lnSpc>
                <a:spcPct val="100000"/>
              </a:lnSpc>
              <a:spcBef>
                <a:spcPct val="0"/>
              </a:spcBef>
              <a:spcAft>
                <a:spcPct val="0"/>
              </a:spcAft>
              <a:buClr>
                <a:srgbClr val="114FFB"/>
              </a:buClr>
              <a:buNone/>
              <a:defRPr/>
            </a:pPr>
            <a:r>
              <a:rPr lang="en-GB" altLang="en-US" sz="1400" b="1" i="1">
                <a:solidFill>
                  <a:prstClr val="black"/>
                </a:solidFill>
                <a:latin typeface="Arial" panose="020B0604020202020204" pitchFamily="34" charset="0"/>
              </a:rPr>
              <a:t>atomic weight</a:t>
            </a:r>
          </a:p>
        </p:txBody>
      </p:sp>
      <p:sp>
        <p:nvSpPr>
          <p:cNvPr id="33839" name="Rectangle 52">
            <a:extLst>
              <a:ext uri="{FF2B5EF4-FFF2-40B4-BE49-F238E27FC236}">
                <a16:creationId xmlns:a16="http://schemas.microsoft.com/office/drawing/2014/main" id="{BB3A260C-75C8-41E4-8571-88B9073C1EF4}"/>
              </a:ext>
            </a:extLst>
          </p:cNvPr>
          <p:cNvSpPr>
            <a:spLocks noChangeArrowheads="1"/>
          </p:cNvSpPr>
          <p:nvPr/>
        </p:nvSpPr>
        <p:spPr bwMode="auto">
          <a:xfrm>
            <a:off x="3892550" y="3886202"/>
            <a:ext cx="1006687"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aqu. salts</a:t>
            </a:r>
          </a:p>
        </p:txBody>
      </p:sp>
      <p:sp>
        <p:nvSpPr>
          <p:cNvPr id="33840" name="Rectangle 53">
            <a:extLst>
              <a:ext uri="{FF2B5EF4-FFF2-40B4-BE49-F238E27FC236}">
                <a16:creationId xmlns:a16="http://schemas.microsoft.com/office/drawing/2014/main" id="{971C9C5D-EF35-496A-3983-F0461E00F8EC}"/>
              </a:ext>
            </a:extLst>
          </p:cNvPr>
          <p:cNvSpPr>
            <a:spLocks noChangeArrowheads="1"/>
          </p:cNvSpPr>
          <p:nvPr/>
        </p:nvSpPr>
        <p:spPr bwMode="auto">
          <a:xfrm>
            <a:off x="5257801" y="3886200"/>
            <a:ext cx="4645025" cy="52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     black          pigments                           human hair</a:t>
            </a:r>
          </a:p>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     carbon</a:t>
            </a:r>
          </a:p>
        </p:txBody>
      </p:sp>
      <p:sp>
        <p:nvSpPr>
          <p:cNvPr id="33841" name="Rectangle 54">
            <a:extLst>
              <a:ext uri="{FF2B5EF4-FFF2-40B4-BE49-F238E27FC236}">
                <a16:creationId xmlns:a16="http://schemas.microsoft.com/office/drawing/2014/main" id="{44326698-C2B3-4F56-4343-C2D0C344C642}"/>
              </a:ext>
            </a:extLst>
          </p:cNvPr>
          <p:cNvSpPr>
            <a:spLocks noChangeArrowheads="1"/>
          </p:cNvSpPr>
          <p:nvPr/>
        </p:nvSpPr>
        <p:spPr bwMode="auto">
          <a:xfrm>
            <a:off x="3581401" y="4343400"/>
            <a:ext cx="6702425" cy="181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		pyrogenes		   yeast cells	mist</a:t>
            </a:r>
          </a:p>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 </a:t>
            </a:r>
          </a:p>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  metal-ions                   virus                      b a c t e r i a		fine-sand</a:t>
            </a:r>
          </a:p>
          <a:p>
            <a:pPr defTabSz="761981" fontAlgn="base">
              <a:lnSpc>
                <a:spcPct val="100000"/>
              </a:lnSpc>
              <a:spcBef>
                <a:spcPct val="0"/>
              </a:spcBef>
              <a:spcAft>
                <a:spcPct val="0"/>
              </a:spcAft>
              <a:buClr>
                <a:srgbClr val="114FFB"/>
              </a:buClr>
              <a:buNone/>
              <a:defRPr/>
            </a:pPr>
            <a:endParaRPr lang="en-GB" altLang="en-US" sz="1400" b="1">
              <a:solidFill>
                <a:prstClr val="black"/>
              </a:solidFill>
              <a:latin typeface="Arial" panose="020B0604020202020204" pitchFamily="34" charset="0"/>
            </a:endParaRPr>
          </a:p>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             sugars         colloids                         m i l l e d  f l o u r    </a:t>
            </a:r>
          </a:p>
          <a:p>
            <a:pPr defTabSz="761981" fontAlgn="base">
              <a:lnSpc>
                <a:spcPct val="100000"/>
              </a:lnSpc>
              <a:spcBef>
                <a:spcPct val="0"/>
              </a:spcBef>
              <a:spcAft>
                <a:spcPct val="0"/>
              </a:spcAft>
              <a:buClr>
                <a:srgbClr val="114FFB"/>
              </a:buClr>
              <a:buNone/>
              <a:defRPr/>
            </a:pPr>
            <a:endParaRPr lang="en-GB" altLang="en-US" sz="1400" b="1">
              <a:solidFill>
                <a:prstClr val="black"/>
              </a:solidFill>
              <a:latin typeface="Arial" panose="020B0604020202020204" pitchFamily="34" charset="0"/>
            </a:endParaRPr>
          </a:p>
          <a:p>
            <a:pP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atomic radii                    albumins                                       p o l l e n s</a:t>
            </a:r>
          </a:p>
          <a:p>
            <a:pPr defTabSz="761981" fontAlgn="b">
              <a:lnSpc>
                <a:spcPct val="100000"/>
              </a:lnSpc>
              <a:spcBef>
                <a:spcPct val="0"/>
              </a:spcBef>
              <a:spcAft>
                <a:spcPct val="0"/>
              </a:spcAft>
              <a:buClr>
                <a:srgbClr val="114FFB"/>
              </a:buClr>
              <a:buNone/>
              <a:defRPr/>
            </a:pPr>
            <a:endParaRPr lang="en-GB" altLang="en-US" sz="1400" b="1">
              <a:solidFill>
                <a:prstClr val="black"/>
              </a:solidFill>
              <a:latin typeface="Arial" panose="020B0604020202020204" pitchFamily="34" charset="0"/>
            </a:endParaRPr>
          </a:p>
        </p:txBody>
      </p:sp>
      <p:sp>
        <p:nvSpPr>
          <p:cNvPr id="33842" name="Rectangle 55">
            <a:extLst>
              <a:ext uri="{FF2B5EF4-FFF2-40B4-BE49-F238E27FC236}">
                <a16:creationId xmlns:a16="http://schemas.microsoft.com/office/drawing/2014/main" id="{AC778651-271E-805D-48E2-4A31DCDDCCAD}"/>
              </a:ext>
            </a:extLst>
          </p:cNvPr>
          <p:cNvSpPr>
            <a:spLocks noChangeArrowheads="1"/>
          </p:cNvSpPr>
          <p:nvPr/>
        </p:nvSpPr>
        <p:spPr bwMode="auto">
          <a:xfrm>
            <a:off x="2487614" y="5948363"/>
            <a:ext cx="1136531" cy="73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Clr>
                <a:srgbClr val="114FFB"/>
              </a:buClr>
              <a:buNone/>
              <a:defRPr/>
            </a:pPr>
            <a:r>
              <a:rPr lang="en-GB" altLang="en-US" sz="1400" b="1" i="1">
                <a:solidFill>
                  <a:prstClr val="black"/>
                </a:solidFill>
                <a:latin typeface="Arial" panose="020B0604020202020204" pitchFamily="34" charset="0"/>
              </a:rPr>
              <a:t>  process</a:t>
            </a:r>
          </a:p>
          <a:p>
            <a:pPr defTabSz="761981" fontAlgn="base">
              <a:lnSpc>
                <a:spcPct val="100000"/>
              </a:lnSpc>
              <a:spcBef>
                <a:spcPct val="0"/>
              </a:spcBef>
              <a:spcAft>
                <a:spcPct val="0"/>
              </a:spcAft>
              <a:buClr>
                <a:srgbClr val="114FFB"/>
              </a:buClr>
              <a:buNone/>
              <a:defRPr/>
            </a:pPr>
            <a:r>
              <a:rPr lang="en-GB" altLang="en-US" sz="1400" b="1" i="1">
                <a:solidFill>
                  <a:prstClr val="black"/>
                </a:solidFill>
                <a:latin typeface="Arial" panose="020B0604020202020204" pitchFamily="34" charset="0"/>
              </a:rPr>
              <a:t>     for</a:t>
            </a:r>
          </a:p>
          <a:p>
            <a:pPr defTabSz="761981" fontAlgn="base">
              <a:lnSpc>
                <a:spcPct val="100000"/>
              </a:lnSpc>
              <a:spcBef>
                <a:spcPct val="0"/>
              </a:spcBef>
              <a:spcAft>
                <a:spcPct val="0"/>
              </a:spcAft>
              <a:buClr>
                <a:srgbClr val="114FFB"/>
              </a:buClr>
              <a:buNone/>
              <a:defRPr/>
            </a:pPr>
            <a:r>
              <a:rPr lang="en-GB" altLang="en-US" sz="1400" b="1" i="1">
                <a:solidFill>
                  <a:prstClr val="black"/>
                </a:solidFill>
                <a:latin typeface="Arial" panose="020B0604020202020204" pitchFamily="34" charset="0"/>
              </a:rPr>
              <a:t>separation </a:t>
            </a:r>
          </a:p>
        </p:txBody>
      </p:sp>
      <p:sp>
        <p:nvSpPr>
          <p:cNvPr id="33843" name="Rectangle 56">
            <a:extLst>
              <a:ext uri="{FF2B5EF4-FFF2-40B4-BE49-F238E27FC236}">
                <a16:creationId xmlns:a16="http://schemas.microsoft.com/office/drawing/2014/main" id="{A26D2E21-4A3E-E034-0014-B0A3402C6023}"/>
              </a:ext>
            </a:extLst>
          </p:cNvPr>
          <p:cNvSpPr>
            <a:spLocks noChangeArrowheads="1"/>
          </p:cNvSpPr>
          <p:nvPr/>
        </p:nvSpPr>
        <p:spPr bwMode="auto">
          <a:xfrm>
            <a:off x="4724400" y="6373814"/>
            <a:ext cx="1752600" cy="261937"/>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44" name="Rectangle 57">
            <a:extLst>
              <a:ext uri="{FF2B5EF4-FFF2-40B4-BE49-F238E27FC236}">
                <a16:creationId xmlns:a16="http://schemas.microsoft.com/office/drawing/2014/main" id="{0D4DE828-5525-E06B-9425-8E52BDB4D464}"/>
              </a:ext>
            </a:extLst>
          </p:cNvPr>
          <p:cNvSpPr>
            <a:spLocks noChangeArrowheads="1"/>
          </p:cNvSpPr>
          <p:nvPr/>
        </p:nvSpPr>
        <p:spPr bwMode="auto">
          <a:xfrm>
            <a:off x="4600575" y="6370639"/>
            <a:ext cx="1873251"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ultrafiltration</a:t>
            </a:r>
          </a:p>
        </p:txBody>
      </p:sp>
      <p:sp>
        <p:nvSpPr>
          <p:cNvPr id="33845" name="Rectangle 58">
            <a:extLst>
              <a:ext uri="{FF2B5EF4-FFF2-40B4-BE49-F238E27FC236}">
                <a16:creationId xmlns:a16="http://schemas.microsoft.com/office/drawing/2014/main" id="{0EF0D310-8102-072F-EC7B-B69378639FD8}"/>
              </a:ext>
            </a:extLst>
          </p:cNvPr>
          <p:cNvSpPr>
            <a:spLocks noChangeArrowheads="1"/>
          </p:cNvSpPr>
          <p:nvPr/>
        </p:nvSpPr>
        <p:spPr bwMode="auto">
          <a:xfrm>
            <a:off x="6176964" y="6092825"/>
            <a:ext cx="1366837" cy="261939"/>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46" name="Rectangle 59">
            <a:extLst>
              <a:ext uri="{FF2B5EF4-FFF2-40B4-BE49-F238E27FC236}">
                <a16:creationId xmlns:a16="http://schemas.microsoft.com/office/drawing/2014/main" id="{2C6DDCD5-71EF-5373-F057-BFE5789B165A}"/>
              </a:ext>
            </a:extLst>
          </p:cNvPr>
          <p:cNvSpPr>
            <a:spLocks noChangeArrowheads="1"/>
          </p:cNvSpPr>
          <p:nvPr/>
        </p:nvSpPr>
        <p:spPr bwMode="auto">
          <a:xfrm>
            <a:off x="6143625" y="6089651"/>
            <a:ext cx="1397000"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microfiltration</a:t>
            </a:r>
          </a:p>
        </p:txBody>
      </p:sp>
      <p:sp>
        <p:nvSpPr>
          <p:cNvPr id="33847" name="Rectangle 60">
            <a:extLst>
              <a:ext uri="{FF2B5EF4-FFF2-40B4-BE49-F238E27FC236}">
                <a16:creationId xmlns:a16="http://schemas.microsoft.com/office/drawing/2014/main" id="{E8285DDA-50C2-3FC6-29A6-270A4121E48D}"/>
              </a:ext>
            </a:extLst>
          </p:cNvPr>
          <p:cNvSpPr>
            <a:spLocks noChangeArrowheads="1"/>
          </p:cNvSpPr>
          <p:nvPr/>
        </p:nvSpPr>
        <p:spPr bwMode="auto">
          <a:xfrm>
            <a:off x="7239001" y="6373814"/>
            <a:ext cx="3028951" cy="261937"/>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33848" name="Rectangle 61">
            <a:extLst>
              <a:ext uri="{FF2B5EF4-FFF2-40B4-BE49-F238E27FC236}">
                <a16:creationId xmlns:a16="http://schemas.microsoft.com/office/drawing/2014/main" id="{19B27971-5696-06F9-BB81-EF0B91B8E66F}"/>
              </a:ext>
            </a:extLst>
          </p:cNvPr>
          <p:cNvSpPr>
            <a:spLocks noChangeArrowheads="1"/>
          </p:cNvSpPr>
          <p:nvPr/>
        </p:nvSpPr>
        <p:spPr bwMode="auto">
          <a:xfrm>
            <a:off x="7162800" y="6324602"/>
            <a:ext cx="3378200" cy="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761981" fontAlgn="base">
              <a:lnSpc>
                <a:spcPct val="100000"/>
              </a:lnSpc>
              <a:spcBef>
                <a:spcPct val="0"/>
              </a:spcBef>
              <a:spcAft>
                <a:spcPct val="0"/>
              </a:spcAft>
              <a:buClr>
                <a:srgbClr val="114FFB"/>
              </a:buClr>
              <a:buNone/>
              <a:defRPr/>
            </a:pPr>
            <a:r>
              <a:rPr lang="en-GB" altLang="en-US" sz="1400" b="1">
                <a:solidFill>
                  <a:prstClr val="black"/>
                </a:solidFill>
                <a:latin typeface="Arial" panose="020B0604020202020204" pitchFamily="34" charset="0"/>
              </a:rPr>
              <a:t>particle filtration</a:t>
            </a:r>
          </a:p>
        </p:txBody>
      </p:sp>
      <p:sp>
        <p:nvSpPr>
          <p:cNvPr id="33849" name="Line 62">
            <a:extLst>
              <a:ext uri="{FF2B5EF4-FFF2-40B4-BE49-F238E27FC236}">
                <a16:creationId xmlns:a16="http://schemas.microsoft.com/office/drawing/2014/main" id="{7FD61928-26A4-AFC8-F2CE-B59B9FF08A33}"/>
              </a:ext>
            </a:extLst>
          </p:cNvPr>
          <p:cNvSpPr>
            <a:spLocks noChangeShapeType="1"/>
          </p:cNvSpPr>
          <p:nvPr/>
        </p:nvSpPr>
        <p:spPr bwMode="auto">
          <a:xfrm>
            <a:off x="2754313" y="3230563"/>
            <a:ext cx="7366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50" name="Line 63">
            <a:extLst>
              <a:ext uri="{FF2B5EF4-FFF2-40B4-BE49-F238E27FC236}">
                <a16:creationId xmlns:a16="http://schemas.microsoft.com/office/drawing/2014/main" id="{E841ADD2-3E4A-B2D6-57DB-844170948D8C}"/>
              </a:ext>
            </a:extLst>
          </p:cNvPr>
          <p:cNvSpPr>
            <a:spLocks noChangeShapeType="1"/>
          </p:cNvSpPr>
          <p:nvPr/>
        </p:nvSpPr>
        <p:spPr bwMode="auto">
          <a:xfrm>
            <a:off x="3579813" y="2581275"/>
            <a:ext cx="0" cy="2619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51" name="Line 64">
            <a:extLst>
              <a:ext uri="{FF2B5EF4-FFF2-40B4-BE49-F238E27FC236}">
                <a16:creationId xmlns:a16="http://schemas.microsoft.com/office/drawing/2014/main" id="{B8F95705-68EA-61A5-2C0C-586A269CE86F}"/>
              </a:ext>
            </a:extLst>
          </p:cNvPr>
          <p:cNvSpPr>
            <a:spLocks noChangeShapeType="1"/>
          </p:cNvSpPr>
          <p:nvPr/>
        </p:nvSpPr>
        <p:spPr bwMode="auto">
          <a:xfrm>
            <a:off x="4646613" y="2581275"/>
            <a:ext cx="0" cy="2619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52" name="Line 65">
            <a:extLst>
              <a:ext uri="{FF2B5EF4-FFF2-40B4-BE49-F238E27FC236}">
                <a16:creationId xmlns:a16="http://schemas.microsoft.com/office/drawing/2014/main" id="{7876C350-FF27-0788-3BAF-8B5532A0DF78}"/>
              </a:ext>
            </a:extLst>
          </p:cNvPr>
          <p:cNvSpPr>
            <a:spLocks noChangeShapeType="1"/>
          </p:cNvSpPr>
          <p:nvPr/>
        </p:nvSpPr>
        <p:spPr bwMode="auto">
          <a:xfrm>
            <a:off x="6094413" y="2581275"/>
            <a:ext cx="0" cy="2619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53" name="Line 66">
            <a:extLst>
              <a:ext uri="{FF2B5EF4-FFF2-40B4-BE49-F238E27FC236}">
                <a16:creationId xmlns:a16="http://schemas.microsoft.com/office/drawing/2014/main" id="{D1DB2C4A-7FEE-0D5F-FA87-8389066F1315}"/>
              </a:ext>
            </a:extLst>
          </p:cNvPr>
          <p:cNvSpPr>
            <a:spLocks noChangeShapeType="1"/>
          </p:cNvSpPr>
          <p:nvPr/>
        </p:nvSpPr>
        <p:spPr bwMode="auto">
          <a:xfrm>
            <a:off x="7237413" y="2581275"/>
            <a:ext cx="0" cy="2619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33854" name="Line 67">
            <a:extLst>
              <a:ext uri="{FF2B5EF4-FFF2-40B4-BE49-F238E27FC236}">
                <a16:creationId xmlns:a16="http://schemas.microsoft.com/office/drawing/2014/main" id="{D67F6CD0-5625-6A4F-A0BD-EC069C3D176E}"/>
              </a:ext>
            </a:extLst>
          </p:cNvPr>
          <p:cNvSpPr>
            <a:spLocks noChangeShapeType="1"/>
          </p:cNvSpPr>
          <p:nvPr/>
        </p:nvSpPr>
        <p:spPr bwMode="auto">
          <a:xfrm>
            <a:off x="8228013" y="2581275"/>
            <a:ext cx="0" cy="2619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47173" name="Text Box 69">
            <a:extLst>
              <a:ext uri="{FF2B5EF4-FFF2-40B4-BE49-F238E27FC236}">
                <a16:creationId xmlns:a16="http://schemas.microsoft.com/office/drawing/2014/main" id="{A1BF869F-876A-73AB-76DA-971C37DCDEB8}"/>
              </a:ext>
            </a:extLst>
          </p:cNvPr>
          <p:cNvSpPr txBox="1">
            <a:spLocks noChangeArrowheads="1"/>
          </p:cNvSpPr>
          <p:nvPr/>
        </p:nvSpPr>
        <p:spPr bwMode="auto">
          <a:xfrm>
            <a:off x="3505200" y="381002"/>
            <a:ext cx="5638800" cy="646331"/>
          </a:xfrm>
          <a:prstGeom prst="rect">
            <a:avLst/>
          </a:prstGeom>
          <a:noFill/>
          <a:ln>
            <a:noFill/>
          </a:ln>
          <a:effectLst/>
        </p:spPr>
        <p:txBody>
          <a:bodyPr>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761981">
              <a:spcBef>
                <a:spcPct val="50000"/>
              </a:spcBef>
              <a:defRPr/>
            </a:pPr>
            <a:r>
              <a:rPr lang="de-DE" altLang="en-US" sz="3600" b="1">
                <a:solidFill>
                  <a:prstClr val="black"/>
                </a:solidFill>
                <a:effectLst>
                  <a:outerShdw blurRad="38100" dist="38100" dir="2700000" algn="tl">
                    <a:srgbClr val="000000"/>
                  </a:outerShdw>
                </a:effectLst>
              </a:rPr>
              <a:t>REVERSE OSMOSIS</a:t>
            </a:r>
          </a:p>
        </p:txBody>
      </p:sp>
      <p:sp>
        <p:nvSpPr>
          <p:cNvPr id="2" name="Rectangle 1">
            <a:extLst>
              <a:ext uri="{FF2B5EF4-FFF2-40B4-BE49-F238E27FC236}">
                <a16:creationId xmlns:a16="http://schemas.microsoft.com/office/drawing/2014/main" id="{298D472D-9D01-C09D-B3A3-4E7143729E4F}"/>
              </a:ext>
            </a:extLst>
          </p:cNvPr>
          <p:cNvSpPr/>
          <p:nvPr/>
        </p:nvSpPr>
        <p:spPr>
          <a:xfrm>
            <a:off x="9949035" y="-17462"/>
            <a:ext cx="2224088" cy="169386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6D787F2-A3E8-A808-1098-C8910CC586AA}"/>
              </a:ext>
            </a:extLst>
          </p:cNvPr>
          <p:cNvGrpSpPr/>
          <p:nvPr/>
        </p:nvGrpSpPr>
        <p:grpSpPr>
          <a:xfrm>
            <a:off x="3476624" y="142370"/>
            <a:ext cx="5238752" cy="397547"/>
            <a:chOff x="2288381" y="1173092"/>
            <a:chExt cx="5238752" cy="397547"/>
          </a:xfrm>
        </p:grpSpPr>
        <p:sp>
          <p:nvSpPr>
            <p:cNvPr id="3" name="AutoShape 1029">
              <a:extLst>
                <a:ext uri="{FF2B5EF4-FFF2-40B4-BE49-F238E27FC236}">
                  <a16:creationId xmlns:a16="http://schemas.microsoft.com/office/drawing/2014/main" id="{76079193-E5C3-D742-5AAD-D7862A4F00CB}"/>
                </a:ext>
              </a:extLst>
            </p:cNvPr>
            <p:cNvSpPr>
              <a:spLocks noChangeArrowheads="1"/>
            </p:cNvSpPr>
            <p:nvPr/>
          </p:nvSpPr>
          <p:spPr bwMode="auto">
            <a:xfrm>
              <a:off x="2337596" y="1200401"/>
              <a:ext cx="5189537" cy="326185"/>
            </a:xfrm>
            <a:prstGeom prst="roundRect">
              <a:avLst>
                <a:gd name="adj" fmla="val 12495"/>
              </a:avLst>
            </a:prstGeom>
            <a:solidFill>
              <a:srgbClr val="C0FEF9"/>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4" name="Rectangle 1030">
              <a:extLst>
                <a:ext uri="{FF2B5EF4-FFF2-40B4-BE49-F238E27FC236}">
                  <a16:creationId xmlns:a16="http://schemas.microsoft.com/office/drawing/2014/main" id="{F66549CF-F447-81D8-232B-5B7EBEAE957D}"/>
                </a:ext>
              </a:extLst>
            </p:cNvPr>
            <p:cNvSpPr>
              <a:spLocks noChangeArrowheads="1"/>
            </p:cNvSpPr>
            <p:nvPr/>
          </p:nvSpPr>
          <p:spPr bwMode="auto">
            <a:xfrm>
              <a:off x="2288381" y="1173092"/>
              <a:ext cx="5189537" cy="39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None/>
                <a:defRPr/>
              </a:pPr>
              <a:r>
                <a:rPr lang="en-GB" altLang="en-US" sz="2000" b="1" dirty="0">
                  <a:solidFill>
                    <a:prstClr val="black"/>
                  </a:solidFill>
                  <a:latin typeface="Arial" panose="020B0604020202020204" pitchFamily="34" charset="0"/>
                </a:rPr>
                <a:t> Types of Crossflow Membrane-Filtration</a:t>
              </a:r>
            </a:p>
          </p:txBody>
        </p:sp>
      </p:grpSp>
      <p:graphicFrame>
        <p:nvGraphicFramePr>
          <p:cNvPr id="5" name="Table 5">
            <a:extLst>
              <a:ext uri="{FF2B5EF4-FFF2-40B4-BE49-F238E27FC236}">
                <a16:creationId xmlns:a16="http://schemas.microsoft.com/office/drawing/2014/main" id="{5D0E5B9A-8587-1A4A-ABE1-78934C69F714}"/>
              </a:ext>
            </a:extLst>
          </p:cNvPr>
          <p:cNvGraphicFramePr>
            <a:graphicFrameLocks noGrp="1"/>
          </p:cNvGraphicFramePr>
          <p:nvPr>
            <p:extLst>
              <p:ext uri="{D42A27DB-BD31-4B8C-83A1-F6EECF244321}">
                <p14:modId xmlns:p14="http://schemas.microsoft.com/office/powerpoint/2010/main" val="3230434035"/>
              </p:ext>
            </p:extLst>
          </p:nvPr>
        </p:nvGraphicFramePr>
        <p:xfrm>
          <a:off x="811670" y="612111"/>
          <a:ext cx="10702954" cy="6103519"/>
        </p:xfrm>
        <a:graphic>
          <a:graphicData uri="http://schemas.openxmlformats.org/drawingml/2006/table">
            <a:tbl>
              <a:tblPr firstRow="1" bandRow="1">
                <a:tableStyleId>{C083E6E3-FA7D-4D7B-A595-EF9225AFEA82}</a:tableStyleId>
              </a:tblPr>
              <a:tblGrid>
                <a:gridCol w="2580646">
                  <a:extLst>
                    <a:ext uri="{9D8B030D-6E8A-4147-A177-3AD203B41FA5}">
                      <a16:colId xmlns:a16="http://schemas.microsoft.com/office/drawing/2014/main" val="2494369010"/>
                    </a:ext>
                  </a:extLst>
                </a:gridCol>
                <a:gridCol w="1736897">
                  <a:extLst>
                    <a:ext uri="{9D8B030D-6E8A-4147-A177-3AD203B41FA5}">
                      <a16:colId xmlns:a16="http://schemas.microsoft.com/office/drawing/2014/main" val="1940745469"/>
                    </a:ext>
                  </a:extLst>
                </a:gridCol>
                <a:gridCol w="2000250">
                  <a:extLst>
                    <a:ext uri="{9D8B030D-6E8A-4147-A177-3AD203B41FA5}">
                      <a16:colId xmlns:a16="http://schemas.microsoft.com/office/drawing/2014/main" val="2758422935"/>
                    </a:ext>
                  </a:extLst>
                </a:gridCol>
                <a:gridCol w="1895000">
                  <a:extLst>
                    <a:ext uri="{9D8B030D-6E8A-4147-A177-3AD203B41FA5}">
                      <a16:colId xmlns:a16="http://schemas.microsoft.com/office/drawing/2014/main" val="348355258"/>
                    </a:ext>
                  </a:extLst>
                </a:gridCol>
                <a:gridCol w="2490161">
                  <a:extLst>
                    <a:ext uri="{9D8B030D-6E8A-4147-A177-3AD203B41FA5}">
                      <a16:colId xmlns:a16="http://schemas.microsoft.com/office/drawing/2014/main" val="92735614"/>
                    </a:ext>
                  </a:extLst>
                </a:gridCol>
              </a:tblGrid>
              <a:tr h="723613">
                <a:tc>
                  <a:txBody>
                    <a:bodyPr/>
                    <a:lstStyle/>
                    <a:p>
                      <a:pPr algn="ctr"/>
                      <a:endParaRPr lang="en-US" sz="20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Microfiltration</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Ultrafiltration</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Nanofiltration</a:t>
                      </a:r>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Reverse Osmosis</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735088"/>
                  </a:ext>
                </a:extLst>
              </a:tr>
              <a:tr h="723613">
                <a:tc>
                  <a:txBody>
                    <a:bodyPr/>
                    <a:lstStyle/>
                    <a:p>
                      <a:pPr algn="ctr"/>
                      <a:r>
                        <a:rPr lang="de-AT" altLang="en-US" sz="2000" dirty="0">
                          <a:solidFill>
                            <a:schemeClr val="tx1"/>
                          </a:solidFill>
                        </a:rPr>
                        <a:t>Range</a:t>
                      </a:r>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macro molec.</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Molecular</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sub molecular</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Ionic</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352406"/>
                  </a:ext>
                </a:extLst>
              </a:tr>
              <a:tr h="723613">
                <a:tc>
                  <a:txBody>
                    <a:bodyPr/>
                    <a:lstStyle/>
                    <a:p>
                      <a:pPr algn="ctr" defTabSz="962001" fontAlgn="base">
                        <a:lnSpc>
                          <a:spcPct val="100000"/>
                        </a:lnSpc>
                        <a:spcBef>
                          <a:spcPct val="0"/>
                        </a:spcBef>
                        <a:spcAft>
                          <a:spcPct val="0"/>
                        </a:spcAft>
                        <a:buNone/>
                        <a:defRPr/>
                      </a:pPr>
                      <a:r>
                        <a:rPr lang="de-AT" altLang="en-US" sz="2000" dirty="0">
                          <a:solidFill>
                            <a:schemeClr val="tx1"/>
                          </a:solidFill>
                        </a:rPr>
                        <a:t>Particle size [ Microns]</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1.0 - 0.1</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0.1 - 0.01</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0.01 - 0.001</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&lt; 0.001</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418103"/>
                  </a:ext>
                </a:extLst>
              </a:tr>
              <a:tr h="1667456">
                <a:tc>
                  <a:txBody>
                    <a:bodyPr/>
                    <a:lstStyle/>
                    <a:p>
                      <a:pPr algn="ctr"/>
                      <a:r>
                        <a:rPr lang="de-AT" altLang="en-US" sz="2000" dirty="0">
                          <a:solidFill>
                            <a:schemeClr val="tx1"/>
                          </a:solidFill>
                        </a:rPr>
                        <a:t>Removes</a:t>
                      </a:r>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Susp. solids</a:t>
                      </a:r>
                    </a:p>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Large  colloids</a:t>
                      </a:r>
                    </a:p>
                    <a:p>
                      <a:pPr algn="ctr"/>
                      <a:r>
                        <a:rPr lang="de-AT" altLang="en-US" sz="2000" dirty="0">
                          <a:solidFill>
                            <a:schemeClr val="tx1"/>
                          </a:solidFill>
                        </a:rPr>
                        <a:t>Bacteria</a:t>
                      </a:r>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Proteins</a:t>
                      </a:r>
                    </a:p>
                    <a:p>
                      <a:pPr algn="ctr"/>
                      <a:r>
                        <a:rPr lang="de-AT" altLang="en-US" sz="2000" dirty="0">
                          <a:solidFill>
                            <a:schemeClr val="tx1"/>
                          </a:solidFill>
                        </a:rPr>
                        <a:t>Colloids</a:t>
                      </a:r>
                    </a:p>
                    <a:p>
                      <a:pPr algn="ctr"/>
                      <a:r>
                        <a:rPr lang="de-AT" altLang="en-US" sz="2000" dirty="0">
                          <a:solidFill>
                            <a:schemeClr val="tx1"/>
                          </a:solidFill>
                        </a:rPr>
                        <a:t>Organics</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Pyrogens</a:t>
                      </a:r>
                    </a:p>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Divalent ions</a:t>
                      </a:r>
                    </a:p>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Virus</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Small organics</a:t>
                      </a:r>
                      <a:endParaRPr lang="en-US" altLang="en-US" sz="2000" dirty="0">
                        <a:solidFill>
                          <a:schemeClr val="tx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Metals</a:t>
                      </a:r>
                    </a:p>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Salts</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902444"/>
                  </a:ext>
                </a:extLst>
              </a:tr>
              <a:tr h="72361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Molecular</a:t>
                      </a:r>
                      <a:r>
                        <a:rPr lang="en-US" altLang="en-US" sz="2000" dirty="0">
                          <a:solidFill>
                            <a:schemeClr val="tx1"/>
                          </a:solidFill>
                        </a:rPr>
                        <a:t> </a:t>
                      </a:r>
                      <a:r>
                        <a:rPr lang="de-AT" altLang="en-US" sz="2000" dirty="0">
                          <a:solidFill>
                            <a:schemeClr val="tx1"/>
                          </a:solidFill>
                        </a:rPr>
                        <a:t>Weight</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&gt;100,000</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962001" fontAlgn="base">
                        <a:lnSpc>
                          <a:spcPct val="100000"/>
                        </a:lnSpc>
                        <a:spcBef>
                          <a:spcPct val="0"/>
                        </a:spcBef>
                        <a:spcAft>
                          <a:spcPct val="0"/>
                        </a:spcAft>
                        <a:buNone/>
                        <a:defRPr/>
                      </a:pPr>
                      <a:r>
                        <a:rPr lang="de-AT" altLang="en-US" sz="2000" dirty="0">
                          <a:solidFill>
                            <a:schemeClr val="tx1"/>
                          </a:solidFill>
                          <a:latin typeface="Times New Roman" panose="02020603050405020304" pitchFamily="18" charset="0"/>
                          <a:cs typeface="Times New Roman" panose="02020603050405020304" pitchFamily="18" charset="0"/>
                        </a:rPr>
                        <a:t>10,000 – 100,000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200 - 20,000</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&lt; 300</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502188"/>
                  </a:ext>
                </a:extLst>
              </a:tr>
              <a:tr h="72361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Operating Pressure</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60 kPa</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60-600 kPa</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1350-1750 kPa</a:t>
                      </a:r>
                    </a:p>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1350-5550 kPa</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583077"/>
                  </a:ext>
                </a:extLst>
              </a:tr>
              <a:tr h="40899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Pretreatment needs</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Low</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Medium</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High</a:t>
                      </a:r>
                      <a:endParaRPr lang="en-US"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High</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64563"/>
                  </a:ext>
                </a:extLst>
              </a:tr>
              <a:tr h="40899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Capital Cost</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Low</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Medium</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AT" altLang="en-US" sz="2000" dirty="0">
                          <a:solidFill>
                            <a:schemeClr val="tx1"/>
                          </a:solidFill>
                        </a:rPr>
                        <a:t>High</a:t>
                      </a:r>
                      <a:endParaRPr lang="en-US"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altLang="en-US" sz="2000" dirty="0">
                          <a:solidFill>
                            <a:schemeClr val="tx1"/>
                          </a:solidFill>
                        </a:rPr>
                        <a:t>High</a:t>
                      </a:r>
                      <a:endParaRPr lang="de-AT"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434116"/>
                  </a:ext>
                </a:extLst>
              </a:tr>
            </a:tbl>
          </a:graphicData>
        </a:graphic>
      </p:graphicFrame>
    </p:spTree>
    <p:extLst>
      <p:ext uri="{BB962C8B-B14F-4D97-AF65-F5344CB8AC3E}">
        <p14:creationId xmlns:p14="http://schemas.microsoft.com/office/powerpoint/2010/main" val="41091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A201D-6F98-3CB1-2CB4-3C177CD59FB6}"/>
              </a:ext>
            </a:extLst>
          </p:cNvPr>
          <p:cNvSpPr>
            <a:spLocks noGrp="1"/>
          </p:cNvSpPr>
          <p:nvPr>
            <p:ph type="title"/>
          </p:nvPr>
        </p:nvSpPr>
        <p:spPr>
          <a:xfrm>
            <a:off x="242888" y="294538"/>
            <a:ext cx="9386888" cy="1033669"/>
          </a:xfrm>
        </p:spPr>
        <p:txBody>
          <a:bodyPr>
            <a:normAutofit fontScale="90000"/>
          </a:bodyPr>
          <a:lstStyle/>
          <a:p>
            <a:r>
              <a:rPr lang="en-US" sz="4000" dirty="0">
                <a:solidFill>
                  <a:srgbClr val="FFFFFF"/>
                </a:solidFill>
              </a:rPr>
              <a:t>the difference between a 1 and 2 stage RO System </a:t>
            </a:r>
          </a:p>
        </p:txBody>
      </p:sp>
      <p:sp>
        <p:nvSpPr>
          <p:cNvPr id="3" name="Content Placeholder 2">
            <a:extLst>
              <a:ext uri="{FF2B5EF4-FFF2-40B4-BE49-F238E27FC236}">
                <a16:creationId xmlns:a16="http://schemas.microsoft.com/office/drawing/2014/main" id="{BB32F9C8-292F-C4E4-30D2-6EF121A42643}"/>
              </a:ext>
            </a:extLst>
          </p:cNvPr>
          <p:cNvSpPr>
            <a:spLocks noGrp="1"/>
          </p:cNvSpPr>
          <p:nvPr>
            <p:ph idx="1"/>
          </p:nvPr>
        </p:nvSpPr>
        <p:spPr>
          <a:xfrm>
            <a:off x="459350" y="2000250"/>
            <a:ext cx="11342125" cy="4286250"/>
          </a:xfrm>
        </p:spPr>
        <p:txBody>
          <a:bodyPr anchor="ctr">
            <a:normAutofit/>
          </a:bodyPr>
          <a:lstStyle/>
          <a:p>
            <a:pPr algn="just"/>
            <a:r>
              <a:rPr lang="en-US" sz="2400" dirty="0"/>
              <a:t>Difference between a 1 and 2 stage RO System In a one stage RO system, the feed water enters the RO system as one stream and exits the RO as either concentrate or permeate water. </a:t>
            </a:r>
          </a:p>
          <a:p>
            <a:pPr algn="just"/>
            <a:endParaRPr lang="en-US" sz="2400" dirty="0"/>
          </a:p>
          <a:p>
            <a:pPr algn="just"/>
            <a:r>
              <a:rPr lang="en-US" sz="2400" dirty="0"/>
              <a:t>In a two-stage system the concentrate (or reject) from the first stage then becomes the feed water to the second stage. The permeate water is collected from the first stage is combined with permeate water from the second stage. Additional stages increase the recovery from the system. </a:t>
            </a:r>
          </a:p>
          <a:p>
            <a:endParaRPr lang="en-US" sz="2000" dirty="0"/>
          </a:p>
        </p:txBody>
      </p:sp>
      <p:sp>
        <p:nvSpPr>
          <p:cNvPr id="4" name="Rectangle 3">
            <a:extLst>
              <a:ext uri="{FF2B5EF4-FFF2-40B4-BE49-F238E27FC236}">
                <a16:creationId xmlns:a16="http://schemas.microsoft.com/office/drawing/2014/main" id="{3B531865-172E-131D-EA65-CD7B02D13039}"/>
              </a:ext>
            </a:extLst>
          </p:cNvPr>
          <p:cNvSpPr/>
          <p:nvPr/>
        </p:nvSpPr>
        <p:spPr>
          <a:xfrm>
            <a:off x="10089127" y="0"/>
            <a:ext cx="2102870" cy="159074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48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ewing machine, appliance, indoor&#10;&#10;Description automatically generated">
            <a:extLst>
              <a:ext uri="{FF2B5EF4-FFF2-40B4-BE49-F238E27FC236}">
                <a16:creationId xmlns:a16="http://schemas.microsoft.com/office/drawing/2014/main" id="{DD3FDD5B-204E-5AEC-4E67-B31367C32051}"/>
              </a:ext>
            </a:extLst>
          </p:cNvPr>
          <p:cNvPicPr>
            <a:picLocks noChangeAspect="1"/>
          </p:cNvPicPr>
          <p:nvPr/>
        </p:nvPicPr>
        <p:blipFill rotWithShape="1">
          <a:blip r:embed="rId2">
            <a:extLst>
              <a:ext uri="{28A0092B-C50C-407E-A947-70E740481C1C}">
                <a14:useLocalDpi xmlns:a14="http://schemas.microsoft.com/office/drawing/2010/main" val="0"/>
              </a:ext>
            </a:extLst>
          </a:blip>
          <a:srcRect t="9568" b="6162"/>
          <a:stretch/>
        </p:blipFill>
        <p:spPr>
          <a:xfrm>
            <a:off x="21" y="10"/>
            <a:ext cx="12191980" cy="6857991"/>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3"/>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13277D-CE3E-589E-C45E-1FCAD78660DB}"/>
              </a:ext>
            </a:extLst>
          </p:cNvPr>
          <p:cNvSpPr txBox="1"/>
          <p:nvPr/>
        </p:nvSpPr>
        <p:spPr>
          <a:xfrm>
            <a:off x="523876" y="5317241"/>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4400" b="1" dirty="0">
                <a:solidFill>
                  <a:schemeClr val="tx1">
                    <a:lumMod val="85000"/>
                    <a:lumOff val="15000"/>
                  </a:schemeClr>
                </a:solidFill>
                <a:latin typeface="+mj-lt"/>
                <a:ea typeface="+mj-ea"/>
                <a:cs typeface="+mj-cs"/>
              </a:rPr>
              <a:t>Reverse Osmosis</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885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8237-99DC-D557-D2D5-BBFC47E93685}"/>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71CF9AB8-4874-01BD-9C08-B4B154AB43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0"/>
          </a:xfrm>
        </p:spPr>
      </p:pic>
      <p:sp>
        <p:nvSpPr>
          <p:cNvPr id="3" name="Rectangle 2">
            <a:extLst>
              <a:ext uri="{FF2B5EF4-FFF2-40B4-BE49-F238E27FC236}">
                <a16:creationId xmlns:a16="http://schemas.microsoft.com/office/drawing/2014/main" id="{6BD4EB0F-46A0-98AB-D497-D3668525CDB5}"/>
              </a:ext>
            </a:extLst>
          </p:cNvPr>
          <p:cNvSpPr/>
          <p:nvPr/>
        </p:nvSpPr>
        <p:spPr>
          <a:xfrm>
            <a:off x="10271760" y="0"/>
            <a:ext cx="1920238" cy="152876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76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13D5B-0B19-A604-BC38-74FB571DE5E6}"/>
              </a:ext>
            </a:extLst>
          </p:cNvPr>
          <p:cNvSpPr>
            <a:spLocks noGrp="1"/>
          </p:cNvSpPr>
          <p:nvPr>
            <p:ph type="title"/>
          </p:nvPr>
        </p:nvSpPr>
        <p:spPr>
          <a:xfrm>
            <a:off x="459347" y="294538"/>
            <a:ext cx="9784791" cy="1033669"/>
          </a:xfrm>
        </p:spPr>
        <p:txBody>
          <a:bodyPr>
            <a:normAutofit fontScale="90000"/>
          </a:bodyPr>
          <a:lstStyle/>
          <a:p>
            <a:r>
              <a:rPr lang="en-US" sz="4000" dirty="0">
                <a:solidFill>
                  <a:srgbClr val="FFFFFF"/>
                </a:solidFill>
              </a:rPr>
              <a:t>The difference between a single pass and a double pass RO system</a:t>
            </a:r>
          </a:p>
        </p:txBody>
      </p:sp>
      <p:sp>
        <p:nvSpPr>
          <p:cNvPr id="3" name="Content Placeholder 2">
            <a:extLst>
              <a:ext uri="{FF2B5EF4-FFF2-40B4-BE49-F238E27FC236}">
                <a16:creationId xmlns:a16="http://schemas.microsoft.com/office/drawing/2014/main" id="{075D9621-DBFD-BFC7-C5C5-0B2896F8D16A}"/>
              </a:ext>
            </a:extLst>
          </p:cNvPr>
          <p:cNvSpPr>
            <a:spLocks noGrp="1"/>
          </p:cNvSpPr>
          <p:nvPr>
            <p:ph idx="1"/>
          </p:nvPr>
        </p:nvSpPr>
        <p:spPr>
          <a:xfrm>
            <a:off x="459347" y="1885280"/>
            <a:ext cx="11442137" cy="4678182"/>
          </a:xfrm>
        </p:spPr>
        <p:txBody>
          <a:bodyPr anchor="ctr">
            <a:normAutofit/>
          </a:bodyPr>
          <a:lstStyle/>
          <a:p>
            <a:pPr algn="just"/>
            <a:r>
              <a:rPr lang="en-US" sz="2000" dirty="0"/>
              <a:t>The difference between a single pass RO system and a double pass RO system is that with a double pass RO, the permeate from the first pass (first RO) becomes the feed water to the second pass (or second RO) which ends up producing a much higher quality permeate because it has essentially gone through two RO systems.</a:t>
            </a:r>
          </a:p>
          <a:p>
            <a:pPr marL="0" indent="0" algn="just">
              <a:buNone/>
            </a:pPr>
            <a:r>
              <a:rPr lang="en-US" sz="2000" dirty="0"/>
              <a:t>  </a:t>
            </a:r>
          </a:p>
          <a:p>
            <a:pPr algn="just"/>
            <a:r>
              <a:rPr lang="en-US" sz="2000" dirty="0"/>
              <a:t>The  double pass system also allows the opportunity to remove carbon dioxide gas from the permeate by injecting caustic between the first and second pass. C02 is undesirable when you have mixed bed ion exchange resin beds after the RO. By adding caustic after the first pass, you increase the pH of the first pass permeate water and convert C02 to bicarbonate (HCO-) and carbonate (CO-2) for better rejection by the RO membranes in the second pass. </a:t>
            </a:r>
          </a:p>
          <a:p>
            <a:endParaRPr lang="en-US" sz="2000" dirty="0"/>
          </a:p>
        </p:txBody>
      </p:sp>
      <p:sp>
        <p:nvSpPr>
          <p:cNvPr id="4" name="Rectangle 3">
            <a:extLst>
              <a:ext uri="{FF2B5EF4-FFF2-40B4-BE49-F238E27FC236}">
                <a16:creationId xmlns:a16="http://schemas.microsoft.com/office/drawing/2014/main" id="{4D45C5EC-6FD2-B558-6F80-39312CBBF304}"/>
              </a:ext>
            </a:extLst>
          </p:cNvPr>
          <p:cNvSpPr/>
          <p:nvPr/>
        </p:nvSpPr>
        <p:spPr>
          <a:xfrm>
            <a:off x="10244138" y="0"/>
            <a:ext cx="1947862" cy="159074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01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DECA541-0446-FA67-15DB-37F7B1E09C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2" name="Rectangle 1">
            <a:extLst>
              <a:ext uri="{FF2B5EF4-FFF2-40B4-BE49-F238E27FC236}">
                <a16:creationId xmlns:a16="http://schemas.microsoft.com/office/drawing/2014/main" id="{4A095C53-4966-F1F4-754A-BBF277AD783B}"/>
              </a:ext>
            </a:extLst>
          </p:cNvPr>
          <p:cNvSpPr/>
          <p:nvPr/>
        </p:nvSpPr>
        <p:spPr>
          <a:xfrm>
            <a:off x="10429875" y="-1"/>
            <a:ext cx="1762125" cy="145732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483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3010" name="AutoShape 27">
            <a:extLst>
              <a:ext uri="{FF2B5EF4-FFF2-40B4-BE49-F238E27FC236}">
                <a16:creationId xmlns:a16="http://schemas.microsoft.com/office/drawing/2014/main" id="{FCBDC060-D745-72F2-A364-6E1984FB331A}"/>
              </a:ext>
            </a:extLst>
          </p:cNvPr>
          <p:cNvSpPr>
            <a:spLocks noChangeArrowheads="1"/>
          </p:cNvSpPr>
          <p:nvPr/>
        </p:nvSpPr>
        <p:spPr bwMode="auto">
          <a:xfrm>
            <a:off x="2362200" y="2438400"/>
            <a:ext cx="1608139" cy="349251"/>
          </a:xfrm>
          <a:prstGeom prst="roundRect">
            <a:avLst>
              <a:gd name="adj" fmla="val 12495"/>
            </a:avLst>
          </a:prstGeom>
          <a:solidFill>
            <a:srgbClr val="C0FEF9"/>
          </a:solidFill>
          <a:ln>
            <a:noFill/>
          </a:ln>
          <a:effectLst/>
          <a:extLst>
            <a:ext uri="{91240B29-F687-4F45-9708-019B960494DF}">
              <a14:hiddenLine xmlns:a14="http://schemas.microsoft.com/office/drawing/2010/main" w="12700">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43011" name="AutoShape 28">
            <a:extLst>
              <a:ext uri="{FF2B5EF4-FFF2-40B4-BE49-F238E27FC236}">
                <a16:creationId xmlns:a16="http://schemas.microsoft.com/office/drawing/2014/main" id="{576EDD85-981B-F9F1-227D-4241C82D84EB}"/>
              </a:ext>
            </a:extLst>
          </p:cNvPr>
          <p:cNvSpPr>
            <a:spLocks noChangeArrowheads="1"/>
          </p:cNvSpPr>
          <p:nvPr/>
        </p:nvSpPr>
        <p:spPr bwMode="auto">
          <a:xfrm>
            <a:off x="4167189" y="4986337"/>
            <a:ext cx="1928812" cy="349251"/>
          </a:xfrm>
          <a:prstGeom prst="roundRect">
            <a:avLst>
              <a:gd name="adj" fmla="val 12495"/>
            </a:avLst>
          </a:prstGeom>
          <a:solidFill>
            <a:srgbClr val="C0FEF9"/>
          </a:solidFill>
          <a:ln>
            <a:noFill/>
          </a:ln>
          <a:effectLst/>
          <a:extLst>
            <a:ext uri="{91240B29-F687-4F45-9708-019B960494DF}">
              <a14:hiddenLine xmlns:a14="http://schemas.microsoft.com/office/drawing/2010/main" w="12700">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43012" name="AutoShape 29">
            <a:extLst>
              <a:ext uri="{FF2B5EF4-FFF2-40B4-BE49-F238E27FC236}">
                <a16:creationId xmlns:a16="http://schemas.microsoft.com/office/drawing/2014/main" id="{91B9C594-476A-502B-9E3A-3EEB2412B282}"/>
              </a:ext>
            </a:extLst>
          </p:cNvPr>
          <p:cNvSpPr>
            <a:spLocks noChangeArrowheads="1"/>
          </p:cNvSpPr>
          <p:nvPr/>
        </p:nvSpPr>
        <p:spPr bwMode="auto">
          <a:xfrm>
            <a:off x="8458200" y="1905000"/>
            <a:ext cx="1447800" cy="349251"/>
          </a:xfrm>
          <a:prstGeom prst="roundRect">
            <a:avLst>
              <a:gd name="adj" fmla="val 12495"/>
            </a:avLst>
          </a:prstGeom>
          <a:solidFill>
            <a:srgbClr val="C0FEF9"/>
          </a:solidFill>
          <a:ln>
            <a:noFill/>
          </a:ln>
          <a:effectLst/>
          <a:extLst>
            <a:ext uri="{91240B29-F687-4F45-9708-019B960494DF}">
              <a14:hiddenLine xmlns:a14="http://schemas.microsoft.com/office/drawing/2010/main" w="12700">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43013" name="AutoShape 5">
            <a:extLst>
              <a:ext uri="{FF2B5EF4-FFF2-40B4-BE49-F238E27FC236}">
                <a16:creationId xmlns:a16="http://schemas.microsoft.com/office/drawing/2014/main" id="{7A13286A-D865-9671-1CB4-FBE8033B2A7F}"/>
              </a:ext>
            </a:extLst>
          </p:cNvPr>
          <p:cNvSpPr>
            <a:spLocks noChangeArrowheads="1"/>
          </p:cNvSpPr>
          <p:nvPr/>
        </p:nvSpPr>
        <p:spPr bwMode="auto">
          <a:xfrm>
            <a:off x="2506665" y="1352552"/>
            <a:ext cx="1608137" cy="341313"/>
          </a:xfrm>
          <a:prstGeom prst="roundRect">
            <a:avLst>
              <a:gd name="adj" fmla="val 12495"/>
            </a:avLst>
          </a:prstGeom>
          <a:solidFill>
            <a:srgbClr val="C0FEF9"/>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43014" name="Rectangle 6">
            <a:extLst>
              <a:ext uri="{FF2B5EF4-FFF2-40B4-BE49-F238E27FC236}">
                <a16:creationId xmlns:a16="http://schemas.microsoft.com/office/drawing/2014/main" id="{9BF49101-E308-96ED-5829-F9E0763123B1}"/>
              </a:ext>
            </a:extLst>
          </p:cNvPr>
          <p:cNvSpPr>
            <a:spLocks noChangeArrowheads="1"/>
          </p:cNvSpPr>
          <p:nvPr/>
        </p:nvSpPr>
        <p:spPr bwMode="auto">
          <a:xfrm>
            <a:off x="2457450" y="1323976"/>
            <a:ext cx="3257551" cy="39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762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71500" indent="-228600" defTabSz="762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defTabSz="762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defTabSz="762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61981" fontAlgn="base">
              <a:lnSpc>
                <a:spcPct val="100000"/>
              </a:lnSpc>
              <a:spcBef>
                <a:spcPct val="0"/>
              </a:spcBef>
              <a:spcAft>
                <a:spcPct val="0"/>
              </a:spcAft>
              <a:buNone/>
              <a:defRPr/>
            </a:pPr>
            <a:r>
              <a:rPr lang="en-GB" altLang="en-US" sz="2000" b="1">
                <a:solidFill>
                  <a:prstClr val="black"/>
                </a:solidFill>
                <a:latin typeface="Arial" panose="020B0604020202020204" pitchFamily="34" charset="0"/>
              </a:rPr>
              <a:t> basic terms</a:t>
            </a:r>
          </a:p>
        </p:txBody>
      </p:sp>
      <p:sp>
        <p:nvSpPr>
          <p:cNvPr id="43015" name="Line 10">
            <a:extLst>
              <a:ext uri="{FF2B5EF4-FFF2-40B4-BE49-F238E27FC236}">
                <a16:creationId xmlns:a16="http://schemas.microsoft.com/office/drawing/2014/main" id="{31813EBE-F0F0-91CA-37AE-474D3E168A39}"/>
              </a:ext>
            </a:extLst>
          </p:cNvPr>
          <p:cNvSpPr>
            <a:spLocks noChangeShapeType="1"/>
          </p:cNvSpPr>
          <p:nvPr/>
        </p:nvSpPr>
        <p:spPr bwMode="auto">
          <a:xfrm>
            <a:off x="4195763" y="2906713"/>
            <a:ext cx="3960812" cy="140811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43016" name="Line 11">
            <a:extLst>
              <a:ext uri="{FF2B5EF4-FFF2-40B4-BE49-F238E27FC236}">
                <a16:creationId xmlns:a16="http://schemas.microsoft.com/office/drawing/2014/main" id="{A458E5BF-E66C-0DF1-333E-001AD61A43E2}"/>
              </a:ext>
            </a:extLst>
          </p:cNvPr>
          <p:cNvSpPr>
            <a:spLocks noChangeShapeType="1"/>
          </p:cNvSpPr>
          <p:nvPr/>
        </p:nvSpPr>
        <p:spPr bwMode="auto">
          <a:xfrm>
            <a:off x="2603501" y="3579813"/>
            <a:ext cx="1539875"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43017" name="Rectangle 12">
            <a:extLst>
              <a:ext uri="{FF2B5EF4-FFF2-40B4-BE49-F238E27FC236}">
                <a16:creationId xmlns:a16="http://schemas.microsoft.com/office/drawing/2014/main" id="{C1D6E3B4-951B-6A2B-528C-41FE0314E30A}"/>
              </a:ext>
            </a:extLst>
          </p:cNvPr>
          <p:cNvSpPr>
            <a:spLocks noChangeArrowheads="1"/>
          </p:cNvSpPr>
          <p:nvPr/>
        </p:nvSpPr>
        <p:spPr bwMode="auto">
          <a:xfrm>
            <a:off x="2370139" y="2438400"/>
            <a:ext cx="1624421"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u="sng">
                <a:solidFill>
                  <a:prstClr val="black"/>
                </a:solidFill>
                <a:latin typeface="Arial" panose="020B0604020202020204" pitchFamily="34" charset="0"/>
              </a:rPr>
              <a:t>FEEDWATER</a:t>
            </a:r>
          </a:p>
        </p:txBody>
      </p:sp>
      <p:sp>
        <p:nvSpPr>
          <p:cNvPr id="43018" name="Rectangle 13">
            <a:extLst>
              <a:ext uri="{FF2B5EF4-FFF2-40B4-BE49-F238E27FC236}">
                <a16:creationId xmlns:a16="http://schemas.microsoft.com/office/drawing/2014/main" id="{22C3EAB5-6952-97FD-8587-7C78408A44AD}"/>
              </a:ext>
            </a:extLst>
          </p:cNvPr>
          <p:cNvSpPr>
            <a:spLocks noChangeArrowheads="1"/>
          </p:cNvSpPr>
          <p:nvPr/>
        </p:nvSpPr>
        <p:spPr bwMode="auto">
          <a:xfrm>
            <a:off x="2708276" y="2957514"/>
            <a:ext cx="846388"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100 %</a:t>
            </a:r>
          </a:p>
        </p:txBody>
      </p:sp>
      <p:sp>
        <p:nvSpPr>
          <p:cNvPr id="43019" name="Rectangle 14">
            <a:extLst>
              <a:ext uri="{FF2B5EF4-FFF2-40B4-BE49-F238E27FC236}">
                <a16:creationId xmlns:a16="http://schemas.microsoft.com/office/drawing/2014/main" id="{5C63F923-3CB2-DE23-45F1-570C5927B653}"/>
              </a:ext>
            </a:extLst>
          </p:cNvPr>
          <p:cNvSpPr>
            <a:spLocks noChangeArrowheads="1"/>
          </p:cNvSpPr>
          <p:nvPr/>
        </p:nvSpPr>
        <p:spPr bwMode="auto">
          <a:xfrm>
            <a:off x="2349500" y="3795714"/>
            <a:ext cx="1654301"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600 ppm TDS</a:t>
            </a:r>
          </a:p>
        </p:txBody>
      </p:sp>
      <p:sp>
        <p:nvSpPr>
          <p:cNvPr id="43020" name="Line 15">
            <a:extLst>
              <a:ext uri="{FF2B5EF4-FFF2-40B4-BE49-F238E27FC236}">
                <a16:creationId xmlns:a16="http://schemas.microsoft.com/office/drawing/2014/main" id="{6778CA8E-01B9-CE15-FF5B-9991355A5F61}"/>
              </a:ext>
            </a:extLst>
          </p:cNvPr>
          <p:cNvSpPr>
            <a:spLocks noChangeShapeType="1"/>
          </p:cNvSpPr>
          <p:nvPr/>
        </p:nvSpPr>
        <p:spPr bwMode="auto">
          <a:xfrm>
            <a:off x="8193090" y="3357563"/>
            <a:ext cx="2060575"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43021" name="Rectangle 16">
            <a:extLst>
              <a:ext uri="{FF2B5EF4-FFF2-40B4-BE49-F238E27FC236}">
                <a16:creationId xmlns:a16="http://schemas.microsoft.com/office/drawing/2014/main" id="{F6FB7366-F609-1E24-53CF-7CF549B297D4}"/>
              </a:ext>
            </a:extLst>
          </p:cNvPr>
          <p:cNvSpPr>
            <a:spLocks noChangeArrowheads="1"/>
          </p:cNvSpPr>
          <p:nvPr/>
        </p:nvSpPr>
        <p:spPr bwMode="auto">
          <a:xfrm>
            <a:off x="8466137" y="1865313"/>
            <a:ext cx="1628653" cy="75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25000"/>
              </a:lnSpc>
              <a:spcBef>
                <a:spcPct val="0"/>
              </a:spcBef>
              <a:spcAft>
                <a:spcPct val="0"/>
              </a:spcAft>
              <a:buClr>
                <a:srgbClr val="114FFB"/>
              </a:buClr>
              <a:buNone/>
              <a:defRPr/>
            </a:pPr>
            <a:r>
              <a:rPr lang="en-GB" altLang="en-US" sz="1800" b="1" u="sng">
                <a:solidFill>
                  <a:prstClr val="black"/>
                </a:solidFill>
                <a:latin typeface="Arial" panose="020B0604020202020204" pitchFamily="34" charset="0"/>
              </a:rPr>
              <a:t>PERMEATE</a:t>
            </a:r>
          </a:p>
          <a:p>
            <a:pPr defTabSz="962001" fontAlgn="base">
              <a:lnSpc>
                <a:spcPct val="125000"/>
              </a:lnSpc>
              <a:spcBef>
                <a:spcPct val="0"/>
              </a:spcBef>
              <a:spcAft>
                <a:spcPct val="0"/>
              </a:spcAft>
              <a:buClr>
                <a:srgbClr val="114FFB"/>
              </a:buClr>
              <a:buNone/>
              <a:defRPr/>
            </a:pPr>
            <a:r>
              <a:rPr lang="en-GB" altLang="en-US" sz="1800" b="1" u="sng">
                <a:solidFill>
                  <a:prstClr val="black"/>
                </a:solidFill>
                <a:latin typeface="Arial" panose="020B0604020202020204" pitchFamily="34" charset="0"/>
              </a:rPr>
              <a:t>or PRODUCT</a:t>
            </a:r>
          </a:p>
        </p:txBody>
      </p:sp>
      <p:sp>
        <p:nvSpPr>
          <p:cNvPr id="43022" name="Rectangle 17">
            <a:extLst>
              <a:ext uri="{FF2B5EF4-FFF2-40B4-BE49-F238E27FC236}">
                <a16:creationId xmlns:a16="http://schemas.microsoft.com/office/drawing/2014/main" id="{BA0C797C-A2C7-1583-01E6-E19756ED960D}"/>
              </a:ext>
            </a:extLst>
          </p:cNvPr>
          <p:cNvSpPr>
            <a:spLocks noChangeArrowheads="1"/>
          </p:cNvSpPr>
          <p:nvPr/>
        </p:nvSpPr>
        <p:spPr bwMode="auto">
          <a:xfrm>
            <a:off x="8483600" y="3594100"/>
            <a:ext cx="1526061"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30 ppm TDS</a:t>
            </a:r>
          </a:p>
        </p:txBody>
      </p:sp>
      <p:sp>
        <p:nvSpPr>
          <p:cNvPr id="43023" name="Rectangle 18">
            <a:extLst>
              <a:ext uri="{FF2B5EF4-FFF2-40B4-BE49-F238E27FC236}">
                <a16:creationId xmlns:a16="http://schemas.microsoft.com/office/drawing/2014/main" id="{5BA89407-9976-D9D5-A01C-5A7375E9C9FF}"/>
              </a:ext>
            </a:extLst>
          </p:cNvPr>
          <p:cNvSpPr>
            <a:spLocks noChangeArrowheads="1"/>
          </p:cNvSpPr>
          <p:nvPr/>
        </p:nvSpPr>
        <p:spPr bwMode="auto">
          <a:xfrm>
            <a:off x="8399465" y="4010026"/>
            <a:ext cx="2077494"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5%  Salt Passage</a:t>
            </a:r>
          </a:p>
        </p:txBody>
      </p:sp>
      <p:sp>
        <p:nvSpPr>
          <p:cNvPr id="43024" name="Rectangle 19">
            <a:extLst>
              <a:ext uri="{FF2B5EF4-FFF2-40B4-BE49-F238E27FC236}">
                <a16:creationId xmlns:a16="http://schemas.microsoft.com/office/drawing/2014/main" id="{F306BB2C-6F0D-2CA5-B8A1-28CE4D53E82A}"/>
              </a:ext>
            </a:extLst>
          </p:cNvPr>
          <p:cNvSpPr>
            <a:spLocks noChangeArrowheads="1"/>
          </p:cNvSpPr>
          <p:nvPr/>
        </p:nvSpPr>
        <p:spPr bwMode="auto">
          <a:xfrm>
            <a:off x="8366125" y="2843214"/>
            <a:ext cx="1821013"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75%  </a:t>
            </a:r>
            <a:r>
              <a:rPr lang="en-GB" altLang="en-US" sz="1800" b="1" u="sng">
                <a:solidFill>
                  <a:prstClr val="black"/>
                </a:solidFill>
                <a:latin typeface="Arial" panose="020B0604020202020204" pitchFamily="34" charset="0"/>
              </a:rPr>
              <a:t>Recovery</a:t>
            </a:r>
          </a:p>
        </p:txBody>
      </p:sp>
      <p:sp>
        <p:nvSpPr>
          <p:cNvPr id="43025" name="Rectangle 20">
            <a:extLst>
              <a:ext uri="{FF2B5EF4-FFF2-40B4-BE49-F238E27FC236}">
                <a16:creationId xmlns:a16="http://schemas.microsoft.com/office/drawing/2014/main" id="{23761824-3C1A-1B4B-857D-2075131B91E7}"/>
              </a:ext>
            </a:extLst>
          </p:cNvPr>
          <p:cNvSpPr>
            <a:spLocks noChangeArrowheads="1"/>
          </p:cNvSpPr>
          <p:nvPr/>
        </p:nvSpPr>
        <p:spPr bwMode="auto">
          <a:xfrm>
            <a:off x="4154490" y="4914901"/>
            <a:ext cx="1944958" cy="110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25000"/>
              </a:lnSpc>
              <a:spcBef>
                <a:spcPct val="0"/>
              </a:spcBef>
              <a:spcAft>
                <a:spcPct val="0"/>
              </a:spcAft>
              <a:buClr>
                <a:srgbClr val="114FFB"/>
              </a:buClr>
              <a:buNone/>
              <a:defRPr/>
            </a:pPr>
            <a:r>
              <a:rPr lang="en-GB" altLang="en-US" sz="1800" b="1" u="sng">
                <a:solidFill>
                  <a:prstClr val="black"/>
                </a:solidFill>
                <a:latin typeface="Arial" panose="020B0604020202020204" pitchFamily="34" charset="0"/>
              </a:rPr>
              <a:t>CONCENTRATE</a:t>
            </a:r>
          </a:p>
          <a:p>
            <a:pPr defTabSz="962001" fontAlgn="base">
              <a:lnSpc>
                <a:spcPct val="125000"/>
              </a:lnSpc>
              <a:spcBef>
                <a:spcPct val="0"/>
              </a:spcBef>
              <a:spcAft>
                <a:spcPct val="0"/>
              </a:spcAft>
              <a:buClr>
                <a:srgbClr val="114FFB"/>
              </a:buClr>
              <a:buNone/>
              <a:defRPr/>
            </a:pPr>
            <a:r>
              <a:rPr lang="en-GB" altLang="en-US" sz="1800" b="1" u="sng">
                <a:solidFill>
                  <a:prstClr val="black"/>
                </a:solidFill>
                <a:latin typeface="Arial" panose="020B0604020202020204" pitchFamily="34" charset="0"/>
              </a:rPr>
              <a:t>or  REJECT</a:t>
            </a:r>
          </a:p>
          <a:p>
            <a:pPr defTabSz="962001" fontAlgn="base">
              <a:lnSpc>
                <a:spcPct val="125000"/>
              </a:lnSpc>
              <a:spcBef>
                <a:spcPct val="0"/>
              </a:spcBef>
              <a:spcAft>
                <a:spcPct val="0"/>
              </a:spcAft>
              <a:buClr>
                <a:srgbClr val="114FFB"/>
              </a:buClr>
              <a:buNone/>
              <a:defRPr/>
            </a:pPr>
            <a:r>
              <a:rPr lang="en-GB" altLang="en-US" sz="1800" b="1" u="sng">
                <a:solidFill>
                  <a:prstClr val="black"/>
                </a:solidFill>
                <a:latin typeface="Arial" panose="020B0604020202020204" pitchFamily="34" charset="0"/>
              </a:rPr>
              <a:t>or  BRINE </a:t>
            </a:r>
          </a:p>
        </p:txBody>
      </p:sp>
      <p:sp>
        <p:nvSpPr>
          <p:cNvPr id="43026" name="Rectangle 21">
            <a:extLst>
              <a:ext uri="{FF2B5EF4-FFF2-40B4-BE49-F238E27FC236}">
                <a16:creationId xmlns:a16="http://schemas.microsoft.com/office/drawing/2014/main" id="{F1F75D5E-9100-AE8A-8A9C-D6B66CCB9FB9}"/>
              </a:ext>
            </a:extLst>
          </p:cNvPr>
          <p:cNvSpPr>
            <a:spLocks noChangeArrowheads="1"/>
          </p:cNvSpPr>
          <p:nvPr/>
        </p:nvSpPr>
        <p:spPr bwMode="auto">
          <a:xfrm>
            <a:off x="7062789" y="6296026"/>
            <a:ext cx="2308326"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95%  Salt Rejection</a:t>
            </a:r>
          </a:p>
        </p:txBody>
      </p:sp>
      <p:sp>
        <p:nvSpPr>
          <p:cNvPr id="43027" name="Line 22">
            <a:extLst>
              <a:ext uri="{FF2B5EF4-FFF2-40B4-BE49-F238E27FC236}">
                <a16:creationId xmlns:a16="http://schemas.microsoft.com/office/drawing/2014/main" id="{CB96583F-A2F0-C98B-CA6D-410FA77313B3}"/>
              </a:ext>
            </a:extLst>
          </p:cNvPr>
          <p:cNvSpPr>
            <a:spLocks noChangeShapeType="1"/>
          </p:cNvSpPr>
          <p:nvPr/>
        </p:nvSpPr>
        <p:spPr bwMode="auto">
          <a:xfrm>
            <a:off x="6332539" y="4341813"/>
            <a:ext cx="0" cy="124460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43028" name="Line 23">
            <a:extLst>
              <a:ext uri="{FF2B5EF4-FFF2-40B4-BE49-F238E27FC236}">
                <a16:creationId xmlns:a16="http://schemas.microsoft.com/office/drawing/2014/main" id="{83234991-B9E5-B973-2753-54BBE4C25B7E}"/>
              </a:ext>
            </a:extLst>
          </p:cNvPr>
          <p:cNvSpPr>
            <a:spLocks noChangeShapeType="1"/>
          </p:cNvSpPr>
          <p:nvPr/>
        </p:nvSpPr>
        <p:spPr bwMode="auto">
          <a:xfrm>
            <a:off x="6310313" y="5548313"/>
            <a:ext cx="2667000"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89" eaLnBrk="0" fontAlgn="base" hangingPunct="0">
              <a:spcBef>
                <a:spcPct val="0"/>
              </a:spcBef>
              <a:spcAft>
                <a:spcPct val="0"/>
              </a:spcAft>
              <a:defRPr/>
            </a:pPr>
            <a:endParaRPr lang="en-US">
              <a:solidFill>
                <a:prstClr val="black"/>
              </a:solidFill>
              <a:latin typeface="Calibri" panose="020F0502020204030204" pitchFamily="34" charset="0"/>
            </a:endParaRPr>
          </a:p>
        </p:txBody>
      </p:sp>
      <p:sp>
        <p:nvSpPr>
          <p:cNvPr id="43029" name="Rectangle 24">
            <a:extLst>
              <a:ext uri="{FF2B5EF4-FFF2-40B4-BE49-F238E27FC236}">
                <a16:creationId xmlns:a16="http://schemas.microsoft.com/office/drawing/2014/main" id="{87474039-A131-760B-AC5B-53A4FDBB7203}"/>
              </a:ext>
            </a:extLst>
          </p:cNvPr>
          <p:cNvSpPr>
            <a:spLocks noChangeArrowheads="1"/>
          </p:cNvSpPr>
          <p:nvPr/>
        </p:nvSpPr>
        <p:spPr bwMode="auto">
          <a:xfrm>
            <a:off x="6723064" y="5776914"/>
            <a:ext cx="1782541"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2310 ppm TDS</a:t>
            </a:r>
          </a:p>
        </p:txBody>
      </p:sp>
      <p:sp>
        <p:nvSpPr>
          <p:cNvPr id="43030" name="Rectangle 25">
            <a:extLst>
              <a:ext uri="{FF2B5EF4-FFF2-40B4-BE49-F238E27FC236}">
                <a16:creationId xmlns:a16="http://schemas.microsoft.com/office/drawing/2014/main" id="{916EDB4C-BD11-E3DE-2D72-4BCD336047E6}"/>
              </a:ext>
            </a:extLst>
          </p:cNvPr>
          <p:cNvSpPr>
            <a:spLocks noChangeArrowheads="1"/>
          </p:cNvSpPr>
          <p:nvPr/>
        </p:nvSpPr>
        <p:spPr bwMode="auto">
          <a:xfrm>
            <a:off x="6988177" y="4991100"/>
            <a:ext cx="2128790" cy="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1" tIns="49212" rIns="95251" bIns="49212">
            <a:spAutoFit/>
          </a:bodyPr>
          <a:lstStyle>
            <a:lvl1pPr defTabSz="962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62001" fontAlgn="base">
              <a:lnSpc>
                <a:spcPct val="100000"/>
              </a:lnSpc>
              <a:spcBef>
                <a:spcPct val="0"/>
              </a:spcBef>
              <a:spcAft>
                <a:spcPct val="0"/>
              </a:spcAft>
              <a:buClr>
                <a:srgbClr val="114FFB"/>
              </a:buClr>
              <a:buNone/>
              <a:defRPr/>
            </a:pPr>
            <a:r>
              <a:rPr lang="en-GB" altLang="en-US" sz="1800" b="1">
                <a:solidFill>
                  <a:prstClr val="black"/>
                </a:solidFill>
                <a:latin typeface="Arial" panose="020B0604020202020204" pitchFamily="34" charset="0"/>
              </a:rPr>
              <a:t>25%  </a:t>
            </a:r>
            <a:r>
              <a:rPr lang="en-GB" altLang="en-US" sz="1800" b="1" u="sng">
                <a:solidFill>
                  <a:prstClr val="black"/>
                </a:solidFill>
                <a:latin typeface="Arial" panose="020B0604020202020204" pitchFamily="34" charset="0"/>
              </a:rPr>
              <a:t>Concentrate</a:t>
            </a:r>
          </a:p>
        </p:txBody>
      </p:sp>
      <p:sp>
        <p:nvSpPr>
          <p:cNvPr id="43031" name="Rectangle 9">
            <a:extLst>
              <a:ext uri="{FF2B5EF4-FFF2-40B4-BE49-F238E27FC236}">
                <a16:creationId xmlns:a16="http://schemas.microsoft.com/office/drawing/2014/main" id="{5E45E143-0500-782D-7668-BCDC10F20952}"/>
              </a:ext>
            </a:extLst>
          </p:cNvPr>
          <p:cNvSpPr>
            <a:spLocks noChangeArrowheads="1"/>
          </p:cNvSpPr>
          <p:nvPr/>
        </p:nvSpPr>
        <p:spPr bwMode="auto">
          <a:xfrm>
            <a:off x="4191001" y="2895601"/>
            <a:ext cx="3984625" cy="14351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sp>
        <p:nvSpPr>
          <p:cNvPr id="48158" name="Text Box 30">
            <a:extLst>
              <a:ext uri="{FF2B5EF4-FFF2-40B4-BE49-F238E27FC236}">
                <a16:creationId xmlns:a16="http://schemas.microsoft.com/office/drawing/2014/main" id="{BC57E04C-0820-8C85-A33F-B702E7E71E8D}"/>
              </a:ext>
            </a:extLst>
          </p:cNvPr>
          <p:cNvSpPr txBox="1">
            <a:spLocks noChangeArrowheads="1"/>
          </p:cNvSpPr>
          <p:nvPr/>
        </p:nvSpPr>
        <p:spPr bwMode="auto">
          <a:xfrm>
            <a:off x="3505200" y="381002"/>
            <a:ext cx="5638800" cy="769441"/>
          </a:xfrm>
          <a:prstGeom prst="rect">
            <a:avLst/>
          </a:prstGeom>
          <a:noFill/>
          <a:ln>
            <a:noFill/>
          </a:ln>
          <a:effectLst/>
        </p:spPr>
        <p:txBody>
          <a:bodyPr>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761981">
              <a:spcBef>
                <a:spcPct val="50000"/>
              </a:spcBef>
              <a:defRPr/>
            </a:pPr>
            <a:r>
              <a:rPr lang="de-DE" altLang="en-US" sz="4400" b="1" dirty="0">
                <a:solidFill>
                  <a:prstClr val="black"/>
                </a:solidFill>
              </a:rPr>
              <a:t>REVERSE OSMOSIS</a:t>
            </a:r>
          </a:p>
        </p:txBody>
      </p:sp>
      <p:sp>
        <p:nvSpPr>
          <p:cNvPr id="2" name="Rectangle 1">
            <a:extLst>
              <a:ext uri="{FF2B5EF4-FFF2-40B4-BE49-F238E27FC236}">
                <a16:creationId xmlns:a16="http://schemas.microsoft.com/office/drawing/2014/main" id="{81B3BA40-DDDB-F8AB-1EB5-05ACD9CD1FDF}"/>
              </a:ext>
            </a:extLst>
          </p:cNvPr>
          <p:cNvSpPr/>
          <p:nvPr/>
        </p:nvSpPr>
        <p:spPr>
          <a:xfrm>
            <a:off x="10253665" y="0"/>
            <a:ext cx="1938335" cy="135255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158"/>
                                        </p:tgtEl>
                                        <p:attrNameLst>
                                          <p:attrName>style.visibility</p:attrName>
                                        </p:attrNameLst>
                                      </p:cBhvr>
                                      <p:to>
                                        <p:strVal val="visible"/>
                                      </p:to>
                                    </p:set>
                                    <p:animEffect transition="in" filter="fade">
                                      <p:cBhvr>
                                        <p:cTn id="7" dur="1000"/>
                                        <p:tgtEl>
                                          <p:spTgt spid="48158"/>
                                        </p:tgtEl>
                                      </p:cBhvr>
                                    </p:animEffect>
                                    <p:anim calcmode="lin" valueType="num">
                                      <p:cBhvr>
                                        <p:cTn id="8" dur="1000" fill="hold"/>
                                        <p:tgtEl>
                                          <p:spTgt spid="48158"/>
                                        </p:tgtEl>
                                        <p:attrNameLst>
                                          <p:attrName>ppt_x</p:attrName>
                                        </p:attrNameLst>
                                      </p:cBhvr>
                                      <p:tavLst>
                                        <p:tav tm="0">
                                          <p:val>
                                            <p:strVal val="#ppt_x"/>
                                          </p:val>
                                        </p:tav>
                                        <p:tav tm="100000">
                                          <p:val>
                                            <p:strVal val="#ppt_x"/>
                                          </p:val>
                                        </p:tav>
                                      </p:tavLst>
                                    </p:anim>
                                    <p:anim calcmode="lin" valueType="num">
                                      <p:cBhvr>
                                        <p:cTn id="9" dur="1000" fill="hold"/>
                                        <p:tgtEl>
                                          <p:spTgt spid="48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wipe(left)">
                                      <p:cBhvr>
                                        <p:cTn id="14" dur="500"/>
                                        <p:tgtEl>
                                          <p:spTgt spid="430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wipe(left)">
                                      <p:cBhvr>
                                        <p:cTn id="17" dur="500"/>
                                        <p:tgtEl>
                                          <p:spTgt spid="430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3012"/>
                                        </p:tgtEl>
                                        <p:attrNameLst>
                                          <p:attrName>style.visibility</p:attrName>
                                        </p:attrNameLst>
                                      </p:cBhvr>
                                      <p:to>
                                        <p:strVal val="visible"/>
                                      </p:to>
                                    </p:set>
                                    <p:animEffect transition="in" filter="wipe(left)">
                                      <p:cBhvr>
                                        <p:cTn id="20" dur="500"/>
                                        <p:tgtEl>
                                          <p:spTgt spid="430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Effect transition="in" filter="wipe(left)">
                                      <p:cBhvr>
                                        <p:cTn id="23" dur="500"/>
                                        <p:tgtEl>
                                          <p:spTgt spid="430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3014"/>
                                        </p:tgtEl>
                                        <p:attrNameLst>
                                          <p:attrName>style.visibility</p:attrName>
                                        </p:attrNameLst>
                                      </p:cBhvr>
                                      <p:to>
                                        <p:strVal val="visible"/>
                                      </p:to>
                                    </p:set>
                                    <p:animEffect transition="in" filter="wipe(left)">
                                      <p:cBhvr>
                                        <p:cTn id="26" dur="500"/>
                                        <p:tgtEl>
                                          <p:spTgt spid="430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3015"/>
                                        </p:tgtEl>
                                        <p:attrNameLst>
                                          <p:attrName>style.visibility</p:attrName>
                                        </p:attrNameLst>
                                      </p:cBhvr>
                                      <p:to>
                                        <p:strVal val="visible"/>
                                      </p:to>
                                    </p:set>
                                    <p:animEffect transition="in" filter="wipe(left)">
                                      <p:cBhvr>
                                        <p:cTn id="29" dur="500"/>
                                        <p:tgtEl>
                                          <p:spTgt spid="430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3016"/>
                                        </p:tgtEl>
                                        <p:attrNameLst>
                                          <p:attrName>style.visibility</p:attrName>
                                        </p:attrNameLst>
                                      </p:cBhvr>
                                      <p:to>
                                        <p:strVal val="visible"/>
                                      </p:to>
                                    </p:set>
                                    <p:animEffect transition="in" filter="wipe(left)">
                                      <p:cBhvr>
                                        <p:cTn id="32" dur="500"/>
                                        <p:tgtEl>
                                          <p:spTgt spid="430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3017"/>
                                        </p:tgtEl>
                                        <p:attrNameLst>
                                          <p:attrName>style.visibility</p:attrName>
                                        </p:attrNameLst>
                                      </p:cBhvr>
                                      <p:to>
                                        <p:strVal val="visible"/>
                                      </p:to>
                                    </p:set>
                                    <p:animEffect transition="in" filter="wipe(left)">
                                      <p:cBhvr>
                                        <p:cTn id="35" dur="500"/>
                                        <p:tgtEl>
                                          <p:spTgt spid="430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3018"/>
                                        </p:tgtEl>
                                        <p:attrNameLst>
                                          <p:attrName>style.visibility</p:attrName>
                                        </p:attrNameLst>
                                      </p:cBhvr>
                                      <p:to>
                                        <p:strVal val="visible"/>
                                      </p:to>
                                    </p:set>
                                    <p:animEffect transition="in" filter="wipe(left)">
                                      <p:cBhvr>
                                        <p:cTn id="38" dur="500"/>
                                        <p:tgtEl>
                                          <p:spTgt spid="4301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3019"/>
                                        </p:tgtEl>
                                        <p:attrNameLst>
                                          <p:attrName>style.visibility</p:attrName>
                                        </p:attrNameLst>
                                      </p:cBhvr>
                                      <p:to>
                                        <p:strVal val="visible"/>
                                      </p:to>
                                    </p:set>
                                    <p:animEffect transition="in" filter="wipe(left)">
                                      <p:cBhvr>
                                        <p:cTn id="41" dur="500"/>
                                        <p:tgtEl>
                                          <p:spTgt spid="430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020"/>
                                        </p:tgtEl>
                                        <p:attrNameLst>
                                          <p:attrName>style.visibility</p:attrName>
                                        </p:attrNameLst>
                                      </p:cBhvr>
                                      <p:to>
                                        <p:strVal val="visible"/>
                                      </p:to>
                                    </p:set>
                                    <p:animEffect transition="in" filter="wipe(left)">
                                      <p:cBhvr>
                                        <p:cTn id="44" dur="500"/>
                                        <p:tgtEl>
                                          <p:spTgt spid="430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3021"/>
                                        </p:tgtEl>
                                        <p:attrNameLst>
                                          <p:attrName>style.visibility</p:attrName>
                                        </p:attrNameLst>
                                      </p:cBhvr>
                                      <p:to>
                                        <p:strVal val="visible"/>
                                      </p:to>
                                    </p:set>
                                    <p:animEffect transition="in" filter="wipe(left)">
                                      <p:cBhvr>
                                        <p:cTn id="47" dur="500"/>
                                        <p:tgtEl>
                                          <p:spTgt spid="430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3022"/>
                                        </p:tgtEl>
                                        <p:attrNameLst>
                                          <p:attrName>style.visibility</p:attrName>
                                        </p:attrNameLst>
                                      </p:cBhvr>
                                      <p:to>
                                        <p:strVal val="visible"/>
                                      </p:to>
                                    </p:set>
                                    <p:animEffect transition="in" filter="wipe(left)">
                                      <p:cBhvr>
                                        <p:cTn id="50" dur="500"/>
                                        <p:tgtEl>
                                          <p:spTgt spid="430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3023"/>
                                        </p:tgtEl>
                                        <p:attrNameLst>
                                          <p:attrName>style.visibility</p:attrName>
                                        </p:attrNameLst>
                                      </p:cBhvr>
                                      <p:to>
                                        <p:strVal val="visible"/>
                                      </p:to>
                                    </p:set>
                                    <p:animEffect transition="in" filter="wipe(left)">
                                      <p:cBhvr>
                                        <p:cTn id="53" dur="500"/>
                                        <p:tgtEl>
                                          <p:spTgt spid="4302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3024"/>
                                        </p:tgtEl>
                                        <p:attrNameLst>
                                          <p:attrName>style.visibility</p:attrName>
                                        </p:attrNameLst>
                                      </p:cBhvr>
                                      <p:to>
                                        <p:strVal val="visible"/>
                                      </p:to>
                                    </p:set>
                                    <p:animEffect transition="in" filter="wipe(left)">
                                      <p:cBhvr>
                                        <p:cTn id="56" dur="500"/>
                                        <p:tgtEl>
                                          <p:spTgt spid="4302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3025"/>
                                        </p:tgtEl>
                                        <p:attrNameLst>
                                          <p:attrName>style.visibility</p:attrName>
                                        </p:attrNameLst>
                                      </p:cBhvr>
                                      <p:to>
                                        <p:strVal val="visible"/>
                                      </p:to>
                                    </p:set>
                                    <p:animEffect transition="in" filter="wipe(left)">
                                      <p:cBhvr>
                                        <p:cTn id="59" dur="500"/>
                                        <p:tgtEl>
                                          <p:spTgt spid="430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3026"/>
                                        </p:tgtEl>
                                        <p:attrNameLst>
                                          <p:attrName>style.visibility</p:attrName>
                                        </p:attrNameLst>
                                      </p:cBhvr>
                                      <p:to>
                                        <p:strVal val="visible"/>
                                      </p:to>
                                    </p:set>
                                    <p:animEffect transition="in" filter="wipe(left)">
                                      <p:cBhvr>
                                        <p:cTn id="62" dur="500"/>
                                        <p:tgtEl>
                                          <p:spTgt spid="4302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3027"/>
                                        </p:tgtEl>
                                        <p:attrNameLst>
                                          <p:attrName>style.visibility</p:attrName>
                                        </p:attrNameLst>
                                      </p:cBhvr>
                                      <p:to>
                                        <p:strVal val="visible"/>
                                      </p:to>
                                    </p:set>
                                    <p:animEffect transition="in" filter="wipe(left)">
                                      <p:cBhvr>
                                        <p:cTn id="65" dur="500"/>
                                        <p:tgtEl>
                                          <p:spTgt spid="4302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3028"/>
                                        </p:tgtEl>
                                        <p:attrNameLst>
                                          <p:attrName>style.visibility</p:attrName>
                                        </p:attrNameLst>
                                      </p:cBhvr>
                                      <p:to>
                                        <p:strVal val="visible"/>
                                      </p:to>
                                    </p:set>
                                    <p:animEffect transition="in" filter="wipe(left)">
                                      <p:cBhvr>
                                        <p:cTn id="68" dur="500"/>
                                        <p:tgtEl>
                                          <p:spTgt spid="4302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3029"/>
                                        </p:tgtEl>
                                        <p:attrNameLst>
                                          <p:attrName>style.visibility</p:attrName>
                                        </p:attrNameLst>
                                      </p:cBhvr>
                                      <p:to>
                                        <p:strVal val="visible"/>
                                      </p:to>
                                    </p:set>
                                    <p:animEffect transition="in" filter="wipe(left)">
                                      <p:cBhvr>
                                        <p:cTn id="71" dur="500"/>
                                        <p:tgtEl>
                                          <p:spTgt spid="4302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3030"/>
                                        </p:tgtEl>
                                        <p:attrNameLst>
                                          <p:attrName>style.visibility</p:attrName>
                                        </p:attrNameLst>
                                      </p:cBhvr>
                                      <p:to>
                                        <p:strVal val="visible"/>
                                      </p:to>
                                    </p:set>
                                    <p:animEffect transition="in" filter="wipe(left)">
                                      <p:cBhvr>
                                        <p:cTn id="74" dur="500"/>
                                        <p:tgtEl>
                                          <p:spTgt spid="4303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031"/>
                                        </p:tgtEl>
                                        <p:attrNameLst>
                                          <p:attrName>style.visibility</p:attrName>
                                        </p:attrNameLst>
                                      </p:cBhvr>
                                      <p:to>
                                        <p:strVal val="visible"/>
                                      </p:to>
                                    </p:set>
                                    <p:animEffect transition="in" filter="wipe(left)">
                                      <p:cBhvr>
                                        <p:cTn id="77" dur="500"/>
                                        <p:tgtEl>
                                          <p:spTgt spid="4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3" grpId="0" animBg="1"/>
      <p:bldP spid="43014" grpId="0"/>
      <p:bldP spid="43015" grpId="0" animBg="1"/>
      <p:bldP spid="43016" grpId="0" animBg="1"/>
      <p:bldP spid="43017" grpId="0"/>
      <p:bldP spid="43018" grpId="0"/>
      <p:bldP spid="43019" grpId="0"/>
      <p:bldP spid="43020" grpId="0" animBg="1"/>
      <p:bldP spid="43021" grpId="0"/>
      <p:bldP spid="43022" grpId="0"/>
      <p:bldP spid="43023" grpId="0"/>
      <p:bldP spid="43024" grpId="0"/>
      <p:bldP spid="43025" grpId="0"/>
      <p:bldP spid="43026" grpId="0"/>
      <p:bldP spid="43027" grpId="0" animBg="1"/>
      <p:bldP spid="43028" grpId="0" animBg="1"/>
      <p:bldP spid="43029" grpId="0"/>
      <p:bldP spid="43030" grpId="0"/>
      <p:bldP spid="43031" grpId="0" animBg="1"/>
      <p:bldP spid="481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C4E5B0-6D02-A88E-9F3C-4B186A49BAC1}"/>
                  </a:ext>
                </a:extLst>
              </p:cNvPr>
              <p:cNvSpPr>
                <a:spLocks noGrp="1"/>
              </p:cNvSpPr>
              <p:nvPr>
                <p:ph idx="1"/>
              </p:nvPr>
            </p:nvSpPr>
            <p:spPr>
              <a:xfrm>
                <a:off x="459350" y="2000250"/>
                <a:ext cx="11384988" cy="4443413"/>
              </a:xfrm>
            </p:spPr>
            <p:txBody>
              <a:bodyPr anchor="ctr">
                <a:normAutofit/>
              </a:bodyPr>
              <a:lstStyle/>
              <a:p>
                <a:r>
                  <a:rPr lang="en-US" sz="2400" b="1" dirty="0"/>
                  <a:t>Recovery %</a:t>
                </a:r>
              </a:p>
              <a:p>
                <a:pPr marL="0" indent="0">
                  <a:buNone/>
                </a:pPr>
                <a:r>
                  <a:rPr lang="en-US" sz="2000" dirty="0"/>
                  <a:t>Recovery is the amount of water that is being ‘recovered’ as good permeate water.</a:t>
                </a:r>
              </a:p>
              <a:p>
                <a:pPr marL="0" indent="0">
                  <a:buNone/>
                </a:pPr>
                <a:endParaRPr lang="en-US" sz="2000" dirty="0"/>
              </a:p>
              <a:p>
                <a:pPr marL="0" indent="0" algn="ctr">
                  <a:buNone/>
                </a:pPr>
                <a:r>
                  <a:rPr lang="en-US" sz="2400" b="1" dirty="0"/>
                  <a:t>% Recovery</a:t>
                </a:r>
                <a14:m>
                  <m:oMath xmlns:m="http://schemas.openxmlformats.org/officeDocument/2006/math">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a:latin typeface="Cambria Math" panose="02040503050406030204" pitchFamily="18" charset="0"/>
                          </a:rPr>
                          <m:t>𝑷𝒆𝒓𝒎𝒆𝒂𝒕𝒆</m:t>
                        </m:r>
                        <m:r>
                          <a:rPr lang="en-US" sz="2400" b="1" i="1">
                            <a:latin typeface="Cambria Math" panose="02040503050406030204" pitchFamily="18" charset="0"/>
                          </a:rPr>
                          <m:t> </m:t>
                        </m:r>
                        <m:r>
                          <a:rPr lang="en-US" sz="2400" b="1" i="1">
                            <a:latin typeface="Cambria Math" panose="02040503050406030204" pitchFamily="18" charset="0"/>
                          </a:rPr>
                          <m:t>𝑭𝒍𝒐𝒘</m:t>
                        </m:r>
                        <m:r>
                          <a:rPr lang="en-US" sz="2400" b="1" i="1">
                            <a:latin typeface="Cambria Math" panose="02040503050406030204" pitchFamily="18" charset="0"/>
                          </a:rPr>
                          <m:t> </m:t>
                        </m:r>
                        <m:r>
                          <a:rPr lang="en-US" sz="2400" b="1" i="1">
                            <a:latin typeface="Cambria Math" panose="02040503050406030204" pitchFamily="18" charset="0"/>
                          </a:rPr>
                          <m:t>𝑹𝒂𝒕𝒆</m:t>
                        </m:r>
                        <m:r>
                          <a:rPr lang="en-US" sz="2400" b="1" i="1">
                            <a:latin typeface="Cambria Math" panose="02040503050406030204" pitchFamily="18" charset="0"/>
                          </a:rPr>
                          <m:t> (</m:t>
                        </m:r>
                        <m:r>
                          <a:rPr lang="en-US" sz="2400" b="1" i="1">
                            <a:latin typeface="Cambria Math" panose="02040503050406030204" pitchFamily="18" charset="0"/>
                          </a:rPr>
                          <m:t>𝒈𝒑𝒎</m:t>
                        </m:r>
                        <m:r>
                          <a:rPr lang="en-US" sz="2400" b="1" i="1">
                            <a:latin typeface="Cambria Math" panose="02040503050406030204" pitchFamily="18" charset="0"/>
                          </a:rPr>
                          <m:t>)</m:t>
                        </m:r>
                      </m:num>
                      <m:den>
                        <m:r>
                          <a:rPr lang="en-US" sz="2400" b="1" i="1">
                            <a:latin typeface="Cambria Math" panose="02040503050406030204" pitchFamily="18" charset="0"/>
                          </a:rPr>
                          <m:t>𝑭𝒆𝒆𝒅</m:t>
                        </m:r>
                        <m:r>
                          <a:rPr lang="en-US" sz="2400" b="1" i="1">
                            <a:latin typeface="Cambria Math" panose="02040503050406030204" pitchFamily="18" charset="0"/>
                          </a:rPr>
                          <m:t> </m:t>
                        </m:r>
                        <m:r>
                          <a:rPr lang="en-US" sz="2400" b="1" i="1">
                            <a:latin typeface="Cambria Math" panose="02040503050406030204" pitchFamily="18" charset="0"/>
                          </a:rPr>
                          <m:t>𝑭𝒍𝒐𝒘</m:t>
                        </m:r>
                        <m:r>
                          <a:rPr lang="en-US" sz="2400" b="1" i="1">
                            <a:latin typeface="Cambria Math" panose="02040503050406030204" pitchFamily="18" charset="0"/>
                          </a:rPr>
                          <m:t> </m:t>
                        </m:r>
                        <m:r>
                          <a:rPr lang="en-US" sz="2400" b="1" i="1">
                            <a:latin typeface="Cambria Math" panose="02040503050406030204" pitchFamily="18" charset="0"/>
                          </a:rPr>
                          <m:t>𝑹𝒂𝒕𝒆</m:t>
                        </m:r>
                        <m:r>
                          <a:rPr lang="en-US" sz="2400" b="1" i="1">
                            <a:latin typeface="Cambria Math" panose="02040503050406030204" pitchFamily="18" charset="0"/>
                          </a:rPr>
                          <m:t> (</m:t>
                        </m:r>
                        <m:r>
                          <a:rPr lang="en-US" sz="2400" b="1" i="1">
                            <a:latin typeface="Cambria Math" panose="02040503050406030204" pitchFamily="18" charset="0"/>
                          </a:rPr>
                          <m:t>𝒈𝒑𝒎</m:t>
                        </m:r>
                        <m:r>
                          <a:rPr lang="en-US" sz="2400" b="1" i="1">
                            <a:latin typeface="Cambria Math" panose="02040503050406030204" pitchFamily="18" charset="0"/>
                          </a:rPr>
                          <m:t>)</m:t>
                        </m:r>
                      </m:den>
                    </m:f>
                  </m:oMath>
                </a14:m>
                <a:r>
                  <a:rPr lang="en-US" sz="2400" b="1" dirty="0"/>
                  <a:t>x100</a:t>
                </a:r>
              </a:p>
              <a:p>
                <a:pPr marL="0" indent="0" algn="ctr">
                  <a:buNone/>
                </a:pPr>
                <a:endParaRPr lang="en-US" sz="2000" b="1" dirty="0"/>
              </a:p>
              <a:p>
                <a:pPr marL="0" indent="0">
                  <a:buNone/>
                </a:pPr>
                <a:r>
                  <a:rPr lang="en-US" sz="2000" dirty="0"/>
                  <a:t>if the recovery rate is 75% then this means that for every 100 gallons of feed water that </a:t>
                </a:r>
              </a:p>
              <a:p>
                <a:pPr marL="0" indent="0">
                  <a:buNone/>
                </a:pPr>
                <a:r>
                  <a:rPr lang="en-US" sz="2000" dirty="0"/>
                  <a:t>enter the RO system, you are recovering 75 gallons as usable permeate water and 25 gallons are going to drain as concentrate. Industrial RO systems typically run anywhere from 50% to 85% recovery depending on the feed water characteristics and other design considerations.</a:t>
                </a: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0EC4E5B0-6D02-A88E-9F3C-4B186A49BAC1}"/>
                  </a:ext>
                </a:extLst>
              </p:cNvPr>
              <p:cNvSpPr>
                <a:spLocks noGrp="1" noRot="1" noChangeAspect="1" noMove="1" noResize="1" noEditPoints="1" noAdjustHandles="1" noChangeArrowheads="1" noChangeShapeType="1" noTextEdit="1"/>
              </p:cNvSpPr>
              <p:nvPr>
                <p:ph idx="1"/>
              </p:nvPr>
            </p:nvSpPr>
            <p:spPr>
              <a:xfrm>
                <a:off x="459350" y="2000250"/>
                <a:ext cx="11384988" cy="4443413"/>
              </a:xfrm>
              <a:blipFill>
                <a:blip r:embed="rId2"/>
                <a:stretch>
                  <a:fillRect l="-696" r="-54"/>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FD1A5D14-9220-087B-7AA8-561EF24721A6}"/>
              </a:ext>
            </a:extLst>
          </p:cNvPr>
          <p:cNvSpPr/>
          <p:nvPr/>
        </p:nvSpPr>
        <p:spPr>
          <a:xfrm>
            <a:off x="10144125" y="6689"/>
            <a:ext cx="2047872" cy="1590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6DEA10-6DA6-82E6-8C81-936CD65B11B1}"/>
              </a:ext>
            </a:extLst>
          </p:cNvPr>
          <p:cNvSpPr txBox="1"/>
          <p:nvPr/>
        </p:nvSpPr>
        <p:spPr>
          <a:xfrm>
            <a:off x="1223968" y="607672"/>
            <a:ext cx="5629275" cy="769441"/>
          </a:xfrm>
          <a:prstGeom prst="rect">
            <a:avLst/>
          </a:prstGeom>
          <a:noFill/>
        </p:spPr>
        <p:txBody>
          <a:bodyPr wrap="square" rtlCol="0">
            <a:spAutoFit/>
          </a:bodyPr>
          <a:lstStyle/>
          <a:p>
            <a:r>
              <a:rPr lang="en-US" sz="4400" b="1" dirty="0">
                <a:solidFill>
                  <a:schemeClr val="bg1"/>
                </a:solidFill>
              </a:rPr>
              <a:t>Calculations</a:t>
            </a:r>
            <a:endParaRPr lang="en-US" dirty="0"/>
          </a:p>
        </p:txBody>
      </p:sp>
    </p:spTree>
    <p:extLst>
      <p:ext uri="{BB962C8B-B14F-4D97-AF65-F5344CB8AC3E}">
        <p14:creationId xmlns:p14="http://schemas.microsoft.com/office/powerpoint/2010/main" val="987903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EF39CD-26A5-CEC8-B295-9320D5FDB6F2}"/>
                  </a:ext>
                </a:extLst>
              </p:cNvPr>
              <p:cNvSpPr>
                <a:spLocks noGrp="1"/>
              </p:cNvSpPr>
              <p:nvPr>
                <p:ph idx="1"/>
              </p:nvPr>
            </p:nvSpPr>
            <p:spPr>
              <a:xfrm>
                <a:off x="342900" y="1928813"/>
                <a:ext cx="11544299" cy="4514850"/>
              </a:xfrm>
            </p:spPr>
            <p:txBody>
              <a:bodyPr anchor="ctr">
                <a:noAutofit/>
              </a:bodyPr>
              <a:lstStyle/>
              <a:p>
                <a:r>
                  <a:rPr lang="en-US" sz="2400" b="1" dirty="0"/>
                  <a:t>Concentration Factor</a:t>
                </a:r>
              </a:p>
              <a:p>
                <a:pPr marL="0" indent="0" algn="just">
                  <a:buNone/>
                </a:pPr>
                <a:r>
                  <a:rPr lang="en-US" sz="2000" dirty="0"/>
                  <a:t>the concentration factor is related to the RO system recovery and is an important equation for RO system design. The more water you recover as permeate (the higher the % recovery), the more concentrated salts and contaminants you collect in the concentrate stream. This can lead to higher system design. The more water you recover as permeate (the higher the % recovery), the more concentrated salts and contaminants you collect in the concentrate stream. This can lead to higher potential for scaling on the surface of the RO membrane when the concentration factor is too high for the system design and feed water composition.</a:t>
                </a:r>
              </a:p>
              <a:p>
                <a:pPr marL="0" indent="0" algn="just">
                  <a:buNone/>
                </a:pPr>
                <a:endParaRPr lang="en-US" sz="2000" dirty="0"/>
              </a:p>
              <a:p>
                <a:pPr marL="0" indent="0" algn="ctr">
                  <a:buNone/>
                </a:pPr>
                <a:r>
                  <a:rPr lang="en-US" sz="2400" b="1" dirty="0"/>
                  <a:t>Concentration Factor</a:t>
                </a:r>
                <a14:m>
                  <m:oMath xmlns:m="http://schemas.openxmlformats.org/officeDocument/2006/math">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m:t>
                        </m:r>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𝑹𝒆𝒄𝒐𝒗𝒆𝒓𝒚</m:t>
                        </m:r>
                        <m:r>
                          <a:rPr lang="en-US" sz="2400" b="1" i="1">
                            <a:latin typeface="Cambria Math" panose="02040503050406030204" pitchFamily="18" charset="0"/>
                          </a:rPr>
                          <m:t> %)</m:t>
                        </m:r>
                      </m:den>
                    </m:f>
                  </m:oMath>
                </a14:m>
                <a:endParaRPr lang="en-US" sz="2400" b="1" dirty="0"/>
              </a:p>
            </p:txBody>
          </p:sp>
        </mc:Choice>
        <mc:Fallback xmlns="">
          <p:sp>
            <p:nvSpPr>
              <p:cNvPr id="3" name="Content Placeholder 2">
                <a:extLst>
                  <a:ext uri="{FF2B5EF4-FFF2-40B4-BE49-F238E27FC236}">
                    <a16:creationId xmlns:a16="http://schemas.microsoft.com/office/drawing/2014/main" id="{75EF39CD-26A5-CEC8-B295-9320D5FDB6F2}"/>
                  </a:ext>
                </a:extLst>
              </p:cNvPr>
              <p:cNvSpPr>
                <a:spLocks noGrp="1" noRot="1" noChangeAspect="1" noMove="1" noResize="1" noEditPoints="1" noAdjustHandles="1" noChangeArrowheads="1" noChangeShapeType="1" noTextEdit="1"/>
              </p:cNvSpPr>
              <p:nvPr>
                <p:ph idx="1"/>
              </p:nvPr>
            </p:nvSpPr>
            <p:spPr>
              <a:xfrm>
                <a:off x="342900" y="1928813"/>
                <a:ext cx="11544299" cy="4514850"/>
              </a:xfrm>
              <a:blipFill>
                <a:blip r:embed="rId2"/>
                <a:stretch>
                  <a:fillRect l="-686" r="-581"/>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1393D64F-5821-7598-4496-2E5DCF3C847C}"/>
              </a:ext>
            </a:extLst>
          </p:cNvPr>
          <p:cNvSpPr/>
          <p:nvPr/>
        </p:nvSpPr>
        <p:spPr>
          <a:xfrm>
            <a:off x="10158413" y="-28575"/>
            <a:ext cx="2033583" cy="16260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651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1D29A73D-DCEC-AA5A-734D-696F2A442642}"/>
              </a:ext>
            </a:extLst>
          </p:cNvPr>
          <p:cNvSpPr>
            <a:spLocks noGrp="1" noChangeArrowheads="1"/>
          </p:cNvSpPr>
          <p:nvPr>
            <p:ph type="title"/>
          </p:nvPr>
        </p:nvSpPr>
        <p:spPr>
          <a:xfrm>
            <a:off x="814388" y="366078"/>
            <a:ext cx="8629650" cy="733425"/>
          </a:xfrm>
          <a:noFill/>
        </p:spPr>
        <p:txBody>
          <a:bodyPr vert="horz" wrap="square" lIns="92075" tIns="46039" rIns="92075" bIns="46039" numCol="1" anchor="ctr" anchorCtr="0" compatLnSpc="1">
            <a:prstTxWarp prst="textNoShape">
              <a:avLst/>
            </a:prstTxWarp>
          </a:bodyPr>
          <a:lstStyle/>
          <a:p>
            <a:pPr algn="ctr" eaLnBrk="1" hangingPunct="1"/>
            <a:r>
              <a:rPr lang="en-US" altLang="en-US" dirty="0"/>
              <a:t>Recovery vs. Concentration Factor</a:t>
            </a:r>
          </a:p>
        </p:txBody>
      </p:sp>
      <p:graphicFrame>
        <p:nvGraphicFramePr>
          <p:cNvPr id="3" name="Table 3">
            <a:extLst>
              <a:ext uri="{FF2B5EF4-FFF2-40B4-BE49-F238E27FC236}">
                <a16:creationId xmlns:a16="http://schemas.microsoft.com/office/drawing/2014/main" id="{79DAD792-512D-F2D7-099C-24B5A38891B9}"/>
              </a:ext>
            </a:extLst>
          </p:cNvPr>
          <p:cNvGraphicFramePr>
            <a:graphicFrameLocks noGrp="1"/>
          </p:cNvGraphicFramePr>
          <p:nvPr>
            <p:extLst>
              <p:ext uri="{D42A27DB-BD31-4B8C-83A1-F6EECF244321}">
                <p14:modId xmlns:p14="http://schemas.microsoft.com/office/powerpoint/2010/main" val="3016391969"/>
              </p:ext>
            </p:extLst>
          </p:nvPr>
        </p:nvGraphicFramePr>
        <p:xfrm>
          <a:off x="1568246" y="1730863"/>
          <a:ext cx="9055510" cy="4625688"/>
        </p:xfrm>
        <a:graphic>
          <a:graphicData uri="http://schemas.openxmlformats.org/drawingml/2006/table">
            <a:tbl>
              <a:tblPr firstRow="1" bandRow="1">
                <a:tableStyleId>{5C22544A-7EE6-4342-B048-85BDC9FD1C3A}</a:tableStyleId>
              </a:tblPr>
              <a:tblGrid>
                <a:gridCol w="4513007">
                  <a:extLst>
                    <a:ext uri="{9D8B030D-6E8A-4147-A177-3AD203B41FA5}">
                      <a16:colId xmlns:a16="http://schemas.microsoft.com/office/drawing/2014/main" val="4048340717"/>
                    </a:ext>
                  </a:extLst>
                </a:gridCol>
                <a:gridCol w="4542503">
                  <a:extLst>
                    <a:ext uri="{9D8B030D-6E8A-4147-A177-3AD203B41FA5}">
                      <a16:colId xmlns:a16="http://schemas.microsoft.com/office/drawing/2014/main" val="3276278444"/>
                    </a:ext>
                  </a:extLst>
                </a:gridCol>
              </a:tblGrid>
              <a:tr h="5782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rPr>
                        <a:t>Recovery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rPr>
                        <a:t>Concentration Factor</a:t>
                      </a:r>
                    </a:p>
                  </a:txBody>
                  <a:tcPr anchor="ctr"/>
                </a:tc>
                <a:extLst>
                  <a:ext uri="{0D108BD9-81ED-4DB2-BD59-A6C34878D82A}">
                    <a16:rowId xmlns:a16="http://schemas.microsoft.com/office/drawing/2014/main" val="516579224"/>
                  </a:ext>
                </a:extLst>
              </a:tr>
              <a:tr h="578211">
                <a:tc>
                  <a:txBody>
                    <a:bodyPr/>
                    <a:lstStyle/>
                    <a:p>
                      <a:pPr algn="ctr"/>
                      <a:r>
                        <a:rPr lang="en-US" sz="2800" b="0" u="none" dirty="0">
                          <a:latin typeface="Times New Roman" panose="02020603050405020304" pitchFamily="18" charset="0"/>
                          <a:cs typeface="Times New Roman" panose="02020603050405020304" pitchFamily="18" charset="0"/>
                        </a:rPr>
                        <a:t>50%</a:t>
                      </a:r>
                    </a:p>
                  </a:txBody>
                  <a:tcPr anchor="ctr"/>
                </a:tc>
                <a:tc>
                  <a:txBody>
                    <a:bodyPr/>
                    <a:lstStyle/>
                    <a:p>
                      <a:pPr algn="ctr"/>
                      <a:r>
                        <a:rPr lang="en-US" sz="2800" b="0" u="none" dirty="0">
                          <a:latin typeface="Times New Roman" panose="02020603050405020304" pitchFamily="18" charset="0"/>
                          <a:cs typeface="Times New Roman" panose="02020603050405020304" pitchFamily="18" charset="0"/>
                        </a:rPr>
                        <a:t>2</a:t>
                      </a:r>
                    </a:p>
                  </a:txBody>
                  <a:tcPr anchor="ctr"/>
                </a:tc>
                <a:extLst>
                  <a:ext uri="{0D108BD9-81ED-4DB2-BD59-A6C34878D82A}">
                    <a16:rowId xmlns:a16="http://schemas.microsoft.com/office/drawing/2014/main" val="1088420817"/>
                  </a:ext>
                </a:extLst>
              </a:tr>
              <a:tr h="578211">
                <a:tc>
                  <a:txBody>
                    <a:bodyPr/>
                    <a:lstStyle/>
                    <a:p>
                      <a:pPr algn="ctr"/>
                      <a:r>
                        <a:rPr lang="en-US" sz="2800" b="0" u="none" dirty="0">
                          <a:latin typeface="Times New Roman" panose="02020603050405020304" pitchFamily="18" charset="0"/>
                          <a:cs typeface="Times New Roman" panose="02020603050405020304" pitchFamily="18" charset="0"/>
                        </a:rPr>
                        <a:t>75%</a:t>
                      </a:r>
                    </a:p>
                  </a:txBody>
                  <a:tcPr anchor="ctr"/>
                </a:tc>
                <a:tc>
                  <a:txBody>
                    <a:bodyPr/>
                    <a:lstStyle/>
                    <a:p>
                      <a:pPr algn="ctr"/>
                      <a:r>
                        <a:rPr lang="en-US" sz="2800" b="0" u="none" dirty="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2088363177"/>
                  </a:ext>
                </a:extLst>
              </a:tr>
              <a:tr h="578211">
                <a:tc>
                  <a:txBody>
                    <a:bodyPr/>
                    <a:lstStyle/>
                    <a:p>
                      <a:pPr algn="ctr"/>
                      <a:r>
                        <a:rPr lang="en-US" sz="2800" b="0" u="none" dirty="0">
                          <a:latin typeface="Times New Roman" panose="02020603050405020304" pitchFamily="18" charset="0"/>
                          <a:cs typeface="Times New Roman" panose="02020603050405020304" pitchFamily="18" charset="0"/>
                        </a:rPr>
                        <a:t>80%</a:t>
                      </a:r>
                    </a:p>
                  </a:txBody>
                  <a:tcPr anchor="ctr"/>
                </a:tc>
                <a:tc>
                  <a:txBody>
                    <a:bodyPr/>
                    <a:lstStyle/>
                    <a:p>
                      <a:pPr algn="ctr"/>
                      <a:r>
                        <a:rPr lang="en-US" sz="2800" b="0" u="none" dirty="0">
                          <a:latin typeface="Times New Roman" panose="02020603050405020304" pitchFamily="18" charset="0"/>
                          <a:cs typeface="Times New Roman" panose="02020603050405020304" pitchFamily="18" charset="0"/>
                        </a:rPr>
                        <a:t>5</a:t>
                      </a:r>
                    </a:p>
                  </a:txBody>
                  <a:tcPr anchor="ctr"/>
                </a:tc>
                <a:extLst>
                  <a:ext uri="{0D108BD9-81ED-4DB2-BD59-A6C34878D82A}">
                    <a16:rowId xmlns:a16="http://schemas.microsoft.com/office/drawing/2014/main" val="2447864435"/>
                  </a:ext>
                </a:extLst>
              </a:tr>
              <a:tr h="578211">
                <a:tc>
                  <a:txBody>
                    <a:bodyPr/>
                    <a:lstStyle/>
                    <a:p>
                      <a:pPr algn="ctr"/>
                      <a:r>
                        <a:rPr lang="en-US" sz="2800" b="0" u="none" dirty="0">
                          <a:latin typeface="Times New Roman" panose="02020603050405020304" pitchFamily="18" charset="0"/>
                          <a:cs typeface="Times New Roman" panose="02020603050405020304" pitchFamily="18" charset="0"/>
                        </a:rPr>
                        <a:t>90%</a:t>
                      </a:r>
                    </a:p>
                  </a:txBody>
                  <a:tcPr anchor="ctr"/>
                </a:tc>
                <a:tc>
                  <a:txBody>
                    <a:bodyPr/>
                    <a:lstStyle/>
                    <a:p>
                      <a:pPr algn="ctr"/>
                      <a:r>
                        <a:rPr lang="en-US" sz="2800" b="0" u="none" dirty="0">
                          <a:latin typeface="Times New Roman" panose="02020603050405020304" pitchFamily="18" charset="0"/>
                          <a:cs typeface="Times New Roman" panose="02020603050405020304" pitchFamily="18" charset="0"/>
                        </a:rPr>
                        <a:t>10</a:t>
                      </a:r>
                    </a:p>
                  </a:txBody>
                  <a:tcPr anchor="ctr"/>
                </a:tc>
                <a:extLst>
                  <a:ext uri="{0D108BD9-81ED-4DB2-BD59-A6C34878D82A}">
                    <a16:rowId xmlns:a16="http://schemas.microsoft.com/office/drawing/2014/main" val="235231751"/>
                  </a:ext>
                </a:extLst>
              </a:tr>
              <a:tr h="578211">
                <a:tc>
                  <a:txBody>
                    <a:bodyPr/>
                    <a:lstStyle/>
                    <a:p>
                      <a:pPr algn="ctr"/>
                      <a:r>
                        <a:rPr lang="en-US" sz="2800" b="0" u="none" dirty="0">
                          <a:latin typeface="Times New Roman" panose="02020603050405020304" pitchFamily="18" charset="0"/>
                          <a:cs typeface="Times New Roman" panose="02020603050405020304" pitchFamily="18" charset="0"/>
                        </a:rPr>
                        <a:t>95%</a:t>
                      </a:r>
                    </a:p>
                  </a:txBody>
                  <a:tcPr anchor="ctr"/>
                </a:tc>
                <a:tc>
                  <a:txBody>
                    <a:bodyPr/>
                    <a:lstStyle/>
                    <a:p>
                      <a:pPr algn="ctr"/>
                      <a:r>
                        <a:rPr lang="en-US" sz="2800" b="0" u="none" dirty="0">
                          <a:latin typeface="Times New Roman" panose="02020603050405020304" pitchFamily="18" charset="0"/>
                          <a:cs typeface="Times New Roman" panose="02020603050405020304" pitchFamily="18" charset="0"/>
                        </a:rPr>
                        <a:t>20</a:t>
                      </a:r>
                    </a:p>
                  </a:txBody>
                  <a:tcPr anchor="ctr"/>
                </a:tc>
                <a:extLst>
                  <a:ext uri="{0D108BD9-81ED-4DB2-BD59-A6C34878D82A}">
                    <a16:rowId xmlns:a16="http://schemas.microsoft.com/office/drawing/2014/main" val="94710106"/>
                  </a:ext>
                </a:extLst>
              </a:tr>
              <a:tr h="578211">
                <a:tc>
                  <a:txBody>
                    <a:bodyPr/>
                    <a:lstStyle/>
                    <a:p>
                      <a:pPr algn="ctr"/>
                      <a:r>
                        <a:rPr lang="en-US" sz="2800" b="0" u="none" dirty="0">
                          <a:latin typeface="Times New Roman" panose="02020603050405020304" pitchFamily="18" charset="0"/>
                          <a:cs typeface="Times New Roman" panose="02020603050405020304" pitchFamily="18" charset="0"/>
                        </a:rPr>
                        <a:t>97.5%</a:t>
                      </a:r>
                    </a:p>
                  </a:txBody>
                  <a:tcPr anchor="ctr"/>
                </a:tc>
                <a:tc>
                  <a:txBody>
                    <a:bodyPr/>
                    <a:lstStyle/>
                    <a:p>
                      <a:pPr algn="ctr"/>
                      <a:r>
                        <a:rPr lang="en-US" sz="2800" b="0" u="none"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736557476"/>
                  </a:ext>
                </a:extLst>
              </a:tr>
              <a:tr h="578211">
                <a:tc>
                  <a:txBody>
                    <a:bodyPr/>
                    <a:lstStyle/>
                    <a:p>
                      <a:pPr algn="ctr"/>
                      <a:r>
                        <a:rPr lang="en-US" sz="2800" b="0" u="none" dirty="0">
                          <a:latin typeface="Times New Roman" panose="02020603050405020304" pitchFamily="18" charset="0"/>
                          <a:cs typeface="Times New Roman" panose="02020603050405020304" pitchFamily="18" charset="0"/>
                        </a:rPr>
                        <a:t>98%`</a:t>
                      </a:r>
                    </a:p>
                  </a:txBody>
                  <a:tcPr anchor="ctr"/>
                </a:tc>
                <a:tc>
                  <a:txBody>
                    <a:bodyPr/>
                    <a:lstStyle/>
                    <a:p>
                      <a:pPr algn="ctr"/>
                      <a:r>
                        <a:rPr lang="en-US" sz="2800" b="0" u="none" dirty="0">
                          <a:latin typeface="Times New Roman" panose="02020603050405020304" pitchFamily="18" charset="0"/>
                          <a:cs typeface="Times New Roman" panose="02020603050405020304" pitchFamily="18" charset="0"/>
                        </a:rPr>
                        <a:t>50</a:t>
                      </a:r>
                    </a:p>
                  </a:txBody>
                  <a:tcPr anchor="ctr"/>
                </a:tc>
                <a:extLst>
                  <a:ext uri="{0D108BD9-81ED-4DB2-BD59-A6C34878D82A}">
                    <a16:rowId xmlns:a16="http://schemas.microsoft.com/office/drawing/2014/main" val="566963735"/>
                  </a:ext>
                </a:extLst>
              </a:tr>
            </a:tbl>
          </a:graphicData>
        </a:graphic>
      </p:graphicFrame>
      <p:sp>
        <p:nvSpPr>
          <p:cNvPr id="2" name="Rectangle 1">
            <a:extLst>
              <a:ext uri="{FF2B5EF4-FFF2-40B4-BE49-F238E27FC236}">
                <a16:creationId xmlns:a16="http://schemas.microsoft.com/office/drawing/2014/main" id="{505E3BA6-032D-5530-35FF-CFE6F0AD6226}"/>
              </a:ext>
            </a:extLst>
          </p:cNvPr>
          <p:cNvSpPr/>
          <p:nvPr/>
        </p:nvSpPr>
        <p:spPr>
          <a:xfrm>
            <a:off x="10087841" y="0"/>
            <a:ext cx="2104159" cy="14716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0E130A-67F7-7B39-D239-974AA119BD2C}"/>
                  </a:ext>
                </a:extLst>
              </p:cNvPr>
              <p:cNvSpPr>
                <a:spLocks noGrp="1"/>
              </p:cNvSpPr>
              <p:nvPr>
                <p:ph idx="1"/>
              </p:nvPr>
            </p:nvSpPr>
            <p:spPr>
              <a:xfrm>
                <a:off x="459346" y="1414463"/>
                <a:ext cx="11273304" cy="5148999"/>
              </a:xfrm>
            </p:spPr>
            <p:txBody>
              <a:bodyPr anchor="ctr">
                <a:normAutofit/>
              </a:bodyPr>
              <a:lstStyle/>
              <a:p>
                <a:r>
                  <a:rPr lang="en-US" sz="3200" b="1" dirty="0"/>
                  <a:t>Flux</a:t>
                </a:r>
              </a:p>
              <a:p>
                <a:pPr marL="0" indent="0" algn="just">
                  <a:buNone/>
                </a:pPr>
                <a:r>
                  <a:rPr lang="en-US" sz="2000" dirty="0"/>
                  <a:t>Flux is used to express the amount of water that passes (permeates) through a reverse osmosis membrane during a given time - gallons per square foot per day (GFD) or liters per square meter per hour (l/m2/hr).a higher flux means more water is permeating through the RO membrane. RO systems are designed to operate within a certain flux range to ensure the water flowing through the RO membrane is not too fast or slow.</a:t>
                </a:r>
              </a:p>
              <a:p>
                <a:pPr marL="0" indent="0">
                  <a:buNone/>
                </a:pPr>
                <a:endParaRPr lang="ar-EG" sz="2000" dirty="0"/>
              </a:p>
              <a:p>
                <a:pPr marL="0" indent="0" algn="ctr">
                  <a:buNone/>
                </a:pPr>
                <a:r>
                  <a:rPr lang="en-US" sz="2400" b="1" dirty="0"/>
                  <a:t>GFD</a:t>
                </a:r>
                <a14:m>
                  <m:oMath xmlns:m="http://schemas.openxmlformats.org/officeDocument/2006/math">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a:latin typeface="Cambria Math" panose="02040503050406030204" pitchFamily="18" charset="0"/>
                          </a:rPr>
                          <m:t>𝒈𝒑𝒎</m:t>
                        </m:r>
                        <m:r>
                          <a:rPr lang="en-US" sz="2400" b="1" i="1">
                            <a:latin typeface="Cambria Math" panose="02040503050406030204" pitchFamily="18" charset="0"/>
                          </a:rPr>
                          <m:t> </m:t>
                        </m:r>
                        <m:r>
                          <a:rPr lang="en-US" sz="2400" b="1" i="1">
                            <a:latin typeface="Cambria Math" panose="02040503050406030204" pitchFamily="18" charset="0"/>
                          </a:rPr>
                          <m:t>𝒐𝒇</m:t>
                        </m:r>
                        <m:r>
                          <a:rPr lang="en-US" sz="2400" b="1" i="1">
                            <a:latin typeface="Cambria Math" panose="02040503050406030204" pitchFamily="18" charset="0"/>
                          </a:rPr>
                          <m:t> </m:t>
                        </m:r>
                        <m:r>
                          <a:rPr lang="en-US" sz="2400" b="1" i="1">
                            <a:latin typeface="Cambria Math" panose="02040503050406030204" pitchFamily="18" charset="0"/>
                          </a:rPr>
                          <m:t>𝒑𝒆𝒓𝒎𝒆𝒂𝒕𝒆</m:t>
                        </m:r>
                        <m:r>
                          <a:rPr lang="en-US" sz="2400" b="1" i="1">
                            <a:latin typeface="Cambria Math" panose="02040503050406030204" pitchFamily="18" charset="0"/>
                          </a:rPr>
                          <m:t> </m:t>
                        </m:r>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𝟒𝟒𝟎</m:t>
                        </m:r>
                        <m:r>
                          <a:rPr lang="en-US" sz="2400" b="1" i="1">
                            <a:latin typeface="Cambria Math" panose="02040503050406030204" pitchFamily="18" charset="0"/>
                          </a:rPr>
                          <m:t> </m:t>
                        </m:r>
                        <m:r>
                          <a:rPr lang="en-US" sz="2400" b="1" i="1">
                            <a:latin typeface="Cambria Math" panose="02040503050406030204" pitchFamily="18" charset="0"/>
                          </a:rPr>
                          <m:t>𝒎𝒊𝒏</m:t>
                        </m:r>
                        <m:r>
                          <a:rPr lang="en-US" sz="2400" b="1" i="1">
                            <a:latin typeface="Cambria Math" panose="02040503050406030204" pitchFamily="18" charset="0"/>
                          </a:rPr>
                          <m:t>/</m:t>
                        </m:r>
                        <m:r>
                          <a:rPr lang="en-US" sz="2400" b="1" i="1">
                            <a:latin typeface="Cambria Math" panose="02040503050406030204" pitchFamily="18" charset="0"/>
                          </a:rPr>
                          <m:t>𝒅𝒂𝒚</m:t>
                        </m:r>
                      </m:num>
                      <m:den>
                        <m:r>
                          <a:rPr lang="en-US" sz="2400" b="1" i="1">
                            <a:latin typeface="Cambria Math" panose="02040503050406030204" pitchFamily="18" charset="0"/>
                          </a:rPr>
                          <m:t># </m:t>
                        </m:r>
                        <m:r>
                          <a:rPr lang="en-US" sz="2400" b="1" i="1">
                            <a:latin typeface="Cambria Math" panose="02040503050406030204" pitchFamily="18" charset="0"/>
                          </a:rPr>
                          <m:t>𝒐𝒇</m:t>
                        </m:r>
                        <m:r>
                          <a:rPr lang="en-US" sz="2400" b="1" i="1">
                            <a:latin typeface="Cambria Math" panose="02040503050406030204" pitchFamily="18" charset="0"/>
                          </a:rPr>
                          <m:t> </m:t>
                        </m:r>
                        <m:r>
                          <a:rPr lang="en-US" sz="2400" b="1" i="1">
                            <a:latin typeface="Cambria Math" panose="02040503050406030204" pitchFamily="18" charset="0"/>
                          </a:rPr>
                          <m:t>𝑹𝑶</m:t>
                        </m:r>
                        <m:r>
                          <a:rPr lang="en-US" sz="2400" b="1" i="1">
                            <a:latin typeface="Cambria Math" panose="02040503050406030204" pitchFamily="18" charset="0"/>
                          </a:rPr>
                          <m:t> </m:t>
                        </m:r>
                        <m:r>
                          <a:rPr lang="en-US" sz="2400" b="1" i="1">
                            <a:latin typeface="Cambria Math" panose="02040503050406030204" pitchFamily="18" charset="0"/>
                          </a:rPr>
                          <m:t>𝒆𝒍𝒆𝒎𝒆𝒏𝒕𝒔</m:t>
                        </m:r>
                        <m:r>
                          <a:rPr lang="en-US" sz="2400" b="1" i="1">
                            <a:latin typeface="Cambria Math" panose="02040503050406030204" pitchFamily="18" charset="0"/>
                          </a:rPr>
                          <m:t> </m:t>
                        </m:r>
                        <m:r>
                          <a:rPr lang="en-US" sz="2400" b="1" i="1">
                            <a:latin typeface="Cambria Math" panose="02040503050406030204" pitchFamily="18" charset="0"/>
                          </a:rPr>
                          <m:t>𝒊𝒏</m:t>
                        </m:r>
                        <m:r>
                          <a:rPr lang="en-US" sz="2400" b="1" i="1">
                            <a:latin typeface="Cambria Math" panose="02040503050406030204" pitchFamily="18" charset="0"/>
                          </a:rPr>
                          <m:t> </m:t>
                        </m:r>
                        <m:r>
                          <a:rPr lang="en-US" sz="2400" b="1" i="1">
                            <a:latin typeface="Cambria Math" panose="02040503050406030204" pitchFamily="18" charset="0"/>
                          </a:rPr>
                          <m:t>𝒔𝒚𝒔𝒕𝒆𝒎</m:t>
                        </m:r>
                        <m:r>
                          <a:rPr lang="en-US" sz="2400" b="1" i="1">
                            <a:latin typeface="Cambria Math" panose="02040503050406030204" pitchFamily="18" charset="0"/>
                          </a:rPr>
                          <m:t> </m:t>
                        </m:r>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rPr>
                          <m:t>𝒔𝒒𝒖𝒂𝒓𝒆</m:t>
                        </m:r>
                        <m:r>
                          <a:rPr lang="en-US" sz="2400" b="1" i="1">
                            <a:latin typeface="Cambria Math" panose="02040503050406030204" pitchFamily="18" charset="0"/>
                          </a:rPr>
                          <m:t> </m:t>
                        </m:r>
                        <m:r>
                          <a:rPr lang="en-US" sz="2400" b="1" i="1">
                            <a:latin typeface="Cambria Math" panose="02040503050406030204" pitchFamily="18" charset="0"/>
                          </a:rPr>
                          <m:t>𝒇𝒐𝒐𝒕𝒂𝒈𝒆</m:t>
                        </m:r>
                        <m:r>
                          <a:rPr lang="en-US" sz="2400" b="1" i="1">
                            <a:latin typeface="Cambria Math" panose="02040503050406030204" pitchFamily="18" charset="0"/>
                          </a:rPr>
                          <m:t> </m:t>
                        </m:r>
                        <m:r>
                          <a:rPr lang="en-US" sz="2400" b="1" i="1">
                            <a:latin typeface="Cambria Math" panose="02040503050406030204" pitchFamily="18" charset="0"/>
                          </a:rPr>
                          <m:t>𝒐𝒇</m:t>
                        </m:r>
                        <m:r>
                          <a:rPr lang="en-US" sz="2400" b="1" i="1">
                            <a:latin typeface="Cambria Math" panose="02040503050406030204" pitchFamily="18" charset="0"/>
                          </a:rPr>
                          <m:t> </m:t>
                        </m:r>
                        <m:r>
                          <a:rPr lang="en-US" sz="2400" b="1" i="1">
                            <a:latin typeface="Cambria Math" panose="02040503050406030204" pitchFamily="18" charset="0"/>
                          </a:rPr>
                          <m:t>𝒆𝒂𝒄𝒉</m:t>
                        </m:r>
                        <m:r>
                          <a:rPr lang="en-US" sz="2400" b="1" i="1">
                            <a:latin typeface="Cambria Math" panose="02040503050406030204" pitchFamily="18" charset="0"/>
                          </a:rPr>
                          <m:t> </m:t>
                        </m:r>
                        <m:r>
                          <a:rPr lang="en-US" sz="2400" b="1" i="1">
                            <a:latin typeface="Cambria Math" panose="02040503050406030204" pitchFamily="18" charset="0"/>
                          </a:rPr>
                          <m:t>𝑹𝑶𝒆𝒍𝒆𝒎𝒆𝒏𝒕</m:t>
                        </m:r>
                        <m:r>
                          <a:rPr lang="en-US" sz="2400" b="1" i="1">
                            <a:latin typeface="Cambria Math" panose="02040503050406030204" pitchFamily="18" charset="0"/>
                          </a:rPr>
                          <m:t> </m:t>
                        </m:r>
                      </m:den>
                    </m:f>
                  </m:oMath>
                </a14:m>
                <a:endParaRPr lang="en-US" sz="2400" b="1" dirty="0"/>
              </a:p>
            </p:txBody>
          </p:sp>
        </mc:Choice>
        <mc:Fallback>
          <p:sp>
            <p:nvSpPr>
              <p:cNvPr id="3" name="Content Placeholder 2">
                <a:extLst>
                  <a:ext uri="{FF2B5EF4-FFF2-40B4-BE49-F238E27FC236}">
                    <a16:creationId xmlns:a16="http://schemas.microsoft.com/office/drawing/2014/main" id="{4E0E130A-67F7-7B39-D239-974AA119BD2C}"/>
                  </a:ext>
                </a:extLst>
              </p:cNvPr>
              <p:cNvSpPr>
                <a:spLocks noGrp="1" noRot="1" noChangeAspect="1" noMove="1" noResize="1" noEditPoints="1" noAdjustHandles="1" noChangeArrowheads="1" noChangeShapeType="1" noTextEdit="1"/>
              </p:cNvSpPr>
              <p:nvPr>
                <p:ph idx="1"/>
              </p:nvPr>
            </p:nvSpPr>
            <p:spPr>
              <a:xfrm>
                <a:off x="459346" y="1414463"/>
                <a:ext cx="11273304" cy="5148999"/>
              </a:xfrm>
              <a:blipFill>
                <a:blip r:embed="rId2"/>
                <a:stretch>
                  <a:fillRect l="-1243" r="-541"/>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A535464-5988-4CAF-D605-4F9D1F4AC6A7}"/>
              </a:ext>
            </a:extLst>
          </p:cNvPr>
          <p:cNvSpPr/>
          <p:nvPr/>
        </p:nvSpPr>
        <p:spPr>
          <a:xfrm>
            <a:off x="9986963" y="0"/>
            <a:ext cx="2205033" cy="159074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12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E129C4-24B4-99E0-1767-8174EEA0A7B7}"/>
              </a:ext>
            </a:extLst>
          </p:cNvPr>
          <p:cNvSpPr>
            <a:spLocks noGrp="1"/>
          </p:cNvSpPr>
          <p:nvPr>
            <p:ph idx="1"/>
          </p:nvPr>
        </p:nvSpPr>
        <p:spPr>
          <a:xfrm>
            <a:off x="314325" y="1757364"/>
            <a:ext cx="11732646" cy="4814886"/>
          </a:xfrm>
        </p:spPr>
        <p:txBody>
          <a:bodyPr anchor="ctr">
            <a:normAutofit fontScale="85000" lnSpcReduction="10000"/>
          </a:bodyPr>
          <a:lstStyle/>
          <a:p>
            <a:r>
              <a:rPr lang="en-US" sz="3900" b="1" dirty="0"/>
              <a:t>Mass Balance</a:t>
            </a:r>
          </a:p>
          <a:p>
            <a:pPr marL="0" indent="0">
              <a:buNone/>
            </a:pPr>
            <a:r>
              <a:rPr lang="en-US" sz="2000" dirty="0"/>
              <a:t>A Mass Balance equation is used to help determine if your flow and quality instrumentation is reading properly or requires calibration. If your instrumentation is not reading correctly, then the performance data trending that you are collecting is useless.</a:t>
            </a:r>
          </a:p>
          <a:p>
            <a:pPr marL="0" indent="0">
              <a:buNone/>
            </a:pPr>
            <a:r>
              <a:rPr lang="en-US" sz="2000" dirty="0"/>
              <a:t>You will need to collect the following data from an RO system to perform a Mass Balance calculation:</a:t>
            </a:r>
          </a:p>
          <a:p>
            <a:pPr marL="0" indent="0">
              <a:buNone/>
            </a:pPr>
            <a:r>
              <a:rPr lang="en-US" sz="2000" dirty="0"/>
              <a:t>1. Feed Flow (gpm)</a:t>
            </a:r>
          </a:p>
          <a:p>
            <a:pPr marL="0" indent="0">
              <a:buNone/>
            </a:pPr>
            <a:r>
              <a:rPr lang="en-US" sz="2000" dirty="0"/>
              <a:t>2. Permeate Flow (gpm)</a:t>
            </a:r>
          </a:p>
          <a:p>
            <a:pPr marL="0" indent="0">
              <a:buNone/>
            </a:pPr>
            <a:r>
              <a:rPr lang="en-US" sz="2000" dirty="0"/>
              <a:t>3. Concentrate Flow (gpm)</a:t>
            </a:r>
          </a:p>
          <a:p>
            <a:pPr marL="0" indent="0">
              <a:buNone/>
            </a:pPr>
            <a:r>
              <a:rPr lang="en-US" sz="2000" dirty="0"/>
              <a:t>4. Feed Conductivity (µS)</a:t>
            </a:r>
          </a:p>
          <a:p>
            <a:pPr marL="0" indent="0">
              <a:buNone/>
            </a:pPr>
            <a:r>
              <a:rPr lang="en-US" sz="2000" dirty="0"/>
              <a:t>5. Permeate Conductivity (µS)</a:t>
            </a:r>
          </a:p>
          <a:p>
            <a:pPr marL="0" indent="0">
              <a:buNone/>
            </a:pPr>
            <a:r>
              <a:rPr lang="en-US" sz="2000" dirty="0"/>
              <a:t>6. Concentrate Conductivity (µS)</a:t>
            </a:r>
          </a:p>
          <a:p>
            <a:pPr marL="0" indent="0" algn="ctr">
              <a:buNone/>
            </a:pPr>
            <a:r>
              <a:rPr lang="en-US" sz="2000" b="1" dirty="0"/>
              <a:t>The mass balance =(Feed flow1 x Feed Conductivity) = (Permeate Flow x Permeate Conductivity) +</a:t>
            </a:r>
          </a:p>
          <a:p>
            <a:pPr marL="0" indent="0" algn="ctr">
              <a:buNone/>
            </a:pPr>
            <a:r>
              <a:rPr lang="en-US" sz="2000" b="1" dirty="0"/>
              <a:t> (Concentrate Flow x Concentrate Conductivity)</a:t>
            </a:r>
          </a:p>
          <a:p>
            <a:pPr marL="0" indent="0">
              <a:buNone/>
            </a:pPr>
            <a:endParaRPr lang="en-US" sz="2000" b="1" dirty="0"/>
          </a:p>
          <a:p>
            <a:pPr marL="0" indent="0">
              <a:buNone/>
            </a:pPr>
            <a:r>
              <a:rPr lang="en-US" sz="2000" b="1" dirty="0"/>
              <a:t>Feed Flow = Permeate Flow + Concentrate Flow</a:t>
            </a:r>
          </a:p>
        </p:txBody>
      </p:sp>
      <p:sp>
        <p:nvSpPr>
          <p:cNvPr id="2" name="Rectangle 1">
            <a:extLst>
              <a:ext uri="{FF2B5EF4-FFF2-40B4-BE49-F238E27FC236}">
                <a16:creationId xmlns:a16="http://schemas.microsoft.com/office/drawing/2014/main" id="{1EC70B1A-371E-BE53-17BB-0D19FA7BE4B4}"/>
              </a:ext>
            </a:extLst>
          </p:cNvPr>
          <p:cNvSpPr/>
          <p:nvPr/>
        </p:nvSpPr>
        <p:spPr>
          <a:xfrm>
            <a:off x="9929813" y="-6692"/>
            <a:ext cx="2262185" cy="15974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64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8A6CA1-47D3-C70F-BBD2-7EB437E1B168}"/>
              </a:ext>
            </a:extLst>
          </p:cNvPr>
          <p:cNvSpPr>
            <a:spLocks noGrp="1"/>
          </p:cNvSpPr>
          <p:nvPr>
            <p:ph idx="1"/>
          </p:nvPr>
        </p:nvSpPr>
        <p:spPr>
          <a:xfrm>
            <a:off x="271464" y="1885280"/>
            <a:ext cx="11115674" cy="4678182"/>
          </a:xfrm>
        </p:spPr>
        <p:txBody>
          <a:bodyPr anchor="ctr">
            <a:normAutofit/>
          </a:bodyPr>
          <a:lstStyle/>
          <a:p>
            <a:pPr marL="0" indent="0">
              <a:buNone/>
            </a:pPr>
            <a:r>
              <a:rPr lang="en-US" sz="2000" dirty="0"/>
              <a:t>For example, if you collected the following data from an RO system: </a:t>
            </a:r>
          </a:p>
          <a:p>
            <a:r>
              <a:rPr lang="en-US" sz="2000" dirty="0"/>
              <a:t>Permeate Flow 5 gpm</a:t>
            </a:r>
          </a:p>
          <a:p>
            <a:r>
              <a:rPr lang="en-US" sz="2000" dirty="0"/>
              <a:t>Feed Conductivity 500 µS</a:t>
            </a:r>
          </a:p>
          <a:p>
            <a:r>
              <a:rPr lang="en-US" sz="2000" dirty="0"/>
              <a:t>Permeate Conductivity 10 µS</a:t>
            </a:r>
          </a:p>
          <a:p>
            <a:r>
              <a:rPr lang="en-US" sz="2000" dirty="0"/>
              <a:t>Concentrate Flow 2 gpm </a:t>
            </a:r>
          </a:p>
          <a:p>
            <a:r>
              <a:rPr lang="en-US" sz="2000" dirty="0"/>
              <a:t>Concentrate Conductivity 1200 µS</a:t>
            </a:r>
          </a:p>
          <a:p>
            <a:r>
              <a:rPr lang="en-US" sz="2000" dirty="0"/>
              <a:t>Then the Mass Balance Equation would be: (7x500) = (5 x 10) + (2x1200)</a:t>
            </a:r>
          </a:p>
          <a:p>
            <a:r>
              <a:rPr lang="en-US" sz="2000" dirty="0"/>
              <a:t> 3,500 ≠ 2,450</a:t>
            </a:r>
          </a:p>
          <a:p>
            <a:pPr marL="0" indent="0">
              <a:buNone/>
            </a:pPr>
            <a:r>
              <a:rPr lang="en-US" sz="2000" dirty="0"/>
              <a:t>Then find the difference: (Difference / Sum) x 100 = 18%</a:t>
            </a:r>
          </a:p>
          <a:p>
            <a:pPr marL="0" indent="0">
              <a:buNone/>
            </a:pPr>
            <a:r>
              <a:rPr lang="en-US" sz="2000" dirty="0"/>
              <a:t>A difference of +/- 5% is ok. A difference of +/-- 5% to 10% is generally adequate. A difference of &gt; +/-10% is unacceptable and calibration of the RO instrumentation is required to ensure that you are collecting useful data. In the example above, the RO mass balance equation falls out of range and requires attention</a:t>
            </a:r>
          </a:p>
        </p:txBody>
      </p:sp>
      <p:sp>
        <p:nvSpPr>
          <p:cNvPr id="2" name="Rectangle 1">
            <a:extLst>
              <a:ext uri="{FF2B5EF4-FFF2-40B4-BE49-F238E27FC236}">
                <a16:creationId xmlns:a16="http://schemas.microsoft.com/office/drawing/2014/main" id="{FCF5970B-5A4F-2739-422B-1A43F1542971}"/>
              </a:ext>
            </a:extLst>
          </p:cNvPr>
          <p:cNvSpPr/>
          <p:nvPr/>
        </p:nvSpPr>
        <p:spPr>
          <a:xfrm>
            <a:off x="10001250" y="0"/>
            <a:ext cx="2185982" cy="15974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58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B4F7-4649-A0F7-D7C3-C7BEAC9D5D8B}"/>
              </a:ext>
            </a:extLst>
          </p:cNvPr>
          <p:cNvSpPr>
            <a:spLocks noGrp="1"/>
          </p:cNvSpPr>
          <p:nvPr>
            <p:ph type="title"/>
          </p:nvPr>
        </p:nvSpPr>
        <p:spPr/>
        <p:txBody>
          <a:bodyPr/>
          <a:lstStyle/>
          <a:p>
            <a:r>
              <a:rPr lang="en-US" b="1" u="sng" dirty="0"/>
              <a:t>Content :</a:t>
            </a:r>
          </a:p>
        </p:txBody>
      </p:sp>
      <p:sp>
        <p:nvSpPr>
          <p:cNvPr id="3" name="Content Placeholder 2">
            <a:extLst>
              <a:ext uri="{FF2B5EF4-FFF2-40B4-BE49-F238E27FC236}">
                <a16:creationId xmlns:a16="http://schemas.microsoft.com/office/drawing/2014/main" id="{FE2C2433-8776-3702-B4FF-80B093E63E08}"/>
              </a:ext>
            </a:extLst>
          </p:cNvPr>
          <p:cNvSpPr>
            <a:spLocks noGrp="1"/>
          </p:cNvSpPr>
          <p:nvPr>
            <p:ph idx="1"/>
          </p:nvPr>
        </p:nvSpPr>
        <p:spPr/>
        <p:txBody>
          <a:bodyPr/>
          <a:lstStyle/>
          <a:p>
            <a:r>
              <a:rPr lang="en-US" dirty="0"/>
              <a:t> Pre-treatment for RO</a:t>
            </a:r>
          </a:p>
          <a:p>
            <a:r>
              <a:rPr lang="en-US" dirty="0"/>
              <a:t> How does Reverse Osmosis work?</a:t>
            </a:r>
          </a:p>
          <a:p>
            <a:r>
              <a:rPr lang="en-US" dirty="0"/>
              <a:t> What will Reverse Osmosis remove from water?</a:t>
            </a:r>
          </a:p>
          <a:p>
            <a:r>
              <a:rPr lang="en-US" dirty="0"/>
              <a:t>Water  Quality  Comparisons</a:t>
            </a:r>
          </a:p>
          <a:p>
            <a:r>
              <a:rPr lang="en-US" dirty="0"/>
              <a:t> the difference between a 1 and 2 stage RO System </a:t>
            </a:r>
          </a:p>
          <a:p>
            <a:r>
              <a:rPr lang="en-US" dirty="0"/>
              <a:t>The difference between a single pass and a double pass RO system</a:t>
            </a:r>
          </a:p>
          <a:p>
            <a:endParaRPr lang="en-US" dirty="0"/>
          </a:p>
          <a:p>
            <a:endParaRPr lang="en-US" dirty="0"/>
          </a:p>
        </p:txBody>
      </p:sp>
    </p:spTree>
    <p:extLst>
      <p:ext uri="{BB962C8B-B14F-4D97-AF65-F5344CB8AC3E}">
        <p14:creationId xmlns:p14="http://schemas.microsoft.com/office/powerpoint/2010/main" val="391993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5588" name="Rectangle 4">
            <a:extLst>
              <a:ext uri="{FF2B5EF4-FFF2-40B4-BE49-F238E27FC236}">
                <a16:creationId xmlns:a16="http://schemas.microsoft.com/office/drawing/2014/main" id="{63AA12E1-5798-EEB0-637A-F723E7C8E02E}"/>
              </a:ext>
            </a:extLst>
          </p:cNvPr>
          <p:cNvSpPr>
            <a:spLocks noGrp="1" noChangeArrowheads="1"/>
          </p:cNvSpPr>
          <p:nvPr>
            <p:ph type="title"/>
          </p:nvPr>
        </p:nvSpPr>
        <p:spPr>
          <a:xfrm>
            <a:off x="3155070" y="740234"/>
            <a:ext cx="5881859" cy="701731"/>
          </a:xfrm>
        </p:spPr>
        <p:txBody>
          <a:bodyPr wrap="square" rtlCol="0" anchor="t">
            <a:spAutoFit/>
          </a:bodyPr>
          <a:lstStyle/>
          <a:p>
            <a:pPr eaLnBrk="1" fontAlgn="auto" hangingPunct="1">
              <a:spcAft>
                <a:spcPts val="0"/>
              </a:spcAft>
              <a:defRPr/>
            </a:pPr>
            <a:r>
              <a:rPr lang="en-US" altLang="en-US" dirty="0">
                <a:latin typeface="Times New Roman" panose="02020603050405020304" pitchFamily="18" charset="0"/>
                <a:cs typeface="Times New Roman" panose="02020603050405020304" pitchFamily="18" charset="0"/>
              </a:rPr>
              <a:t>Net Differential Pressure</a:t>
            </a:r>
          </a:p>
        </p:txBody>
      </p:sp>
      <p:grpSp>
        <p:nvGrpSpPr>
          <p:cNvPr id="48133" name="Group 5">
            <a:extLst>
              <a:ext uri="{FF2B5EF4-FFF2-40B4-BE49-F238E27FC236}">
                <a16:creationId xmlns:a16="http://schemas.microsoft.com/office/drawing/2014/main" id="{6F4F1F0F-9BD4-BD37-09D2-E67C72E2EDD4}"/>
              </a:ext>
            </a:extLst>
          </p:cNvPr>
          <p:cNvGrpSpPr>
            <a:grpSpLocks/>
          </p:cNvGrpSpPr>
          <p:nvPr/>
        </p:nvGrpSpPr>
        <p:grpSpPr bwMode="auto">
          <a:xfrm>
            <a:off x="2055961" y="2126191"/>
            <a:ext cx="7164388" cy="2830512"/>
            <a:chOff x="256" y="1697"/>
            <a:chExt cx="5078" cy="1783"/>
          </a:xfrm>
        </p:grpSpPr>
        <p:sp>
          <p:nvSpPr>
            <p:cNvPr id="48141" name="Rectangle 6">
              <a:extLst>
                <a:ext uri="{FF2B5EF4-FFF2-40B4-BE49-F238E27FC236}">
                  <a16:creationId xmlns:a16="http://schemas.microsoft.com/office/drawing/2014/main" id="{800A684D-D02E-C4CE-E3FF-A8120AFA349C}"/>
                </a:ext>
              </a:extLst>
            </p:cNvPr>
            <p:cNvSpPr>
              <a:spLocks noChangeArrowheads="1"/>
            </p:cNvSpPr>
            <p:nvPr/>
          </p:nvSpPr>
          <p:spPr bwMode="auto">
            <a:xfrm>
              <a:off x="256" y="3192"/>
              <a:ext cx="1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endParaRPr lang="en-US" altLang="en-US" sz="1800">
                <a:solidFill>
                  <a:prstClr val="black"/>
                </a:solidFill>
              </a:endParaRPr>
            </a:p>
          </p:txBody>
        </p:sp>
        <p:grpSp>
          <p:nvGrpSpPr>
            <p:cNvPr id="48142" name="Group 7">
              <a:extLst>
                <a:ext uri="{FF2B5EF4-FFF2-40B4-BE49-F238E27FC236}">
                  <a16:creationId xmlns:a16="http://schemas.microsoft.com/office/drawing/2014/main" id="{54B8ED37-1B7A-4C02-9E2B-22E017BAB141}"/>
                </a:ext>
              </a:extLst>
            </p:cNvPr>
            <p:cNvGrpSpPr>
              <a:grpSpLocks/>
            </p:cNvGrpSpPr>
            <p:nvPr/>
          </p:nvGrpSpPr>
          <p:grpSpPr bwMode="auto">
            <a:xfrm>
              <a:off x="2134" y="1697"/>
              <a:ext cx="3200" cy="492"/>
              <a:chOff x="2134" y="1697"/>
              <a:chExt cx="3200" cy="492"/>
            </a:xfrm>
          </p:grpSpPr>
          <p:grpSp>
            <p:nvGrpSpPr>
              <p:cNvPr id="48143" name="Group 8">
                <a:extLst>
                  <a:ext uri="{FF2B5EF4-FFF2-40B4-BE49-F238E27FC236}">
                    <a16:creationId xmlns:a16="http://schemas.microsoft.com/office/drawing/2014/main" id="{A8DFDE18-D64B-13A9-1BB8-C6D9688F315A}"/>
                  </a:ext>
                </a:extLst>
              </p:cNvPr>
              <p:cNvGrpSpPr>
                <a:grpSpLocks/>
              </p:cNvGrpSpPr>
              <p:nvPr/>
            </p:nvGrpSpPr>
            <p:grpSpPr bwMode="auto">
              <a:xfrm>
                <a:off x="2134" y="1697"/>
                <a:ext cx="662" cy="485"/>
                <a:chOff x="2134" y="1697"/>
                <a:chExt cx="662" cy="485"/>
              </a:xfrm>
            </p:grpSpPr>
            <p:sp>
              <p:nvSpPr>
                <p:cNvPr id="48145" name="Rectangle 9">
                  <a:extLst>
                    <a:ext uri="{FF2B5EF4-FFF2-40B4-BE49-F238E27FC236}">
                      <a16:creationId xmlns:a16="http://schemas.microsoft.com/office/drawing/2014/main" id="{D12E9F49-DA94-1B89-5C43-3EF9AFACF708}"/>
                    </a:ext>
                  </a:extLst>
                </p:cNvPr>
                <p:cNvSpPr>
                  <a:spLocks noChangeArrowheads="1"/>
                </p:cNvSpPr>
                <p:nvPr/>
              </p:nvSpPr>
              <p:spPr bwMode="auto">
                <a:xfrm>
                  <a:off x="2134" y="1697"/>
                  <a:ext cx="377"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r>
                    <a:rPr lang="en-US" altLang="en-US" sz="4400" b="1" dirty="0">
                      <a:solidFill>
                        <a:prstClr val="black"/>
                      </a:solidFill>
                      <a:latin typeface="Symbol" panose="05050102010706020507" pitchFamily="18" charset="2"/>
                    </a:rPr>
                    <a:t>D</a:t>
                  </a:r>
                </a:p>
              </p:txBody>
            </p:sp>
            <p:sp>
              <p:nvSpPr>
                <p:cNvPr id="48146" name="Rectangle 10">
                  <a:extLst>
                    <a:ext uri="{FF2B5EF4-FFF2-40B4-BE49-F238E27FC236}">
                      <a16:creationId xmlns:a16="http://schemas.microsoft.com/office/drawing/2014/main" id="{EC7833F5-3DF5-CCE2-6685-60E919B2387A}"/>
                    </a:ext>
                  </a:extLst>
                </p:cNvPr>
                <p:cNvSpPr>
                  <a:spLocks noChangeArrowheads="1"/>
                </p:cNvSpPr>
                <p:nvPr/>
              </p:nvSpPr>
              <p:spPr bwMode="auto">
                <a:xfrm>
                  <a:off x="2396" y="1697"/>
                  <a:ext cx="400"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r>
                    <a:rPr lang="en-US" altLang="en-US" sz="4400" b="1">
                      <a:solidFill>
                        <a:prstClr val="black"/>
                      </a:solidFill>
                    </a:rPr>
                    <a:t>P</a:t>
                  </a:r>
                  <a:r>
                    <a:rPr lang="en-US" altLang="en-US" sz="2700" b="1">
                      <a:solidFill>
                        <a:prstClr val="black"/>
                      </a:solidFill>
                    </a:rPr>
                    <a:t> </a:t>
                  </a:r>
                </a:p>
              </p:txBody>
            </p:sp>
          </p:grpSp>
          <p:sp>
            <p:nvSpPr>
              <p:cNvPr id="48144" name="Rectangle 11">
                <a:extLst>
                  <a:ext uri="{FF2B5EF4-FFF2-40B4-BE49-F238E27FC236}">
                    <a16:creationId xmlns:a16="http://schemas.microsoft.com/office/drawing/2014/main" id="{7B636C52-DFCF-CC31-6843-0014FFE9A801}"/>
                  </a:ext>
                </a:extLst>
              </p:cNvPr>
              <p:cNvSpPr>
                <a:spLocks noChangeArrowheads="1"/>
              </p:cNvSpPr>
              <p:nvPr/>
            </p:nvSpPr>
            <p:spPr bwMode="auto">
              <a:xfrm>
                <a:off x="2722" y="1704"/>
                <a:ext cx="2612"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50000"/>
                  </a:spcBef>
                  <a:spcAft>
                    <a:spcPct val="0"/>
                  </a:spcAft>
                  <a:buNone/>
                  <a:defRPr/>
                </a:pPr>
                <a:r>
                  <a:rPr lang="en-US" altLang="en-US" sz="4400" b="1" dirty="0">
                    <a:solidFill>
                      <a:prstClr val="black"/>
                    </a:solidFill>
                  </a:rPr>
                  <a:t>=  P</a:t>
                </a:r>
                <a:r>
                  <a:rPr lang="en-US" altLang="en-US" sz="4400" b="1" baseline="-25000" dirty="0">
                    <a:solidFill>
                      <a:prstClr val="black"/>
                    </a:solidFill>
                  </a:rPr>
                  <a:t>f</a:t>
                </a:r>
                <a:r>
                  <a:rPr lang="en-US" altLang="en-US" sz="4400" b="1" dirty="0">
                    <a:solidFill>
                      <a:prstClr val="black"/>
                    </a:solidFill>
                  </a:rPr>
                  <a:t> - P</a:t>
                </a:r>
                <a:r>
                  <a:rPr lang="en-US" altLang="en-US" sz="4400" b="1" baseline="-25000" dirty="0">
                    <a:solidFill>
                      <a:prstClr val="black"/>
                    </a:solidFill>
                  </a:rPr>
                  <a:t>c</a:t>
                </a:r>
              </a:p>
            </p:txBody>
          </p:sp>
        </p:grpSp>
      </p:grpSp>
      <p:grpSp>
        <p:nvGrpSpPr>
          <p:cNvPr id="48134" name="Group 12">
            <a:extLst>
              <a:ext uri="{FF2B5EF4-FFF2-40B4-BE49-F238E27FC236}">
                <a16:creationId xmlns:a16="http://schemas.microsoft.com/office/drawing/2014/main" id="{2BE446E5-98BE-0FE8-DDD4-17305F8427FD}"/>
              </a:ext>
            </a:extLst>
          </p:cNvPr>
          <p:cNvGrpSpPr>
            <a:grpSpLocks/>
          </p:cNvGrpSpPr>
          <p:nvPr/>
        </p:nvGrpSpPr>
        <p:grpSpPr bwMode="auto">
          <a:xfrm>
            <a:off x="2388656" y="3961872"/>
            <a:ext cx="8401051" cy="1568451"/>
            <a:chOff x="279" y="2816"/>
            <a:chExt cx="5954" cy="988"/>
          </a:xfrm>
        </p:grpSpPr>
        <p:sp>
          <p:nvSpPr>
            <p:cNvPr id="48135" name="Rectangle 13">
              <a:extLst>
                <a:ext uri="{FF2B5EF4-FFF2-40B4-BE49-F238E27FC236}">
                  <a16:creationId xmlns:a16="http://schemas.microsoft.com/office/drawing/2014/main" id="{039426B2-983B-DB55-6B3F-245F72FFF348}"/>
                </a:ext>
              </a:extLst>
            </p:cNvPr>
            <p:cNvSpPr>
              <a:spLocks noChangeArrowheads="1"/>
            </p:cNvSpPr>
            <p:nvPr/>
          </p:nvSpPr>
          <p:spPr bwMode="auto">
            <a:xfrm>
              <a:off x="279" y="3164"/>
              <a:ext cx="2632"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50000"/>
                </a:spcBef>
                <a:spcAft>
                  <a:spcPct val="0"/>
                </a:spcAft>
                <a:buNone/>
                <a:defRPr/>
              </a:pPr>
              <a:r>
                <a:rPr lang="en-US" altLang="en-US" sz="2400" b="1" dirty="0">
                  <a:solidFill>
                    <a:prstClr val="black"/>
                  </a:solidFill>
                </a:rPr>
                <a:t>P</a:t>
              </a:r>
              <a:r>
                <a:rPr lang="en-US" altLang="en-US" b="1" baseline="-25000" dirty="0">
                  <a:solidFill>
                    <a:prstClr val="black"/>
                  </a:solidFill>
                </a:rPr>
                <a:t>f</a:t>
              </a:r>
              <a:r>
                <a:rPr lang="en-US" altLang="en-US" sz="2400" b="1" dirty="0">
                  <a:solidFill>
                    <a:prstClr val="black"/>
                  </a:solidFill>
                </a:rPr>
                <a:t>  = feed pressure</a:t>
              </a:r>
            </a:p>
            <a:p>
              <a:pPr defTabSz="457189" fontAlgn="base">
                <a:lnSpc>
                  <a:spcPct val="100000"/>
                </a:lnSpc>
                <a:spcBef>
                  <a:spcPct val="50000"/>
                </a:spcBef>
                <a:spcAft>
                  <a:spcPct val="0"/>
                </a:spcAft>
                <a:buNone/>
                <a:defRPr/>
              </a:pPr>
              <a:r>
                <a:rPr lang="en-US" altLang="en-US" sz="2400" b="1" dirty="0">
                  <a:solidFill>
                    <a:prstClr val="black"/>
                  </a:solidFill>
                </a:rPr>
                <a:t>P</a:t>
              </a:r>
              <a:r>
                <a:rPr lang="en-US" altLang="en-US" b="1" baseline="-25000" dirty="0">
                  <a:solidFill>
                    <a:prstClr val="black"/>
                  </a:solidFill>
                </a:rPr>
                <a:t>c</a:t>
              </a:r>
              <a:r>
                <a:rPr lang="en-US" altLang="en-US" sz="2400" b="1" dirty="0">
                  <a:solidFill>
                    <a:prstClr val="black"/>
                  </a:solidFill>
                </a:rPr>
                <a:t> = concentrate pressure</a:t>
              </a:r>
            </a:p>
          </p:txBody>
        </p:sp>
        <p:grpSp>
          <p:nvGrpSpPr>
            <p:cNvPr id="48136" name="Group 14">
              <a:extLst>
                <a:ext uri="{FF2B5EF4-FFF2-40B4-BE49-F238E27FC236}">
                  <a16:creationId xmlns:a16="http://schemas.microsoft.com/office/drawing/2014/main" id="{B23A05D8-3459-5274-CA48-53417D7A2568}"/>
                </a:ext>
              </a:extLst>
            </p:cNvPr>
            <p:cNvGrpSpPr>
              <a:grpSpLocks/>
            </p:cNvGrpSpPr>
            <p:nvPr/>
          </p:nvGrpSpPr>
          <p:grpSpPr bwMode="auto">
            <a:xfrm>
              <a:off x="279" y="2816"/>
              <a:ext cx="5954" cy="320"/>
              <a:chOff x="279" y="2816"/>
              <a:chExt cx="5954" cy="320"/>
            </a:xfrm>
          </p:grpSpPr>
          <p:grpSp>
            <p:nvGrpSpPr>
              <p:cNvPr id="48137" name="Group 15">
                <a:extLst>
                  <a:ext uri="{FF2B5EF4-FFF2-40B4-BE49-F238E27FC236}">
                    <a16:creationId xmlns:a16="http://schemas.microsoft.com/office/drawing/2014/main" id="{9DB2E887-7D6C-A5A7-24B5-AF6F83B98AFF}"/>
                  </a:ext>
                </a:extLst>
              </p:cNvPr>
              <p:cNvGrpSpPr>
                <a:grpSpLocks/>
              </p:cNvGrpSpPr>
              <p:nvPr/>
            </p:nvGrpSpPr>
            <p:grpSpPr bwMode="auto">
              <a:xfrm>
                <a:off x="279" y="2816"/>
                <a:ext cx="472" cy="320"/>
                <a:chOff x="279" y="2816"/>
                <a:chExt cx="472" cy="320"/>
              </a:xfrm>
            </p:grpSpPr>
            <p:sp>
              <p:nvSpPr>
                <p:cNvPr id="48139" name="Rectangle 16">
                  <a:extLst>
                    <a:ext uri="{FF2B5EF4-FFF2-40B4-BE49-F238E27FC236}">
                      <a16:creationId xmlns:a16="http://schemas.microsoft.com/office/drawing/2014/main" id="{B00F5494-552C-3ADC-3874-40F709F8BF73}"/>
                    </a:ext>
                  </a:extLst>
                </p:cNvPr>
                <p:cNvSpPr>
                  <a:spLocks noChangeArrowheads="1"/>
                </p:cNvSpPr>
                <p:nvPr/>
              </p:nvSpPr>
              <p:spPr bwMode="auto">
                <a:xfrm>
                  <a:off x="279" y="2816"/>
                  <a:ext cx="28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r>
                    <a:rPr lang="en-US" altLang="en-US" sz="2700" b="1">
                      <a:solidFill>
                        <a:prstClr val="black"/>
                      </a:solidFill>
                      <a:latin typeface="Symbol" panose="05050102010706020507" pitchFamily="18" charset="2"/>
                    </a:rPr>
                    <a:t>D</a:t>
                  </a:r>
                </a:p>
              </p:txBody>
            </p:sp>
            <p:sp>
              <p:nvSpPr>
                <p:cNvPr id="48140" name="Rectangle 17">
                  <a:extLst>
                    <a:ext uri="{FF2B5EF4-FFF2-40B4-BE49-F238E27FC236}">
                      <a16:creationId xmlns:a16="http://schemas.microsoft.com/office/drawing/2014/main" id="{06E0337D-211B-A03A-2900-BFEE3E0DB5AB}"/>
                    </a:ext>
                  </a:extLst>
                </p:cNvPr>
                <p:cNvSpPr>
                  <a:spLocks noChangeArrowheads="1"/>
                </p:cNvSpPr>
                <p:nvPr/>
              </p:nvSpPr>
              <p:spPr bwMode="auto">
                <a:xfrm>
                  <a:off x="433" y="2816"/>
                  <a:ext cx="31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defRPr/>
                  </a:pPr>
                  <a:r>
                    <a:rPr lang="en-US" altLang="en-US" sz="2700" b="1">
                      <a:solidFill>
                        <a:prstClr val="black"/>
                      </a:solidFill>
                    </a:rPr>
                    <a:t>P </a:t>
                  </a:r>
                </a:p>
              </p:txBody>
            </p:sp>
          </p:grpSp>
          <p:sp>
            <p:nvSpPr>
              <p:cNvPr id="48138" name="Rectangle 18">
                <a:extLst>
                  <a:ext uri="{FF2B5EF4-FFF2-40B4-BE49-F238E27FC236}">
                    <a16:creationId xmlns:a16="http://schemas.microsoft.com/office/drawing/2014/main" id="{4F37039D-B900-C2C9-8733-9C826CC89475}"/>
                  </a:ext>
                </a:extLst>
              </p:cNvPr>
              <p:cNvSpPr>
                <a:spLocks noChangeArrowheads="1"/>
              </p:cNvSpPr>
              <p:nvPr/>
            </p:nvSpPr>
            <p:spPr bwMode="auto">
              <a:xfrm>
                <a:off x="692" y="2830"/>
                <a:ext cx="554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9" rIns="92075" bIns="4603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50000"/>
                  </a:spcBef>
                  <a:spcAft>
                    <a:spcPct val="0"/>
                  </a:spcAft>
                  <a:buNone/>
                  <a:defRPr/>
                </a:pPr>
                <a:r>
                  <a:rPr lang="en-US" altLang="en-US" sz="2400" b="1" dirty="0">
                    <a:solidFill>
                      <a:prstClr val="black"/>
                    </a:solidFill>
                  </a:rPr>
                  <a:t>differential pressure, “delta P” or pressure drop</a:t>
                </a:r>
              </a:p>
            </p:txBody>
          </p:sp>
        </p:grpSp>
      </p:grpSp>
      <p:sp>
        <p:nvSpPr>
          <p:cNvPr id="2" name="Rectangle 1">
            <a:extLst>
              <a:ext uri="{FF2B5EF4-FFF2-40B4-BE49-F238E27FC236}">
                <a16:creationId xmlns:a16="http://schemas.microsoft.com/office/drawing/2014/main" id="{D7F51238-FE04-3D95-08EB-023F3EC5DE70}"/>
              </a:ext>
            </a:extLst>
          </p:cNvPr>
          <p:cNvSpPr/>
          <p:nvPr/>
        </p:nvSpPr>
        <p:spPr>
          <a:xfrm>
            <a:off x="10086975" y="0"/>
            <a:ext cx="2105025" cy="144196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fade">
                                      <p:cBhvr>
                                        <p:cTn id="7" dur="1000"/>
                                        <p:tgtEl>
                                          <p:spTgt spid="195588"/>
                                        </p:tgtEl>
                                      </p:cBhvr>
                                    </p:animEffect>
                                    <p:anim calcmode="lin" valueType="num">
                                      <p:cBhvr>
                                        <p:cTn id="8" dur="1000" fill="hold"/>
                                        <p:tgtEl>
                                          <p:spTgt spid="195588"/>
                                        </p:tgtEl>
                                        <p:attrNameLst>
                                          <p:attrName>ppt_x</p:attrName>
                                        </p:attrNameLst>
                                      </p:cBhvr>
                                      <p:tavLst>
                                        <p:tav tm="0">
                                          <p:val>
                                            <p:strVal val="#ppt_x"/>
                                          </p:val>
                                        </p:tav>
                                        <p:tav tm="100000">
                                          <p:val>
                                            <p:strVal val="#ppt_x"/>
                                          </p:val>
                                        </p:tav>
                                      </p:tavLst>
                                    </p:anim>
                                    <p:anim calcmode="lin" valueType="num">
                                      <p:cBhvr>
                                        <p:cTn id="9" dur="1000" fill="hold"/>
                                        <p:tgtEl>
                                          <p:spTgt spid="1955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8133"/>
                                        </p:tgtEl>
                                        <p:attrNameLst>
                                          <p:attrName>style.visibility</p:attrName>
                                        </p:attrNameLst>
                                      </p:cBhvr>
                                      <p:to>
                                        <p:strVal val="visible"/>
                                      </p:to>
                                    </p:set>
                                    <p:animEffect transition="in" filter="wipe(up)">
                                      <p:cBhvr>
                                        <p:cTn id="14" dur="500"/>
                                        <p:tgtEl>
                                          <p:spTgt spid="48133"/>
                                        </p:tgtEl>
                                      </p:cBhvr>
                                    </p:animEffect>
                                  </p:childTnLst>
                                </p:cTn>
                              </p:par>
                              <p:par>
                                <p:cTn id="15" presetID="22" presetClass="entr" presetSubtype="1" fill="hold" nodeType="with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wipe(up)">
                                      <p:cBhvr>
                                        <p:cTn id="17"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9794" name="Rectangle 1026">
            <a:extLst>
              <a:ext uri="{FF2B5EF4-FFF2-40B4-BE49-F238E27FC236}">
                <a16:creationId xmlns:a16="http://schemas.microsoft.com/office/drawing/2014/main" id="{D10A63F2-9872-D8A1-8EEC-3DC7F1BF0502}"/>
              </a:ext>
            </a:extLst>
          </p:cNvPr>
          <p:cNvSpPr>
            <a:spLocks noGrp="1" noChangeArrowheads="1"/>
          </p:cNvSpPr>
          <p:nvPr>
            <p:ph type="title"/>
          </p:nvPr>
        </p:nvSpPr>
        <p:spPr>
          <a:xfrm>
            <a:off x="3060713" y="280988"/>
            <a:ext cx="6219799" cy="762000"/>
          </a:xfrm>
          <a:noFill/>
          <a:ln/>
        </p:spPr>
        <p:txBody>
          <a:bodyPr vert="horz" wrap="square" lIns="92075" tIns="46038" rIns="92075" bIns="46038" numCol="1" anchor="ctr" anchorCtr="0" compatLnSpc="1">
            <a:prstTxWarp prst="textNoShape">
              <a:avLst/>
            </a:prstTxWarp>
            <a:noAutofit/>
          </a:bodyPr>
          <a:lstStyle/>
          <a:p>
            <a:r>
              <a:rPr lang="en-US" altLang="en-US" dirty="0"/>
              <a:t>Net Driving Pressure (NDP)</a:t>
            </a:r>
          </a:p>
        </p:txBody>
      </p:sp>
      <p:grpSp>
        <p:nvGrpSpPr>
          <p:cNvPr id="289813" name="Group 1045">
            <a:extLst>
              <a:ext uri="{FF2B5EF4-FFF2-40B4-BE49-F238E27FC236}">
                <a16:creationId xmlns:a16="http://schemas.microsoft.com/office/drawing/2014/main" id="{CBB652D3-B63F-ADBC-DE4B-E31CBBF9346B}"/>
              </a:ext>
            </a:extLst>
          </p:cNvPr>
          <p:cNvGrpSpPr>
            <a:grpSpLocks/>
          </p:cNvGrpSpPr>
          <p:nvPr/>
        </p:nvGrpSpPr>
        <p:grpSpPr bwMode="auto">
          <a:xfrm>
            <a:off x="1627187" y="1352550"/>
            <a:ext cx="8945563" cy="4908550"/>
            <a:chOff x="65" y="852"/>
            <a:chExt cx="5635" cy="3092"/>
          </a:xfrm>
        </p:grpSpPr>
        <p:sp>
          <p:nvSpPr>
            <p:cNvPr id="289796" name="Rectangle 1028">
              <a:extLst>
                <a:ext uri="{FF2B5EF4-FFF2-40B4-BE49-F238E27FC236}">
                  <a16:creationId xmlns:a16="http://schemas.microsoft.com/office/drawing/2014/main" id="{53D2C133-3C36-1F66-6431-3F0DCAE44D7B}"/>
                </a:ext>
              </a:extLst>
            </p:cNvPr>
            <p:cNvSpPr>
              <a:spLocks noChangeArrowheads="1"/>
            </p:cNvSpPr>
            <p:nvPr/>
          </p:nvSpPr>
          <p:spPr bwMode="auto">
            <a:xfrm>
              <a:off x="3494" y="2902"/>
              <a:ext cx="21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en-US" sz="2800" i="0" u="none" strike="noStrike" kern="1200" cap="none" spc="0" normalizeH="0" baseline="0" noProof="0" dirty="0">
                  <a:ln>
                    <a:noFill/>
                  </a:ln>
                  <a:uLnTx/>
                  <a:uFillTx/>
                  <a:latin typeface="Calibri" panose="020F0502020204030204"/>
                  <a:ea typeface="+mn-ea"/>
                  <a:cs typeface="+mn-cs"/>
                </a:rPr>
                <a:t>Osmotic Pressure, P</a:t>
              </a:r>
              <a:r>
                <a:rPr kumimoji="0" lang="en-US" altLang="en-US" sz="2800" i="0" u="none" strike="noStrike" kern="1200" cap="none" spc="0" normalizeH="0" baseline="-25000" noProof="0" dirty="0">
                  <a:ln>
                    <a:noFill/>
                  </a:ln>
                  <a:uLnTx/>
                  <a:uFillTx/>
                  <a:latin typeface="Calibri" panose="020F0502020204030204"/>
                  <a:ea typeface="+mn-ea"/>
                  <a:cs typeface="+mn-cs"/>
                </a:rPr>
                <a:t>O,P</a:t>
              </a:r>
            </a:p>
          </p:txBody>
        </p:sp>
        <p:sp>
          <p:nvSpPr>
            <p:cNvPr id="289797" name="Line 1029">
              <a:extLst>
                <a:ext uri="{FF2B5EF4-FFF2-40B4-BE49-F238E27FC236}">
                  <a16:creationId xmlns:a16="http://schemas.microsoft.com/office/drawing/2014/main" id="{B7B2351D-0A57-1DA6-9E6D-3A3C11BC05A1}"/>
                </a:ext>
              </a:extLst>
            </p:cNvPr>
            <p:cNvSpPr>
              <a:spLocks noChangeShapeType="1"/>
            </p:cNvSpPr>
            <p:nvPr/>
          </p:nvSpPr>
          <p:spPr bwMode="auto">
            <a:xfrm>
              <a:off x="2927" y="899"/>
              <a:ext cx="0" cy="3045"/>
            </a:xfrm>
            <a:prstGeom prst="line">
              <a:avLst/>
            </a:prstGeom>
            <a:noFill/>
            <a:ln w="101600">
              <a:solidFill>
                <a:schemeClr val="bg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798" name="Rectangle 1030">
              <a:extLst>
                <a:ext uri="{FF2B5EF4-FFF2-40B4-BE49-F238E27FC236}">
                  <a16:creationId xmlns:a16="http://schemas.microsoft.com/office/drawing/2014/main" id="{C75F1A3D-58A4-4139-A7BE-DAB517A0083B}"/>
                </a:ext>
              </a:extLst>
            </p:cNvPr>
            <p:cNvSpPr>
              <a:spLocks noChangeArrowheads="1"/>
            </p:cNvSpPr>
            <p:nvPr/>
          </p:nvSpPr>
          <p:spPr bwMode="auto">
            <a:xfrm>
              <a:off x="799" y="852"/>
              <a:ext cx="7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600" b="1" i="0" u="sng" strike="noStrike" kern="1200" cap="none" spc="0" normalizeH="0" baseline="0" noProof="0" dirty="0">
                  <a:ln>
                    <a:noFill/>
                  </a:ln>
                  <a:uLnTx/>
                  <a:uFillTx/>
                  <a:latin typeface="Calibri" panose="020F0502020204030204"/>
                  <a:ea typeface="+mn-ea"/>
                  <a:cs typeface="+mn-cs"/>
                </a:rPr>
                <a:t>Feed</a:t>
              </a:r>
            </a:p>
          </p:txBody>
        </p:sp>
        <p:sp>
          <p:nvSpPr>
            <p:cNvPr id="289799" name="Rectangle 1031">
              <a:extLst>
                <a:ext uri="{FF2B5EF4-FFF2-40B4-BE49-F238E27FC236}">
                  <a16:creationId xmlns:a16="http://schemas.microsoft.com/office/drawing/2014/main" id="{01F27E00-D58B-07B6-E320-D283629B8AB0}"/>
                </a:ext>
              </a:extLst>
            </p:cNvPr>
            <p:cNvSpPr>
              <a:spLocks noChangeArrowheads="1"/>
            </p:cNvSpPr>
            <p:nvPr/>
          </p:nvSpPr>
          <p:spPr bwMode="auto">
            <a:xfrm>
              <a:off x="3900" y="852"/>
              <a:ext cx="1363"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600" b="1" i="0" u="sng" strike="noStrike" kern="1200" cap="none" spc="0" normalizeH="0" baseline="0" noProof="0" dirty="0">
                  <a:ln>
                    <a:noFill/>
                  </a:ln>
                  <a:uLnTx/>
                  <a:uFillTx/>
                  <a:latin typeface="Calibri" panose="020F0502020204030204"/>
                  <a:ea typeface="+mn-ea"/>
                  <a:cs typeface="+mn-cs"/>
                </a:rPr>
                <a:t>Permeate</a:t>
              </a:r>
            </a:p>
          </p:txBody>
        </p:sp>
        <p:sp>
          <p:nvSpPr>
            <p:cNvPr id="289801" name="Rectangle 1033">
              <a:extLst>
                <a:ext uri="{FF2B5EF4-FFF2-40B4-BE49-F238E27FC236}">
                  <a16:creationId xmlns:a16="http://schemas.microsoft.com/office/drawing/2014/main" id="{72D8C505-CD48-003D-2CD7-9293FEB87C3E}"/>
                </a:ext>
              </a:extLst>
            </p:cNvPr>
            <p:cNvSpPr>
              <a:spLocks noChangeArrowheads="1"/>
            </p:cNvSpPr>
            <p:nvPr/>
          </p:nvSpPr>
          <p:spPr bwMode="auto">
            <a:xfrm>
              <a:off x="185" y="1508"/>
              <a:ext cx="195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i="0" u="none" strike="noStrike" kern="1200" cap="none" spc="0" normalizeH="0" baseline="0" noProof="0" dirty="0">
                  <a:ln>
                    <a:noFill/>
                  </a:ln>
                  <a:effectLst/>
                  <a:uLnTx/>
                  <a:uFillTx/>
                  <a:latin typeface="Calibri" panose="020F0502020204030204"/>
                  <a:ea typeface="+mn-ea"/>
                  <a:cs typeface="+mn-cs"/>
                </a:rPr>
                <a:t>Applied Pressure, P</a:t>
              </a:r>
              <a:r>
                <a:rPr kumimoji="0" lang="en-US" altLang="en-US" sz="2800" i="0" u="none" strike="noStrike" kern="1200" cap="none" spc="0" normalizeH="0" baseline="-25000" noProof="0" dirty="0">
                  <a:ln>
                    <a:noFill/>
                  </a:ln>
                  <a:effectLst/>
                  <a:uLnTx/>
                  <a:uFillTx/>
                  <a:latin typeface="Calibri" panose="020F0502020204030204"/>
                  <a:ea typeface="+mn-ea"/>
                  <a:cs typeface="+mn-cs"/>
                </a:rPr>
                <a:t>F</a:t>
              </a:r>
            </a:p>
          </p:txBody>
        </p:sp>
        <p:sp>
          <p:nvSpPr>
            <p:cNvPr id="289802" name="Line 1034">
              <a:extLst>
                <a:ext uri="{FF2B5EF4-FFF2-40B4-BE49-F238E27FC236}">
                  <a16:creationId xmlns:a16="http://schemas.microsoft.com/office/drawing/2014/main" id="{E9DB949F-974E-7D6D-0D47-9574F2BBE79C}"/>
                </a:ext>
              </a:extLst>
            </p:cNvPr>
            <p:cNvSpPr>
              <a:spLocks noChangeShapeType="1"/>
            </p:cNvSpPr>
            <p:nvPr/>
          </p:nvSpPr>
          <p:spPr bwMode="auto">
            <a:xfrm>
              <a:off x="2148" y="1666"/>
              <a:ext cx="2785" cy="0"/>
            </a:xfrm>
            <a:prstGeom prst="line">
              <a:avLst/>
            </a:prstGeom>
            <a:noFill/>
            <a:ln w="508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804" name="Rectangle 1036">
              <a:extLst>
                <a:ext uri="{FF2B5EF4-FFF2-40B4-BE49-F238E27FC236}">
                  <a16:creationId xmlns:a16="http://schemas.microsoft.com/office/drawing/2014/main" id="{DCBFF7FF-8DC8-CB68-1B50-DB198E8E6BFC}"/>
                </a:ext>
              </a:extLst>
            </p:cNvPr>
            <p:cNvSpPr>
              <a:spLocks noChangeArrowheads="1"/>
            </p:cNvSpPr>
            <p:nvPr/>
          </p:nvSpPr>
          <p:spPr bwMode="auto">
            <a:xfrm>
              <a:off x="3463" y="1976"/>
              <a:ext cx="223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en-US" sz="2800" i="0" u="none" strike="noStrike" kern="1200" cap="none" spc="0" normalizeH="0" baseline="0" noProof="0" dirty="0">
                  <a:ln>
                    <a:noFill/>
                  </a:ln>
                  <a:effectLst/>
                  <a:uLnTx/>
                  <a:uFillTx/>
                  <a:latin typeface="Calibri" panose="020F0502020204030204"/>
                  <a:ea typeface="+mn-ea"/>
                  <a:cs typeface="+mn-cs"/>
                </a:rPr>
                <a:t>Permeate  Pressure, P</a:t>
              </a:r>
              <a:r>
                <a:rPr kumimoji="0" lang="en-US" altLang="en-US" sz="2800" i="0" u="none" strike="noStrike" kern="1200" cap="none" spc="0" normalizeH="0" baseline="-25000" noProof="0" dirty="0">
                  <a:ln>
                    <a:noFill/>
                  </a:ln>
                  <a:effectLst/>
                  <a:uLnTx/>
                  <a:uFillTx/>
                  <a:latin typeface="Calibri" panose="020F0502020204030204"/>
                  <a:ea typeface="+mn-ea"/>
                  <a:cs typeface="+mn-cs"/>
                </a:rPr>
                <a:t>P</a:t>
              </a:r>
            </a:p>
          </p:txBody>
        </p:sp>
        <p:sp>
          <p:nvSpPr>
            <p:cNvPr id="289805" name="Line 1037">
              <a:extLst>
                <a:ext uri="{FF2B5EF4-FFF2-40B4-BE49-F238E27FC236}">
                  <a16:creationId xmlns:a16="http://schemas.microsoft.com/office/drawing/2014/main" id="{A6FD46DB-7618-3632-8ADD-78156636BC7E}"/>
                </a:ext>
              </a:extLst>
            </p:cNvPr>
            <p:cNvSpPr>
              <a:spLocks noChangeShapeType="1"/>
            </p:cNvSpPr>
            <p:nvPr/>
          </p:nvSpPr>
          <p:spPr bwMode="auto">
            <a:xfrm flipH="1">
              <a:off x="2148" y="2160"/>
              <a:ext cx="1298" cy="0"/>
            </a:xfrm>
            <a:prstGeom prst="line">
              <a:avLst/>
            </a:prstGeom>
            <a:noFill/>
            <a:ln w="508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807" name="Rectangle 1039">
              <a:extLst>
                <a:ext uri="{FF2B5EF4-FFF2-40B4-BE49-F238E27FC236}">
                  <a16:creationId xmlns:a16="http://schemas.microsoft.com/office/drawing/2014/main" id="{6FCC1319-17A1-9AC9-50F8-869F992B3386}"/>
                </a:ext>
              </a:extLst>
            </p:cNvPr>
            <p:cNvSpPr>
              <a:spLocks noChangeArrowheads="1"/>
            </p:cNvSpPr>
            <p:nvPr/>
          </p:nvSpPr>
          <p:spPr bwMode="auto">
            <a:xfrm>
              <a:off x="65" y="2422"/>
              <a:ext cx="21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i="0" u="none" strike="noStrike" kern="1200" cap="none" spc="0" normalizeH="0" baseline="0" noProof="0" dirty="0">
                  <a:ln>
                    <a:noFill/>
                  </a:ln>
                  <a:effectLst/>
                  <a:uLnTx/>
                  <a:uFillTx/>
                  <a:latin typeface="Calibri" panose="020F0502020204030204"/>
                  <a:ea typeface="+mn-ea"/>
                  <a:cs typeface="+mn-cs"/>
                </a:rPr>
                <a:t>Osmotic Pressure, P</a:t>
              </a:r>
              <a:r>
                <a:rPr kumimoji="0" lang="en-US" altLang="en-US" sz="2800" i="0" u="none" strike="noStrike" kern="1200" cap="none" spc="0" normalizeH="0" baseline="-25000" noProof="0" dirty="0">
                  <a:ln>
                    <a:noFill/>
                  </a:ln>
                  <a:effectLst/>
                  <a:uLnTx/>
                  <a:uFillTx/>
                  <a:latin typeface="Calibri" panose="020F0502020204030204"/>
                  <a:ea typeface="+mn-ea"/>
                  <a:cs typeface="+mn-cs"/>
                </a:rPr>
                <a:t>O,F</a:t>
              </a:r>
            </a:p>
          </p:txBody>
        </p:sp>
        <p:sp>
          <p:nvSpPr>
            <p:cNvPr id="289808" name="Line 1040">
              <a:extLst>
                <a:ext uri="{FF2B5EF4-FFF2-40B4-BE49-F238E27FC236}">
                  <a16:creationId xmlns:a16="http://schemas.microsoft.com/office/drawing/2014/main" id="{EE1B945E-BD66-AFCE-18C9-C01A75C6C7BD}"/>
                </a:ext>
              </a:extLst>
            </p:cNvPr>
            <p:cNvSpPr>
              <a:spLocks noChangeShapeType="1"/>
            </p:cNvSpPr>
            <p:nvPr/>
          </p:nvSpPr>
          <p:spPr bwMode="auto">
            <a:xfrm>
              <a:off x="2148" y="2604"/>
              <a:ext cx="1298" cy="0"/>
            </a:xfrm>
            <a:prstGeom prst="line">
              <a:avLst/>
            </a:prstGeom>
            <a:noFill/>
            <a:ln w="50800">
              <a:solidFill>
                <a:schemeClr val="bg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809" name="Line 1041">
              <a:extLst>
                <a:ext uri="{FF2B5EF4-FFF2-40B4-BE49-F238E27FC236}">
                  <a16:creationId xmlns:a16="http://schemas.microsoft.com/office/drawing/2014/main" id="{5EE5DC2A-4153-7DD3-D710-19EAC9442542}"/>
                </a:ext>
              </a:extLst>
            </p:cNvPr>
            <p:cNvSpPr>
              <a:spLocks noChangeShapeType="1"/>
            </p:cNvSpPr>
            <p:nvPr/>
          </p:nvSpPr>
          <p:spPr bwMode="auto">
            <a:xfrm flipH="1" flipV="1">
              <a:off x="2148" y="3066"/>
              <a:ext cx="1381" cy="0"/>
            </a:xfrm>
            <a:prstGeom prst="line">
              <a:avLst/>
            </a:prstGeom>
            <a:noFill/>
            <a:ln w="50800">
              <a:solidFill>
                <a:schemeClr val="bg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811" name="Rectangle 1043">
              <a:extLst>
                <a:ext uri="{FF2B5EF4-FFF2-40B4-BE49-F238E27FC236}">
                  <a16:creationId xmlns:a16="http://schemas.microsoft.com/office/drawing/2014/main" id="{762BDF13-0BCD-1858-CE1E-4C31492D592F}"/>
                </a:ext>
              </a:extLst>
            </p:cNvPr>
            <p:cNvSpPr>
              <a:spLocks noChangeArrowheads="1"/>
            </p:cNvSpPr>
            <p:nvPr/>
          </p:nvSpPr>
          <p:spPr bwMode="auto">
            <a:xfrm>
              <a:off x="807" y="3314"/>
              <a:ext cx="71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i="0" u="none" strike="noStrike" kern="1200" cap="none" spc="0" normalizeH="0" baseline="0" noProof="0" dirty="0">
                  <a:ln>
                    <a:noFill/>
                  </a:ln>
                  <a:uLnTx/>
                  <a:uFillTx/>
                  <a:latin typeface="Calibri" panose="020F0502020204030204"/>
                  <a:ea typeface="+mn-ea"/>
                  <a:cs typeface="+mn-cs"/>
                </a:rPr>
                <a:t>NDP</a:t>
              </a:r>
            </a:p>
          </p:txBody>
        </p:sp>
        <p:sp>
          <p:nvSpPr>
            <p:cNvPr id="289812" name="Line 1044">
              <a:extLst>
                <a:ext uri="{FF2B5EF4-FFF2-40B4-BE49-F238E27FC236}">
                  <a16:creationId xmlns:a16="http://schemas.microsoft.com/office/drawing/2014/main" id="{A23FC547-591E-9470-9F10-581FB5402D3E}"/>
                </a:ext>
              </a:extLst>
            </p:cNvPr>
            <p:cNvSpPr>
              <a:spLocks noChangeShapeType="1"/>
            </p:cNvSpPr>
            <p:nvPr/>
          </p:nvSpPr>
          <p:spPr bwMode="auto">
            <a:xfrm flipV="1">
              <a:off x="2148" y="3499"/>
              <a:ext cx="2738" cy="10"/>
            </a:xfrm>
            <a:prstGeom prst="line">
              <a:avLst/>
            </a:prstGeom>
            <a:noFill/>
            <a:ln w="508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06FBD785-B3FD-F65D-B81E-A55711488C93}"/>
              </a:ext>
            </a:extLst>
          </p:cNvPr>
          <p:cNvSpPr/>
          <p:nvPr/>
        </p:nvSpPr>
        <p:spPr>
          <a:xfrm>
            <a:off x="10144125" y="0"/>
            <a:ext cx="2047876" cy="154305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fade">
                                      <p:cBhvr>
                                        <p:cTn id="7" dur="1000"/>
                                        <p:tgtEl>
                                          <p:spTgt spid="289794"/>
                                        </p:tgtEl>
                                      </p:cBhvr>
                                    </p:animEffect>
                                    <p:anim calcmode="lin" valueType="num">
                                      <p:cBhvr>
                                        <p:cTn id="8" dur="1000" fill="hold"/>
                                        <p:tgtEl>
                                          <p:spTgt spid="289794"/>
                                        </p:tgtEl>
                                        <p:attrNameLst>
                                          <p:attrName>ppt_x</p:attrName>
                                        </p:attrNameLst>
                                      </p:cBhvr>
                                      <p:tavLst>
                                        <p:tav tm="0">
                                          <p:val>
                                            <p:strVal val="#ppt_x"/>
                                          </p:val>
                                        </p:tav>
                                        <p:tav tm="100000">
                                          <p:val>
                                            <p:strVal val="#ppt_x"/>
                                          </p:val>
                                        </p:tav>
                                      </p:tavLst>
                                    </p:anim>
                                    <p:anim calcmode="lin" valueType="num">
                                      <p:cBhvr>
                                        <p:cTn id="9" dur="1000" fill="hold"/>
                                        <p:tgtEl>
                                          <p:spTgt spid="289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89813"/>
                                        </p:tgtEl>
                                        <p:attrNameLst>
                                          <p:attrName>style.visibility</p:attrName>
                                        </p:attrNameLst>
                                      </p:cBhvr>
                                      <p:to>
                                        <p:strVal val="visible"/>
                                      </p:to>
                                    </p:set>
                                    <p:animEffect transition="in" filter="wipe(up)">
                                      <p:cBhvr>
                                        <p:cTn id="14" dur="500"/>
                                        <p:tgtEl>
                                          <p:spTgt spid="28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5CC12-F222-A916-46D9-9C6BE7380FCE}"/>
              </a:ext>
            </a:extLst>
          </p:cNvPr>
          <p:cNvSpPr>
            <a:spLocks noGrp="1"/>
          </p:cNvSpPr>
          <p:nvPr>
            <p:ph type="title"/>
          </p:nvPr>
        </p:nvSpPr>
        <p:spPr>
          <a:xfrm>
            <a:off x="1136397" y="502020"/>
            <a:ext cx="5323715" cy="1642970"/>
          </a:xfrm>
        </p:spPr>
        <p:txBody>
          <a:bodyPr anchor="b">
            <a:normAutofit/>
          </a:bodyPr>
          <a:lstStyle/>
          <a:p>
            <a:r>
              <a:rPr lang="en-US" sz="4000"/>
              <a:t>Silt Density Index (SDI)</a:t>
            </a:r>
            <a:br>
              <a:rPr lang="en-US" sz="4000"/>
            </a:br>
            <a:endParaRPr lang="en-US" sz="4000"/>
          </a:p>
        </p:txBody>
      </p:sp>
      <p:sp>
        <p:nvSpPr>
          <p:cNvPr id="3" name="Content Placeholder 2">
            <a:extLst>
              <a:ext uri="{FF2B5EF4-FFF2-40B4-BE49-F238E27FC236}">
                <a16:creationId xmlns:a16="http://schemas.microsoft.com/office/drawing/2014/main" id="{20BB2CDD-612A-C239-C5E9-79F2E2C57B0B}"/>
              </a:ext>
            </a:extLst>
          </p:cNvPr>
          <p:cNvSpPr>
            <a:spLocks noGrp="1"/>
          </p:cNvSpPr>
          <p:nvPr>
            <p:ph idx="1"/>
          </p:nvPr>
        </p:nvSpPr>
        <p:spPr>
          <a:xfrm>
            <a:off x="600075" y="1943100"/>
            <a:ext cx="6843713" cy="3997877"/>
          </a:xfrm>
        </p:spPr>
        <p:txBody>
          <a:bodyPr anchor="t">
            <a:normAutofit/>
          </a:bodyPr>
          <a:lstStyle/>
          <a:p>
            <a:r>
              <a:rPr lang="en-US" sz="2400" dirty="0"/>
              <a:t>a  standard method to determine the fouling potential of RO feed</a:t>
            </a:r>
          </a:p>
          <a:p>
            <a:pPr marL="0" indent="0">
              <a:buNone/>
            </a:pPr>
            <a:r>
              <a:rPr lang="en-US" sz="2400" dirty="0"/>
              <a:t>Comparison between the times for filtering water over a membrane- filter at start-up conditions ( = clean filter ) versus after 15 minutes of operation</a:t>
            </a:r>
          </a:p>
          <a:p>
            <a:pPr marL="0" indent="0">
              <a:buNone/>
            </a:pPr>
            <a:r>
              <a:rPr lang="en-US" sz="2000" dirty="0"/>
              <a:t> </a:t>
            </a:r>
          </a:p>
          <a:p>
            <a:endParaRPr lang="en-US" sz="2000" dirty="0"/>
          </a:p>
          <a:p>
            <a:endParaRPr lang="en-US" sz="2000" dirty="0"/>
          </a:p>
        </p:txBody>
      </p:sp>
      <p:sp>
        <p:nvSpPr>
          <p:cNvPr id="40" name="Rectangle 3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C4FAED-CA64-65EF-00DE-EEE22C146C9D}"/>
              </a:ext>
            </a:extLst>
          </p:cNvPr>
          <p:cNvPicPr>
            <a:picLocks noChangeAspect="1"/>
          </p:cNvPicPr>
          <p:nvPr/>
        </p:nvPicPr>
        <p:blipFill>
          <a:blip r:embed="rId2"/>
          <a:stretch>
            <a:fillRect/>
          </a:stretch>
        </p:blipFill>
        <p:spPr>
          <a:xfrm>
            <a:off x="8458199" y="1157288"/>
            <a:ext cx="3611467" cy="4783689"/>
          </a:xfrm>
          <a:prstGeom prst="rect">
            <a:avLst/>
          </a:prstGeom>
        </p:spPr>
      </p:pic>
      <p:sp>
        <p:nvSpPr>
          <p:cNvPr id="5" name="Rectangle 4">
            <a:extLst>
              <a:ext uri="{FF2B5EF4-FFF2-40B4-BE49-F238E27FC236}">
                <a16:creationId xmlns:a16="http://schemas.microsoft.com/office/drawing/2014/main" id="{C854BD03-A920-F203-C145-D2E90D634862}"/>
              </a:ext>
            </a:extLst>
          </p:cNvPr>
          <p:cNvSpPr/>
          <p:nvPr/>
        </p:nvSpPr>
        <p:spPr>
          <a:xfrm>
            <a:off x="769304" y="1026077"/>
            <a:ext cx="6274434" cy="4788936"/>
          </a:xfrm>
          <a:prstGeom prst="rect">
            <a:avLst/>
          </a:prstGeom>
          <a:blipFill dpi="0" rotWithShape="1">
            <a:blip r:embed="rId3">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01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EE9D7-21A3-7B55-3CD4-134050858AE2}"/>
              </a:ext>
            </a:extLst>
          </p:cNvPr>
          <p:cNvSpPr>
            <a:spLocks noGrp="1"/>
          </p:cNvSpPr>
          <p:nvPr>
            <p:ph type="title"/>
          </p:nvPr>
        </p:nvSpPr>
        <p:spPr>
          <a:xfrm>
            <a:off x="1371599" y="294538"/>
            <a:ext cx="9895951" cy="1033669"/>
          </a:xfrm>
        </p:spPr>
        <p:txBody>
          <a:bodyPr>
            <a:normAutofit fontScale="90000"/>
          </a:bodyPr>
          <a:lstStyle/>
          <a:p>
            <a:r>
              <a:rPr lang="en-US" sz="4000" b="1" dirty="0">
                <a:solidFill>
                  <a:srgbClr val="FFFFFF"/>
                </a:solidFill>
              </a:rPr>
              <a:t>Silt Density  Index (SDI)</a:t>
            </a:r>
            <a:br>
              <a:rPr lang="en-US" sz="4000" b="1" dirty="0">
                <a:solidFill>
                  <a:srgbClr val="FFFFFF"/>
                </a:solidFill>
              </a:rPr>
            </a:br>
            <a:endParaRPr lang="en-US" sz="4000" b="1"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1202E3-C257-EA7B-B93C-BD05D850C131}"/>
                  </a:ext>
                </a:extLst>
              </p:cNvPr>
              <p:cNvSpPr>
                <a:spLocks noGrp="1"/>
              </p:cNvSpPr>
              <p:nvPr>
                <p:ph idx="1"/>
              </p:nvPr>
            </p:nvSpPr>
            <p:spPr>
              <a:xfrm>
                <a:off x="214313" y="2228850"/>
                <a:ext cx="11487149" cy="4514850"/>
              </a:xfrm>
            </p:spPr>
            <p:txBody>
              <a:bodyPr anchor="ctr">
                <a:normAutofit fontScale="77500" lnSpcReduction="20000"/>
              </a:bodyPr>
              <a:lstStyle/>
              <a:p>
                <a:pPr marL="0" marR="0" lvl="0" indent="0" algn="ctr" defTabSz="962025" rtl="0" eaLnBrk="1" fontAlgn="base" latinLnBrk="0" hangingPunct="1">
                  <a:lnSpc>
                    <a:spcPct val="100000"/>
                  </a:lnSpc>
                  <a:spcBef>
                    <a:spcPct val="0"/>
                  </a:spcBef>
                  <a:spcAft>
                    <a:spcPct val="0"/>
                  </a:spcAft>
                  <a:buClr>
                    <a:srgbClr val="114FFB"/>
                  </a:buClr>
                  <a:buSzTx/>
                  <a:buFont typeface="Monotype Sorts" pitchFamily="2" charset="2"/>
                  <a:buNone/>
                  <a:tabLst/>
                  <a:defRPr/>
                </a:pPr>
                <a:r>
                  <a:rPr kumimoji="0" lang="en-GB" altLang="en-US" sz="4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SDI  =   ( 1- </a:t>
                </a:r>
                <a14:m>
                  <m:oMath xmlns:m="http://schemas.openxmlformats.org/officeDocument/2006/math">
                    <m:f>
                      <m:fPr>
                        <m:ctrlPr>
                          <a:rPr kumimoji="0" lang="en-GB" altLang="en-US" sz="4100" b="1" i="1" u="none" strike="noStrike" kern="1200" cap="none" spc="0" normalizeH="0" baseline="0" noProof="0" smtClean="0">
                            <a:ln>
                              <a:noFill/>
                            </a:ln>
                            <a:solidFill>
                              <a:prstClr val="black"/>
                            </a:solidFill>
                            <a:effectLst/>
                            <a:uLnTx/>
                            <a:uFillTx/>
                            <a:latin typeface="Cambria Math" panose="02040503050406030204" pitchFamily="18" charset="0"/>
                          </a:rPr>
                        </m:ctrlPr>
                      </m:fPr>
                      <m:num>
                        <m:sSub>
                          <m:sSubPr>
                            <m:ctrlPr>
                              <a:rPr kumimoji="0" lang="en-GB" altLang="en-US" sz="41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altLang="en-US" sz="4100" b="1" i="0" u="none" strike="noStrike" kern="1200" cap="none" spc="0" normalizeH="0" baseline="0" noProof="0" smtClean="0">
                                <a:ln>
                                  <a:noFill/>
                                </a:ln>
                                <a:solidFill>
                                  <a:prstClr val="black"/>
                                </a:solidFill>
                                <a:effectLst/>
                                <a:uLnTx/>
                                <a:uFillTx/>
                                <a:latin typeface="Cambria Math" panose="02040503050406030204" pitchFamily="18" charset="0"/>
                              </a:rPr>
                              <m:t>𝐭</m:t>
                            </m:r>
                          </m:e>
                          <m:sub>
                            <m:r>
                              <a:rPr kumimoji="0" lang="en-US" altLang="en-US" sz="4100" b="1" i="0" u="none" strike="noStrike" kern="1200" cap="none" spc="0" normalizeH="0" baseline="0" noProof="0" smtClean="0">
                                <a:ln>
                                  <a:noFill/>
                                </a:ln>
                                <a:solidFill>
                                  <a:prstClr val="black"/>
                                </a:solidFill>
                                <a:effectLst/>
                                <a:uLnTx/>
                                <a:uFillTx/>
                                <a:latin typeface="Cambria Math" panose="02040503050406030204" pitchFamily="18" charset="0"/>
                              </a:rPr>
                              <m:t>𝟎</m:t>
                            </m:r>
                          </m:sub>
                        </m:sSub>
                      </m:num>
                      <m:den>
                        <m:sSub>
                          <m:sSubPr>
                            <m:ctrlPr>
                              <a:rPr kumimoji="0" lang="en-GB" altLang="en-US" sz="41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altLang="en-US" sz="4100" b="1" i="0" u="none" strike="noStrike" kern="1200" cap="none" spc="0" normalizeH="0" baseline="0" noProof="0" smtClean="0">
                                <a:ln>
                                  <a:noFill/>
                                </a:ln>
                                <a:solidFill>
                                  <a:prstClr val="black"/>
                                </a:solidFill>
                                <a:effectLst/>
                                <a:uLnTx/>
                                <a:uFillTx/>
                                <a:latin typeface="Cambria Math" panose="02040503050406030204" pitchFamily="18" charset="0"/>
                              </a:rPr>
                              <m:t>𝐭</m:t>
                            </m:r>
                          </m:e>
                          <m:sub>
                            <m:r>
                              <a:rPr kumimoji="0" lang="en-US" altLang="en-US" sz="4100" b="1" i="0" u="none" strike="noStrike" kern="1200" cap="none" spc="0" normalizeH="0" baseline="0" noProof="0" smtClean="0">
                                <a:ln>
                                  <a:noFill/>
                                </a:ln>
                                <a:solidFill>
                                  <a:prstClr val="black"/>
                                </a:solidFill>
                                <a:effectLst/>
                                <a:uLnTx/>
                                <a:uFillTx/>
                                <a:latin typeface="Cambria Math" panose="02040503050406030204" pitchFamily="18" charset="0"/>
                              </a:rPr>
                              <m:t>𝟏</m:t>
                            </m:r>
                          </m:sub>
                        </m:sSub>
                      </m:den>
                    </m:f>
                  </m:oMath>
                </a14:m>
                <a:r>
                  <a:rPr kumimoji="0" lang="en-GB" altLang="en-US" sz="4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altLang="en-US" sz="4100" b="1" i="0" u="none" strike="noStrike" kern="1200" cap="none" spc="0" normalizeH="0" baseline="14000" noProof="0" dirty="0">
                    <a:ln>
                      <a:noFill/>
                    </a:ln>
                    <a:solidFill>
                      <a:prstClr val="black"/>
                    </a:solidFill>
                    <a:effectLst/>
                    <a:uLnTx/>
                    <a:uFillTx/>
                    <a:latin typeface="Times New Roman" panose="02020603050405020304" pitchFamily="18" charset="0"/>
                    <a:cs typeface="Times New Roman" panose="02020603050405020304" pitchFamily="18" charset="0"/>
                  </a:rPr>
                  <a:t>x  </a:t>
                </a:r>
                <a14:m>
                  <m:oMath xmlns:m="http://schemas.openxmlformats.org/officeDocument/2006/math">
                    <m:f>
                      <m:fPr>
                        <m:ctrlPr>
                          <a:rPr kumimoji="0" lang="en-GB" altLang="en-US" sz="4100" b="1" i="1" u="none" strike="noStrike" kern="1200" cap="none" spc="0" normalizeH="0" baseline="14000" noProof="0" smtClean="0">
                            <a:ln>
                              <a:noFill/>
                            </a:ln>
                            <a:solidFill>
                              <a:prstClr val="black"/>
                            </a:solidFill>
                            <a:effectLst/>
                            <a:uLnTx/>
                            <a:uFillTx/>
                            <a:latin typeface="Cambria Math" panose="02040503050406030204" pitchFamily="18" charset="0"/>
                          </a:rPr>
                        </m:ctrlPr>
                      </m:fPr>
                      <m:num>
                        <m:r>
                          <a:rPr kumimoji="0" lang="en-US" altLang="en-US" sz="4100" b="1" i="0" u="none" strike="noStrike" kern="1200" cap="none" spc="0" normalizeH="0" baseline="14000" noProof="0" smtClean="0">
                            <a:ln>
                              <a:noFill/>
                            </a:ln>
                            <a:solidFill>
                              <a:prstClr val="black"/>
                            </a:solidFill>
                            <a:effectLst/>
                            <a:uLnTx/>
                            <a:uFillTx/>
                            <a:latin typeface="Cambria Math" panose="02040503050406030204" pitchFamily="18" charset="0"/>
                          </a:rPr>
                          <m:t>𝟏𝟎𝟎</m:t>
                        </m:r>
                      </m:num>
                      <m:den>
                        <m:r>
                          <a:rPr kumimoji="0" lang="en-US" altLang="en-US" sz="4100" b="1" i="0" u="none" strike="noStrike" kern="1200" cap="none" spc="0" normalizeH="0" baseline="14000" noProof="0" smtClean="0">
                            <a:ln>
                              <a:noFill/>
                            </a:ln>
                            <a:solidFill>
                              <a:prstClr val="black"/>
                            </a:solidFill>
                            <a:effectLst/>
                            <a:uLnTx/>
                            <a:uFillTx/>
                            <a:latin typeface="Cambria Math" panose="02040503050406030204" pitchFamily="18" charset="0"/>
                          </a:rPr>
                          <m:t>𝟏𝟓</m:t>
                        </m:r>
                      </m:den>
                    </m:f>
                  </m:oMath>
                </a14:m>
                <a:endParaRPr kumimoji="0" lang="en-GB" altLang="en-US" sz="4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62025" rtl="0" eaLnBrk="1" fontAlgn="base" latinLnBrk="0" hangingPunct="1">
                  <a:lnSpc>
                    <a:spcPct val="100000"/>
                  </a:lnSpc>
                  <a:spcBef>
                    <a:spcPct val="0"/>
                  </a:spcBef>
                  <a:spcAft>
                    <a:spcPct val="0"/>
                  </a:spcAft>
                  <a:buClr>
                    <a:srgbClr val="114FFB"/>
                  </a:buClr>
                  <a:buSzTx/>
                  <a:buFont typeface="Monotype Sorts" pitchFamily="2" charset="2"/>
                  <a:buNone/>
                  <a:tabLst/>
                  <a:defRPr/>
                </a:pPr>
                <a:endParaRPr lang="en-GB" altLang="en-US" b="1" dirty="0">
                  <a:solidFill>
                    <a:prstClr val="black"/>
                  </a:solidFill>
                  <a:latin typeface="Times New Roman" panose="02020603050405020304" pitchFamily="18" charset="0"/>
                  <a:cs typeface="Times New Roman" panose="02020603050405020304" pitchFamily="18" charset="0"/>
                </a:endParaRPr>
              </a:p>
              <a:p>
                <a:pPr marL="0" marR="0" lvl="0" indent="0" algn="l" defTabSz="962025" rtl="0" eaLnBrk="1" fontAlgn="base" latinLnBrk="0" hangingPunct="1">
                  <a:lnSpc>
                    <a:spcPct val="100000"/>
                  </a:lnSpc>
                  <a:spcBef>
                    <a:spcPct val="0"/>
                  </a:spcBef>
                  <a:spcAft>
                    <a:spcPct val="0"/>
                  </a:spcAft>
                  <a:buClr>
                    <a:srgbClr val="114FFB"/>
                  </a:buClr>
                  <a:buSzTx/>
                  <a:buFont typeface="Monotype Sorts" pitchFamily="2" charset="2"/>
                  <a:buNone/>
                  <a:tabLst/>
                  <a:defRPr/>
                </a:pPr>
                <a:endParaRPr kumimoji="0" lang="en-GB"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62025" rtl="0" eaLnBrk="1" fontAlgn="base" latinLnBrk="0" hangingPunct="1">
                  <a:lnSpc>
                    <a:spcPct val="100000"/>
                  </a:lnSpc>
                  <a:spcBef>
                    <a:spcPct val="0"/>
                  </a:spcBef>
                  <a:spcAft>
                    <a:spcPct val="0"/>
                  </a:spcAft>
                  <a:buClr>
                    <a:srgbClr val="114FFB"/>
                  </a:buClr>
                  <a:buSzTx/>
                  <a:buFont typeface="Monotype Sorts" pitchFamily="2" charset="2"/>
                  <a:buNone/>
                  <a:tabLst/>
                  <a:defRPr/>
                </a:pPr>
                <a:endParaRPr lang="en-GB" altLang="en-US" sz="1800" b="1" dirty="0">
                  <a:solidFill>
                    <a:prstClr val="black"/>
                  </a:solidFill>
                  <a:latin typeface="Times New Roman" panose="02020603050405020304" pitchFamily="18" charset="0"/>
                  <a:cs typeface="Times New Roman" panose="02020603050405020304" pitchFamily="18" charset="0"/>
                </a:endParaRP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47 mm diameter membrane filter</a:t>
                </a:r>
              </a:p>
              <a:p>
                <a:pPr defTabSz="962025" eaLnBrk="1" hangingPunct="1">
                  <a:lnSpc>
                    <a:spcPct val="100000"/>
                  </a:lnSpc>
                  <a:spcBef>
                    <a:spcPct val="0"/>
                  </a:spcBef>
                  <a:buClr>
                    <a:srgbClr val="114FFB"/>
                  </a:buClr>
                  <a:defRPr/>
                </a:pPr>
                <a:endPar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feed- pressure  2,1 bar</a:t>
                </a:r>
              </a:p>
              <a:p>
                <a:pPr defTabSz="962025" eaLnBrk="1" hangingPunct="1">
                  <a:lnSpc>
                    <a:spcPct val="100000"/>
                  </a:lnSpc>
                  <a:spcBef>
                    <a:spcPct val="0"/>
                  </a:spcBef>
                  <a:buClr>
                    <a:srgbClr val="114FFB"/>
                  </a:buClr>
                  <a:defRPr/>
                </a:pPr>
                <a:endPar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measure initial time  ( t0 ) to filter 500 ml</a:t>
                </a:r>
              </a:p>
              <a:p>
                <a:pPr defTabSz="962025" eaLnBrk="1" hangingPunct="1">
                  <a:lnSpc>
                    <a:spcPct val="100000"/>
                  </a:lnSpc>
                  <a:spcBef>
                    <a:spcPct val="0"/>
                  </a:spcBef>
                  <a:buClr>
                    <a:srgbClr val="114FFB"/>
                  </a:buClr>
                  <a:defRPr/>
                </a:pPr>
                <a:endPar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keep filter in operation for 15 minutes</a:t>
                </a:r>
              </a:p>
              <a:p>
                <a:pPr defTabSz="962025" eaLnBrk="1" hangingPunct="1">
                  <a:lnSpc>
                    <a:spcPct val="100000"/>
                  </a:lnSpc>
                  <a:spcBef>
                    <a:spcPct val="0"/>
                  </a:spcBef>
                  <a:buClr>
                    <a:srgbClr val="114FFB"/>
                  </a:buClr>
                  <a:defRPr/>
                </a:pPr>
                <a:endPar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measure time again  ( t1 ) to filter 500 ml</a:t>
                </a: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Empirical indication of potential fouling</a:t>
                </a: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Based on rate of plugging a 0.45 mm filter</a:t>
                </a: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Hollow Fiber SDI  &lt;  3.0</a:t>
                </a: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Spiral Wound  SDI  &lt; 5.0</a:t>
                </a: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Typical Well Water SDI &lt; 3</a:t>
                </a:r>
              </a:p>
              <a:p>
                <a:pPr defTabSz="962025" eaLnBrk="1" hangingPunct="1">
                  <a:lnSpc>
                    <a:spcPct val="100000"/>
                  </a:lnSpc>
                  <a:spcBef>
                    <a:spcPct val="0"/>
                  </a:spcBef>
                  <a:buClr>
                    <a:srgbClr val="114FFB"/>
                  </a:buClr>
                  <a:defRPr/>
                </a:pPr>
                <a:r>
                  <a:rPr kumimoji="0" lang="en-US" altLang="en-US" sz="22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Typical Surface Water SDI &gt; 6</a:t>
                </a:r>
              </a:p>
              <a:p>
                <a:pPr defTabSz="962025" eaLnBrk="1" hangingPunct="1">
                  <a:lnSpc>
                    <a:spcPct val="100000"/>
                  </a:lnSpc>
                  <a:spcBef>
                    <a:spcPct val="0"/>
                  </a:spcBef>
                  <a:buClr>
                    <a:srgbClr val="114FFB"/>
                  </a:buClr>
                  <a:defRPr/>
                </a:pPr>
                <a:endPar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62025" rtl="0" eaLnBrk="1" fontAlgn="base" latinLnBrk="0" hangingPunct="1">
                  <a:lnSpc>
                    <a:spcPct val="100000"/>
                  </a:lnSpc>
                  <a:spcBef>
                    <a:spcPct val="0"/>
                  </a:spcBef>
                  <a:spcAft>
                    <a:spcPct val="0"/>
                  </a:spcAft>
                  <a:buClr>
                    <a:srgbClr val="114FFB"/>
                  </a:buClr>
                  <a:buSzTx/>
                  <a:buFont typeface="Monotype Sorts" pitchFamily="2" charset="2"/>
                  <a:buNone/>
                  <a:tabLst/>
                  <a:defRPr/>
                </a:pPr>
                <a:endParaRPr kumimoji="0" lang="en-GB"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sz="2000" dirty="0"/>
              </a:p>
            </p:txBody>
          </p:sp>
        </mc:Choice>
        <mc:Fallback xmlns="">
          <p:sp>
            <p:nvSpPr>
              <p:cNvPr id="3" name="Content Placeholder 2">
                <a:extLst>
                  <a:ext uri="{FF2B5EF4-FFF2-40B4-BE49-F238E27FC236}">
                    <a16:creationId xmlns:a16="http://schemas.microsoft.com/office/drawing/2014/main" id="{261202E3-C257-EA7B-B93C-BD05D850C131}"/>
                  </a:ext>
                </a:extLst>
              </p:cNvPr>
              <p:cNvSpPr>
                <a:spLocks noGrp="1" noRot="1" noChangeAspect="1" noMove="1" noResize="1" noEditPoints="1" noAdjustHandles="1" noChangeArrowheads="1" noChangeShapeType="1" noTextEdit="1"/>
              </p:cNvSpPr>
              <p:nvPr>
                <p:ph idx="1"/>
              </p:nvPr>
            </p:nvSpPr>
            <p:spPr>
              <a:xfrm>
                <a:off x="214313" y="2228850"/>
                <a:ext cx="11487149" cy="4514850"/>
              </a:xfrm>
              <a:blipFill>
                <a:blip r:embed="rId2"/>
                <a:stretch>
                  <a:fillRect l="-265" t="-851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8848053-78D2-27EA-1C4D-0A98DC580165}"/>
              </a:ext>
            </a:extLst>
          </p:cNvPr>
          <p:cNvSpPr/>
          <p:nvPr/>
        </p:nvSpPr>
        <p:spPr>
          <a:xfrm>
            <a:off x="10044112" y="-13383"/>
            <a:ext cx="2147887" cy="159743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74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55F5F-D264-87C7-2F59-D06BA2E443CD}"/>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Langelier Saturation Index (LSI)</a:t>
            </a:r>
          </a:p>
        </p:txBody>
      </p:sp>
      <p:sp>
        <p:nvSpPr>
          <p:cNvPr id="3" name="Content Placeholder 2">
            <a:extLst>
              <a:ext uri="{FF2B5EF4-FFF2-40B4-BE49-F238E27FC236}">
                <a16:creationId xmlns:a16="http://schemas.microsoft.com/office/drawing/2014/main" id="{12B5089C-E814-8EED-7F49-C83796E429E3}"/>
              </a:ext>
            </a:extLst>
          </p:cNvPr>
          <p:cNvSpPr>
            <a:spLocks noGrp="1"/>
          </p:cNvSpPr>
          <p:nvPr>
            <p:ph idx="1"/>
          </p:nvPr>
        </p:nvSpPr>
        <p:spPr>
          <a:xfrm>
            <a:off x="459350" y="1891970"/>
            <a:ext cx="11384988" cy="4537405"/>
          </a:xfrm>
        </p:spPr>
        <p:txBody>
          <a:bodyPr anchor="ctr">
            <a:normAutofit lnSpcReduction="10000"/>
          </a:bodyPr>
          <a:lstStyle/>
          <a:p>
            <a:r>
              <a:rPr lang="en-US" sz="2000" dirty="0"/>
              <a:t>The Langelier Saturation Index is a water quality parameter used to determine the tendency of water to form calcium carbonate scaling. It measures the degree of saturation and is determined by calculating the difference between the actual and the theoretical pH of the water.</a:t>
            </a:r>
          </a:p>
          <a:p>
            <a:endParaRPr lang="en-US" sz="2000" dirty="0"/>
          </a:p>
          <a:p>
            <a:pPr marL="0" indent="0" algn="ctr">
              <a:buNone/>
            </a:pPr>
            <a:r>
              <a:rPr lang="en-US" b="1" dirty="0"/>
              <a:t>LSI = pH – pHs</a:t>
            </a:r>
          </a:p>
          <a:p>
            <a:endParaRPr lang="en-US" sz="2000" dirty="0"/>
          </a:p>
          <a:p>
            <a:pPr marL="0" indent="0">
              <a:buNone/>
            </a:pPr>
            <a:r>
              <a:rPr lang="en-US" sz="2000" dirty="0"/>
              <a:t>Where:</a:t>
            </a:r>
          </a:p>
          <a:p>
            <a:pPr marL="0" indent="0">
              <a:buNone/>
            </a:pPr>
            <a:r>
              <a:rPr lang="en-US" sz="2000" b="1" dirty="0"/>
              <a:t>LSI = Langelier Saturation Index</a:t>
            </a:r>
          </a:p>
          <a:p>
            <a:endParaRPr lang="en-US" sz="2000" b="1" dirty="0"/>
          </a:p>
          <a:p>
            <a:pPr marL="0" indent="0">
              <a:buNone/>
            </a:pPr>
            <a:r>
              <a:rPr lang="en-US" sz="2000" b="1" dirty="0"/>
              <a:t>pH = Actual pH of the water</a:t>
            </a:r>
          </a:p>
          <a:p>
            <a:endParaRPr lang="en-US" sz="2000" b="1" dirty="0"/>
          </a:p>
          <a:p>
            <a:pPr marL="0" indent="0">
              <a:buNone/>
            </a:pPr>
            <a:r>
              <a:rPr lang="en-US" sz="2000" b="1" dirty="0"/>
              <a:t>pHs = Calculated theoretical pH of the water based on chemical analysis</a:t>
            </a:r>
          </a:p>
        </p:txBody>
      </p:sp>
      <p:sp>
        <p:nvSpPr>
          <p:cNvPr id="4" name="Rectangle 3">
            <a:extLst>
              <a:ext uri="{FF2B5EF4-FFF2-40B4-BE49-F238E27FC236}">
                <a16:creationId xmlns:a16="http://schemas.microsoft.com/office/drawing/2014/main" id="{59D6DFAE-1C6B-80D4-4B3A-D0B4DE3A003A}"/>
              </a:ext>
            </a:extLst>
          </p:cNvPr>
          <p:cNvSpPr/>
          <p:nvPr/>
        </p:nvSpPr>
        <p:spPr>
          <a:xfrm>
            <a:off x="10044113" y="-6692"/>
            <a:ext cx="2147883" cy="15974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91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A5B7-2402-F1CE-E65D-C6C9EECBFAD8}"/>
              </a:ext>
            </a:extLst>
          </p:cNvPr>
          <p:cNvSpPr>
            <a:spLocks noGrp="1"/>
          </p:cNvSpPr>
          <p:nvPr>
            <p:ph type="title"/>
          </p:nvPr>
        </p:nvSpPr>
        <p:spPr>
          <a:xfrm>
            <a:off x="614363" y="681036"/>
            <a:ext cx="10872787" cy="1009653"/>
          </a:xfrm>
        </p:spPr>
        <p:txBody>
          <a:bodyPr>
            <a:noAutofit/>
          </a:bodyPr>
          <a:lstStyle/>
          <a:p>
            <a:r>
              <a:rPr lang="en-US" sz="3600" b="1" dirty="0"/>
              <a:t>Factors Must Be Taken Into Consideration During The Design Process</a:t>
            </a:r>
            <a:br>
              <a:rPr lang="en-US" sz="3600" b="1" dirty="0"/>
            </a:br>
            <a:endParaRPr lang="en-US" sz="3600" b="1" dirty="0"/>
          </a:p>
        </p:txBody>
      </p:sp>
      <p:sp>
        <p:nvSpPr>
          <p:cNvPr id="3" name="Content Placeholder 2">
            <a:extLst>
              <a:ext uri="{FF2B5EF4-FFF2-40B4-BE49-F238E27FC236}">
                <a16:creationId xmlns:a16="http://schemas.microsoft.com/office/drawing/2014/main" id="{093249B4-D762-3F8C-6C41-B0DCEB25FCDC}"/>
              </a:ext>
            </a:extLst>
          </p:cNvPr>
          <p:cNvSpPr>
            <a:spLocks noGrp="1"/>
          </p:cNvSpPr>
          <p:nvPr>
            <p:ph idx="1"/>
          </p:nvPr>
        </p:nvSpPr>
        <p:spPr>
          <a:xfrm>
            <a:off x="704850" y="1690689"/>
            <a:ext cx="11025188" cy="4486274"/>
          </a:xfrm>
        </p:spPr>
        <p:txBody>
          <a:bodyPr>
            <a:normAutofit/>
          </a:bodyPr>
          <a:lstStyle/>
          <a:p>
            <a:pPr marL="0" indent="0" algn="just">
              <a:buNone/>
            </a:pPr>
            <a:r>
              <a:rPr lang="en-US" sz="2000" b="1" dirty="0"/>
              <a:t>I. </a:t>
            </a:r>
            <a:r>
              <a:rPr lang="en-US" sz="2400" b="1" dirty="0"/>
              <a:t>Water Source</a:t>
            </a:r>
            <a:r>
              <a:rPr lang="en-US" sz="2400" dirty="0"/>
              <a:t>: By pre-treating the feed-water</a:t>
            </a:r>
          </a:p>
          <a:p>
            <a:pPr marL="0" indent="0" algn="just">
              <a:buNone/>
            </a:pPr>
            <a:r>
              <a:rPr lang="en-US" sz="2400" b="1" dirty="0"/>
              <a:t> II. Temperature and Flow Rate</a:t>
            </a:r>
            <a:r>
              <a:rPr lang="en-US" sz="2400" dirty="0"/>
              <a:t>: The temperature of the water has a significant impact on the flux rate, or the rate at which water flows through a membrane. Temperature and flow rate characteristics must be considered when designing a reverse osmosis system and pretreatment equipment.</a:t>
            </a:r>
          </a:p>
          <a:p>
            <a:pPr marL="0" indent="0" algn="just">
              <a:buNone/>
            </a:pPr>
            <a:r>
              <a:rPr lang="en-US" sz="2400" b="1" dirty="0"/>
              <a:t> III. Pretreatment</a:t>
            </a:r>
            <a:r>
              <a:rPr lang="en-US" sz="2400" dirty="0"/>
              <a:t>: To prevent scaling from calcium and magnesium carbonates, feed-water should be prepared with a caution exchange water softener or chemical antiscalant, depending on the water hardness level.</a:t>
            </a:r>
          </a:p>
          <a:p>
            <a:pPr marL="0" indent="0" algn="just">
              <a:buNone/>
            </a:pPr>
            <a:r>
              <a:rPr lang="en-US" sz="2400" b="1" dirty="0"/>
              <a:t>IV.  Silt Density Index</a:t>
            </a:r>
            <a:r>
              <a:rPr lang="en-US" sz="2400" dirty="0"/>
              <a:t>: To avoid inefficiency and downtime, feed-water should be evaluated in the field using a silt density index test (SDI) before designing pre-treatment for reverse osmosis systems. If the feed-water contains significant amounts of silt, flocculent treatment upstream of multimedia filtration may be required.</a:t>
            </a:r>
          </a:p>
          <a:p>
            <a:endParaRPr lang="en-US" sz="2000" dirty="0"/>
          </a:p>
          <a:p>
            <a:pPr marL="0" indent="0">
              <a:buNone/>
            </a:pPr>
            <a:endParaRPr lang="en-US" sz="2000" dirty="0"/>
          </a:p>
        </p:txBody>
      </p:sp>
    </p:spTree>
    <p:extLst>
      <p:ext uri="{BB962C8B-B14F-4D97-AF65-F5344CB8AC3E}">
        <p14:creationId xmlns:p14="http://schemas.microsoft.com/office/powerpoint/2010/main" val="3782505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FBB8-0C85-2AC3-C627-FBFC979DF17D}"/>
              </a:ext>
            </a:extLst>
          </p:cNvPr>
          <p:cNvSpPr>
            <a:spLocks noGrp="1"/>
          </p:cNvSpPr>
          <p:nvPr>
            <p:ph type="title"/>
          </p:nvPr>
        </p:nvSpPr>
        <p:spPr/>
        <p:txBody>
          <a:bodyPr/>
          <a:lstStyle/>
          <a:p>
            <a:r>
              <a:rPr lang="en-US" dirty="0"/>
              <a:t>system design</a:t>
            </a:r>
          </a:p>
        </p:txBody>
      </p:sp>
      <p:sp>
        <p:nvSpPr>
          <p:cNvPr id="3" name="Content Placeholder 2">
            <a:extLst>
              <a:ext uri="{FF2B5EF4-FFF2-40B4-BE49-F238E27FC236}">
                <a16:creationId xmlns:a16="http://schemas.microsoft.com/office/drawing/2014/main" id="{E1871F91-51E0-0D75-3368-0A6F349CC738}"/>
              </a:ext>
            </a:extLst>
          </p:cNvPr>
          <p:cNvSpPr>
            <a:spLocks noGrp="1"/>
          </p:cNvSpPr>
          <p:nvPr>
            <p:ph idx="1"/>
          </p:nvPr>
        </p:nvSpPr>
        <p:spPr>
          <a:xfrm>
            <a:off x="838199" y="1428750"/>
            <a:ext cx="10691813" cy="4714876"/>
          </a:xfrm>
        </p:spPr>
        <p:txBody>
          <a:bodyPr/>
          <a:lstStyle/>
          <a:p>
            <a:pPr algn="just"/>
            <a:r>
              <a:rPr lang="en-US" sz="2400" dirty="0"/>
              <a:t>Small commercial systems utilize 2.5” and 4” diameter membranes. The membranes are typically housed in polyvinyl chloride (PVC) or stainless steel single membrane housings and installed in a vertical configuration. There may be some PVC or stainless steel piping, but hoses are typically used to connect the RO housings. This reduces the cost of the materials and assembly time. In commercial systems, the instrumentation is basic. Depending on the manufacturer, there are usually permeate and concentrate flow rotameters with a concentrate pressure gauge and a motor starter.</a:t>
            </a:r>
          </a:p>
          <a:p>
            <a:pPr algn="just"/>
            <a:r>
              <a:rPr lang="en-US" sz="2400" dirty="0"/>
              <a:t> a preprogrammed microprocessor is used to start and stop the RO system, based on product level in the permeate storage tank. The microprocessors also have “pretreatment lockout” to prevent the RO system from running if a media filter is in backwash or softener is in regeneration. Pump low and high pressure protection is included for additional cost.</a:t>
            </a:r>
          </a:p>
        </p:txBody>
      </p:sp>
    </p:spTree>
    <p:extLst>
      <p:ext uri="{BB962C8B-B14F-4D97-AF65-F5344CB8AC3E}">
        <p14:creationId xmlns:p14="http://schemas.microsoft.com/office/powerpoint/2010/main" val="1739430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8BB56-95D3-017C-4A8F-039BA87DD552}"/>
              </a:ext>
            </a:extLst>
          </p:cNvPr>
          <p:cNvSpPr>
            <a:spLocks noGrp="1"/>
          </p:cNvSpPr>
          <p:nvPr>
            <p:ph idx="1"/>
          </p:nvPr>
        </p:nvSpPr>
        <p:spPr>
          <a:xfrm>
            <a:off x="600075" y="542925"/>
            <a:ext cx="10753725" cy="5634038"/>
          </a:xfrm>
        </p:spPr>
        <p:txBody>
          <a:bodyPr/>
          <a:lstStyle/>
          <a:p>
            <a:pPr algn="just"/>
            <a:r>
              <a:rPr lang="en-US" sz="2400" dirty="0"/>
              <a:t>Pretreatment of commercial systems should include a multimedia filter, softener and activated carbon filter. The back washable filter and softener vessels are </a:t>
            </a:r>
            <a:r>
              <a:rPr lang="en-US" sz="2400" dirty="0" err="1"/>
              <a:t>fibre</a:t>
            </a:r>
            <a:r>
              <a:rPr lang="en-US" sz="2400"/>
              <a:t> glass </a:t>
            </a:r>
            <a:r>
              <a:rPr lang="en-US" sz="2400" dirty="0"/>
              <a:t>reinforced plastic (FRP) with a timer-based control valve. The RO system should include a “Big Blue” style plastic housing with pre-filter rated at five microns and a 304 stainless steel multistage pump. A stainless steel needle valve is used to control concentrate flow, and permeate flow varies. Depending on the manufacturer, some parts may be brass rather than stainless steel. This design is based on competitive price pressures and low cost of the RO membranes.</a:t>
            </a:r>
          </a:p>
          <a:p>
            <a:pPr algn="just"/>
            <a:r>
              <a:rPr lang="en-US" sz="2400" dirty="0"/>
              <a:t>The commercial system design is controlled by the price. If the purchaser is educated to the benefits, concentrate recirculation, pre-filter inlet and outlet pressure gauges, pump throttling valve, soft motor starter or variable frequency drive, FRP vessels, so called “cold water” membranes and permeate pressure gauges can be included.</a:t>
            </a:r>
          </a:p>
        </p:txBody>
      </p:sp>
    </p:spTree>
    <p:extLst>
      <p:ext uri="{BB962C8B-B14F-4D97-AF65-F5344CB8AC3E}">
        <p14:creationId xmlns:p14="http://schemas.microsoft.com/office/powerpoint/2010/main" val="1341897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5F6219-DA0B-8CAC-1451-7F4B5CA0237F}"/>
              </a:ext>
            </a:extLst>
          </p:cNvPr>
          <p:cNvSpPr>
            <a:spLocks noGrp="1"/>
          </p:cNvSpPr>
          <p:nvPr>
            <p:ph idx="1"/>
          </p:nvPr>
        </p:nvSpPr>
        <p:spPr>
          <a:xfrm>
            <a:off x="642938" y="500063"/>
            <a:ext cx="10987087" cy="5676900"/>
          </a:xfrm>
        </p:spPr>
        <p:txBody>
          <a:bodyPr/>
          <a:lstStyle/>
          <a:p>
            <a:r>
              <a:rPr lang="en-US" dirty="0"/>
              <a:t>The commercial RO permeate flow rating is usually close to the maximum allowable of the RO membrane manufacturer, rather than based on the application and membrane flux. Recoveries are 20% to 50% without concentrate recirculation or as high as 75% with concentrate recirculation.</a:t>
            </a:r>
          </a:p>
          <a:p>
            <a:endParaRPr lang="en-US" dirty="0"/>
          </a:p>
          <a:p>
            <a:r>
              <a:rPr lang="en-US" dirty="0"/>
              <a:t>Since the feed water flow rate drops as permeate passes across the membrane, it becomes concentrated with high scaling and fouling containments the further across the membrane surface it flows. In order to minimize the fouling or scaling of the concentrate containments, a minimum flow is required to maintain high velocity and turbulence on the membrane surface. The concentrate recirculation option allows higher recoveries and less wastewater, by mixing feed water with rejected concentrate water.</a:t>
            </a:r>
          </a:p>
        </p:txBody>
      </p:sp>
    </p:spTree>
    <p:extLst>
      <p:ext uri="{BB962C8B-B14F-4D97-AF65-F5344CB8AC3E}">
        <p14:creationId xmlns:p14="http://schemas.microsoft.com/office/powerpoint/2010/main" val="1198924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1107-7A14-C934-90E2-33F6EBED947B}"/>
              </a:ext>
            </a:extLst>
          </p:cNvPr>
          <p:cNvSpPr>
            <a:spLocks noGrp="1"/>
          </p:cNvSpPr>
          <p:nvPr>
            <p:ph type="title"/>
          </p:nvPr>
        </p:nvSpPr>
        <p:spPr/>
        <p:txBody>
          <a:bodyPr/>
          <a:lstStyle/>
          <a:p>
            <a:r>
              <a:rPr lang="en-US" dirty="0"/>
              <a:t>Design of large reverse osmosis systems</a:t>
            </a:r>
            <a:br>
              <a:rPr lang="en-US" dirty="0"/>
            </a:br>
            <a:endParaRPr lang="en-US" dirty="0"/>
          </a:p>
        </p:txBody>
      </p:sp>
      <p:sp>
        <p:nvSpPr>
          <p:cNvPr id="3" name="Content Placeholder 2">
            <a:extLst>
              <a:ext uri="{FF2B5EF4-FFF2-40B4-BE49-F238E27FC236}">
                <a16:creationId xmlns:a16="http://schemas.microsoft.com/office/drawing/2014/main" id="{693F7C9D-0D60-76B0-6749-42FC37D71C11}"/>
              </a:ext>
            </a:extLst>
          </p:cNvPr>
          <p:cNvSpPr>
            <a:spLocks noGrp="1"/>
          </p:cNvSpPr>
          <p:nvPr>
            <p:ph idx="1"/>
          </p:nvPr>
        </p:nvSpPr>
        <p:spPr>
          <a:xfrm>
            <a:off x="542925" y="1228726"/>
            <a:ext cx="10810875" cy="5057774"/>
          </a:xfrm>
        </p:spPr>
        <p:txBody>
          <a:bodyPr/>
          <a:lstStyle/>
          <a:p>
            <a:r>
              <a:rPr lang="en-US" sz="2000" dirty="0"/>
              <a:t>With large systems, many RO membranes are used and the cost of the membranes is significant. Therefore, higher end “heavy industrial” and municipal reverse osmosis systems have a different design philosophy than their smaller commercial counterparts.</a:t>
            </a:r>
          </a:p>
          <a:p>
            <a:pPr marL="0" indent="0">
              <a:buNone/>
            </a:pPr>
            <a:r>
              <a:rPr lang="en-US" sz="2000" dirty="0"/>
              <a:t>A small reverse osmosis unit.</a:t>
            </a:r>
          </a:p>
          <a:p>
            <a:r>
              <a:rPr lang="en-US" sz="2000" dirty="0"/>
              <a:t>The cost of the system is important, but greater weight is placed on the longer-term operation and maximum membrane life and performance. The 2.5” and 4” membranes cost between $100 to $350 and there are very few membranes on the system. So the membranes are regarded as disposable and replaced every year or two, even though the performance may have been degrading over time.</a:t>
            </a:r>
          </a:p>
          <a:p>
            <a:r>
              <a:rPr lang="en-US" sz="2000" dirty="0"/>
              <a:t>In industrial systems, there are multiple 8” membranes ranging from 18 to 180 per skid with six long vessels, and each membrane typically costs $600 to $800. Reliable performance in salt rejection and flow are critical for heavy industrial users. Often, the RO water is further polished by </a:t>
            </a:r>
            <a:r>
              <a:rPr lang="en-US" sz="2000" dirty="0" err="1"/>
              <a:t>electrodeionization</a:t>
            </a:r>
            <a:r>
              <a:rPr lang="en-US" sz="2000" dirty="0"/>
              <a:t> (EDI) to achieve ultrapure grade water without chemical regeneration.</a:t>
            </a:r>
          </a:p>
          <a:p>
            <a:endParaRPr lang="en-US" dirty="0"/>
          </a:p>
        </p:txBody>
      </p:sp>
    </p:spTree>
    <p:extLst>
      <p:ext uri="{BB962C8B-B14F-4D97-AF65-F5344CB8AC3E}">
        <p14:creationId xmlns:p14="http://schemas.microsoft.com/office/powerpoint/2010/main" val="364504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7" name="Text Box 7">
            <a:extLst>
              <a:ext uri="{FF2B5EF4-FFF2-40B4-BE49-F238E27FC236}">
                <a16:creationId xmlns:a16="http://schemas.microsoft.com/office/drawing/2014/main" id="{360F9193-C048-B72E-8001-9100EB9BF63D}"/>
              </a:ext>
            </a:extLst>
          </p:cNvPr>
          <p:cNvSpPr txBox="1">
            <a:spLocks noChangeArrowheads="1"/>
          </p:cNvSpPr>
          <p:nvPr/>
        </p:nvSpPr>
        <p:spPr bwMode="auto">
          <a:xfrm>
            <a:off x="877825" y="646176"/>
            <a:ext cx="10389726" cy="841248"/>
          </a:xfrm>
          <a:prstGeom prst="rect">
            <a:avLst/>
          </a:prstGeom>
        </p:spPr>
        <p:txBody>
          <a:bodyPr vert="horz" lIns="91440" tIns="45720" rIns="91440" bIns="45720" rtlCol="0" anchor="ctr">
            <a:norm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a:lnSpc>
                <a:spcPct val="90000"/>
              </a:lnSpc>
              <a:spcBef>
                <a:spcPct val="0"/>
              </a:spcBef>
              <a:spcAft>
                <a:spcPts val="600"/>
              </a:spcAft>
              <a:defRPr/>
            </a:pPr>
            <a:r>
              <a:rPr lang="en-US" altLang="en-US" sz="4400" b="1" kern="1200" dirty="0">
                <a:solidFill>
                  <a:schemeClr val="accent6">
                    <a:lumMod val="50000"/>
                  </a:schemeClr>
                </a:solidFill>
                <a:latin typeface="+mj-lt"/>
                <a:ea typeface="+mj-ea"/>
                <a:cs typeface="+mj-cs"/>
              </a:rPr>
              <a:t> Pre-treatment for RO: </a:t>
            </a:r>
          </a:p>
        </p:txBody>
      </p:sp>
      <p:sp>
        <p:nvSpPr>
          <p:cNvPr id="8197" name="Rectangle 5">
            <a:extLst>
              <a:ext uri="{FF2B5EF4-FFF2-40B4-BE49-F238E27FC236}">
                <a16:creationId xmlns:a16="http://schemas.microsoft.com/office/drawing/2014/main" id="{06F79962-98DA-70F0-0E4F-47B1EAA7D592}"/>
              </a:ext>
            </a:extLst>
          </p:cNvPr>
          <p:cNvSpPr>
            <a:spLocks noChangeArrowheads="1"/>
          </p:cNvSpPr>
          <p:nvPr/>
        </p:nvSpPr>
        <p:spPr bwMode="auto">
          <a:xfrm>
            <a:off x="1371599" y="2318197"/>
            <a:ext cx="9724031" cy="36833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defTabSz="962025">
              <a:lnSpc>
                <a:spcPct val="90000"/>
              </a:lnSpc>
              <a:spcBef>
                <a:spcPts val="1000"/>
              </a:spcBef>
              <a:buFont typeface="Arial" panose="020B0604020202020204" pitchFamily="34" charset="0"/>
              <a:buChar char="•"/>
              <a:tabLst>
                <a:tab pos="1143000" algn="l"/>
              </a:tabLst>
              <a:defRPr sz="2800">
                <a:solidFill>
                  <a:schemeClr val="tx1"/>
                </a:solidFill>
                <a:latin typeface="Calibri" panose="020F0502020204030204" pitchFamily="34" charset="0"/>
              </a:defRPr>
            </a:lvl1pPr>
            <a:lvl2pPr marL="482600" indent="-228600" defTabSz="962025">
              <a:lnSpc>
                <a:spcPct val="90000"/>
              </a:lnSpc>
              <a:spcBef>
                <a:spcPts val="500"/>
              </a:spcBef>
              <a:buFont typeface="Arial" panose="020B0604020202020204" pitchFamily="34" charset="0"/>
              <a:buChar char="•"/>
              <a:tabLst>
                <a:tab pos="1143000" algn="l"/>
              </a:tabLst>
              <a:defRPr sz="2400">
                <a:solidFill>
                  <a:schemeClr val="tx1"/>
                </a:solidFill>
                <a:latin typeface="Calibri" panose="020F0502020204030204" pitchFamily="34" charset="0"/>
              </a:defRPr>
            </a:lvl2pPr>
            <a:lvl3pPr marL="962025" indent="-228600" defTabSz="962025">
              <a:lnSpc>
                <a:spcPct val="90000"/>
              </a:lnSpc>
              <a:spcBef>
                <a:spcPts val="500"/>
              </a:spcBef>
              <a:buFont typeface="Arial" panose="020B0604020202020204" pitchFamily="34" charset="0"/>
              <a:buChar char="•"/>
              <a:tabLst>
                <a:tab pos="1143000" algn="l"/>
              </a:tabLst>
              <a:defRPr sz="2000">
                <a:solidFill>
                  <a:schemeClr val="tx1"/>
                </a:solidFill>
                <a:latin typeface="Calibri" panose="020F0502020204030204" pitchFamily="34" charset="0"/>
              </a:defRPr>
            </a:lvl3pPr>
            <a:lvl4pPr marL="1441450" indent="-228600" defTabSz="962025">
              <a:lnSpc>
                <a:spcPct val="90000"/>
              </a:lnSpc>
              <a:spcBef>
                <a:spcPts val="500"/>
              </a:spcBef>
              <a:buFont typeface="Arial" panose="020B0604020202020204" pitchFamily="34" charset="0"/>
              <a:buChar char="•"/>
              <a:tabLst>
                <a:tab pos="1143000" algn="l"/>
              </a:tabLst>
              <a:defRPr>
                <a:solidFill>
                  <a:schemeClr val="tx1"/>
                </a:solidFill>
                <a:latin typeface="Calibri" panose="020F0502020204030204" pitchFamily="34" charset="0"/>
              </a:defRPr>
            </a:lvl4pPr>
            <a:lvl5pPr marL="1924050" indent="-228600" defTabSz="962025">
              <a:lnSpc>
                <a:spcPct val="90000"/>
              </a:lnSpc>
              <a:spcBef>
                <a:spcPts val="500"/>
              </a:spcBef>
              <a:buFont typeface="Arial" panose="020B0604020202020204" pitchFamily="34" charset="0"/>
              <a:buChar char="•"/>
              <a:tabLst>
                <a:tab pos="1143000" algn="l"/>
              </a:tabLst>
              <a:defRPr>
                <a:solidFill>
                  <a:schemeClr val="tx1"/>
                </a:solidFill>
                <a:latin typeface="Calibri" panose="020F0502020204030204" pitchFamily="34" charset="0"/>
              </a:defRPr>
            </a:lvl5pPr>
            <a:lvl6pPr marL="2381250" indent="-228600" defTabSz="962025" eaLnBrk="0" fontAlgn="base" hangingPunct="0">
              <a:lnSpc>
                <a:spcPct val="90000"/>
              </a:lnSpc>
              <a:spcBef>
                <a:spcPts val="500"/>
              </a:spcBef>
              <a:spcAft>
                <a:spcPct val="0"/>
              </a:spcAft>
              <a:buFont typeface="Arial" panose="020B0604020202020204" pitchFamily="34" charset="0"/>
              <a:buChar char="•"/>
              <a:tabLst>
                <a:tab pos="1143000" algn="l"/>
              </a:tabLst>
              <a:defRPr>
                <a:solidFill>
                  <a:schemeClr val="tx1"/>
                </a:solidFill>
                <a:latin typeface="Calibri" panose="020F0502020204030204" pitchFamily="34" charset="0"/>
              </a:defRPr>
            </a:lvl6pPr>
            <a:lvl7pPr marL="2838450" indent="-228600" defTabSz="962025" eaLnBrk="0" fontAlgn="base" hangingPunct="0">
              <a:lnSpc>
                <a:spcPct val="90000"/>
              </a:lnSpc>
              <a:spcBef>
                <a:spcPts val="500"/>
              </a:spcBef>
              <a:spcAft>
                <a:spcPct val="0"/>
              </a:spcAft>
              <a:buFont typeface="Arial" panose="020B0604020202020204" pitchFamily="34" charset="0"/>
              <a:buChar char="•"/>
              <a:tabLst>
                <a:tab pos="1143000" algn="l"/>
              </a:tabLst>
              <a:defRPr>
                <a:solidFill>
                  <a:schemeClr val="tx1"/>
                </a:solidFill>
                <a:latin typeface="Calibri" panose="020F0502020204030204" pitchFamily="34" charset="0"/>
              </a:defRPr>
            </a:lvl7pPr>
            <a:lvl8pPr marL="3295650" indent="-228600" defTabSz="962025" eaLnBrk="0" fontAlgn="base" hangingPunct="0">
              <a:lnSpc>
                <a:spcPct val="90000"/>
              </a:lnSpc>
              <a:spcBef>
                <a:spcPts val="500"/>
              </a:spcBef>
              <a:spcAft>
                <a:spcPct val="0"/>
              </a:spcAft>
              <a:buFont typeface="Arial" panose="020B0604020202020204" pitchFamily="34" charset="0"/>
              <a:buChar char="•"/>
              <a:tabLst>
                <a:tab pos="1143000" algn="l"/>
              </a:tabLst>
              <a:defRPr>
                <a:solidFill>
                  <a:schemeClr val="tx1"/>
                </a:solidFill>
                <a:latin typeface="Calibri" panose="020F0502020204030204" pitchFamily="34" charset="0"/>
              </a:defRPr>
            </a:lvl8pPr>
            <a:lvl9pPr marL="3752850" indent="-228600" defTabSz="962025" eaLnBrk="0" fontAlgn="base" hangingPunct="0">
              <a:lnSpc>
                <a:spcPct val="90000"/>
              </a:lnSpc>
              <a:spcBef>
                <a:spcPts val="500"/>
              </a:spcBef>
              <a:spcAft>
                <a:spcPct val="0"/>
              </a:spcAft>
              <a:buFont typeface="Arial" panose="020B0604020202020204" pitchFamily="34" charset="0"/>
              <a:buChar char="•"/>
              <a:tabLst>
                <a:tab pos="1143000" algn="l"/>
              </a:tabLst>
              <a:defRPr>
                <a:solidFill>
                  <a:schemeClr val="tx1"/>
                </a:solidFill>
                <a:latin typeface="Calibri" panose="020F0502020204030204" pitchFamily="34" charset="0"/>
              </a:defRPr>
            </a:lvl9pPr>
          </a:lstStyle>
          <a:p>
            <a:pPr marL="457189" indent="-228600" defTabSz="914400">
              <a:spcBef>
                <a:spcPct val="0"/>
              </a:spcBef>
              <a:spcAft>
                <a:spcPts val="600"/>
              </a:spcAft>
              <a:buClr>
                <a:schemeClr val="tx1"/>
              </a:buClr>
            </a:pPr>
            <a:r>
              <a:rPr lang="en-US" altLang="en-US" sz="2400" b="1" dirty="0">
                <a:latin typeface="+mn-lt"/>
              </a:rPr>
              <a:t> Flocculation</a:t>
            </a:r>
          </a:p>
          <a:p>
            <a:pPr indent="-228600" defTabSz="914400">
              <a:spcBef>
                <a:spcPct val="0"/>
              </a:spcBef>
              <a:spcAft>
                <a:spcPts val="600"/>
              </a:spcAft>
              <a:buClr>
                <a:schemeClr val="tx1"/>
              </a:buClr>
            </a:pPr>
            <a:endParaRPr lang="en-US" altLang="en-US" sz="2400" b="1" dirty="0">
              <a:latin typeface="+mn-lt"/>
            </a:endParaRPr>
          </a:p>
          <a:p>
            <a:pPr marL="457189" indent="-228600" defTabSz="914400">
              <a:spcBef>
                <a:spcPct val="0"/>
              </a:spcBef>
              <a:spcAft>
                <a:spcPts val="600"/>
              </a:spcAft>
              <a:buClr>
                <a:schemeClr val="tx1"/>
              </a:buClr>
            </a:pPr>
            <a:r>
              <a:rPr lang="en-US" altLang="en-US" sz="2400" b="1" dirty="0">
                <a:latin typeface="+mn-lt"/>
              </a:rPr>
              <a:t>Lime Softening</a:t>
            </a:r>
          </a:p>
          <a:p>
            <a:pPr indent="-228600" defTabSz="914400">
              <a:spcBef>
                <a:spcPct val="0"/>
              </a:spcBef>
              <a:spcAft>
                <a:spcPts val="600"/>
              </a:spcAft>
              <a:buClr>
                <a:schemeClr val="tx1"/>
              </a:buClr>
            </a:pPr>
            <a:endParaRPr lang="en-US" altLang="en-US" sz="2400" b="1" dirty="0">
              <a:latin typeface="+mn-lt"/>
            </a:endParaRPr>
          </a:p>
          <a:p>
            <a:pPr marL="457189" indent="-228600" defTabSz="914400">
              <a:spcBef>
                <a:spcPct val="0"/>
              </a:spcBef>
              <a:spcAft>
                <a:spcPts val="600"/>
              </a:spcAft>
              <a:buClr>
                <a:schemeClr val="tx1"/>
              </a:buClr>
            </a:pPr>
            <a:r>
              <a:rPr lang="en-US" altLang="en-US" sz="2400" b="1" dirty="0">
                <a:latin typeface="+mn-lt"/>
              </a:rPr>
              <a:t>Decarbonization  (Ion Exchange)</a:t>
            </a:r>
          </a:p>
          <a:p>
            <a:pPr indent="-228600" defTabSz="914400">
              <a:spcBef>
                <a:spcPct val="0"/>
              </a:spcBef>
              <a:spcAft>
                <a:spcPts val="600"/>
              </a:spcAft>
              <a:buClr>
                <a:schemeClr val="tx1"/>
              </a:buClr>
            </a:pPr>
            <a:endParaRPr lang="en-US" altLang="en-US" sz="2400" b="1" dirty="0">
              <a:latin typeface="+mn-lt"/>
            </a:endParaRPr>
          </a:p>
          <a:p>
            <a:pPr marL="457189" indent="-228600" defTabSz="914400">
              <a:spcBef>
                <a:spcPct val="0"/>
              </a:spcBef>
              <a:spcAft>
                <a:spcPts val="600"/>
              </a:spcAft>
              <a:buClr>
                <a:schemeClr val="tx1"/>
              </a:buClr>
            </a:pPr>
            <a:r>
              <a:rPr lang="en-US" altLang="en-US" sz="2400" b="1" dirty="0">
                <a:latin typeface="+mn-lt"/>
              </a:rPr>
              <a:t>Softening</a:t>
            </a:r>
          </a:p>
          <a:p>
            <a:pPr indent="-228600" defTabSz="914400">
              <a:spcBef>
                <a:spcPct val="0"/>
              </a:spcBef>
              <a:spcAft>
                <a:spcPts val="600"/>
              </a:spcAft>
              <a:buClr>
                <a:schemeClr val="tx1"/>
              </a:buClr>
            </a:pPr>
            <a:endParaRPr lang="en-US" altLang="en-US" sz="2400" b="1" dirty="0">
              <a:latin typeface="+mn-lt"/>
            </a:endParaRPr>
          </a:p>
          <a:p>
            <a:pPr marL="457189" indent="-228600" defTabSz="914400">
              <a:spcBef>
                <a:spcPct val="0"/>
              </a:spcBef>
              <a:spcAft>
                <a:spcPts val="600"/>
              </a:spcAft>
              <a:buClr>
                <a:schemeClr val="tx1"/>
              </a:buClr>
            </a:pPr>
            <a:r>
              <a:rPr lang="en-US" altLang="en-US" sz="2400" b="1" dirty="0">
                <a:latin typeface="+mn-lt"/>
              </a:rPr>
              <a:t>Filtration</a:t>
            </a:r>
          </a:p>
          <a:p>
            <a:pPr indent="-228600" defTabSz="914400">
              <a:spcBef>
                <a:spcPct val="0"/>
              </a:spcBef>
              <a:spcAft>
                <a:spcPts val="600"/>
              </a:spcAft>
              <a:buClr>
                <a:schemeClr val="tx1"/>
              </a:buClr>
            </a:pPr>
            <a:endParaRPr lang="en-US" altLang="en-US" sz="2400" b="1" dirty="0">
              <a:latin typeface="+mn-lt"/>
            </a:endParaRPr>
          </a:p>
          <a:p>
            <a:pPr marL="457189" indent="-228600" defTabSz="914400">
              <a:spcBef>
                <a:spcPct val="0"/>
              </a:spcBef>
              <a:spcAft>
                <a:spcPts val="600"/>
              </a:spcAft>
              <a:buClr>
                <a:schemeClr val="tx1"/>
              </a:buClr>
            </a:pPr>
            <a:r>
              <a:rPr lang="en-US" altLang="en-US" sz="2400" b="1" dirty="0">
                <a:latin typeface="+mn-lt"/>
              </a:rPr>
              <a:t>Ultrafiltration</a:t>
            </a:r>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erial view of a highway near the ocean">
            <a:extLst>
              <a:ext uri="{FF2B5EF4-FFF2-40B4-BE49-F238E27FC236}">
                <a16:creationId xmlns:a16="http://schemas.microsoft.com/office/drawing/2014/main" id="{1746A465-C29E-6098-AAAB-0B4FF3B4979B}"/>
              </a:ext>
            </a:extLst>
          </p:cNvPr>
          <p:cNvPicPr>
            <a:picLocks noChangeAspect="1"/>
          </p:cNvPicPr>
          <p:nvPr/>
        </p:nvPicPr>
        <p:blipFill rotWithShape="1">
          <a:blip r:embed="rId2">
            <a:alphaModFix amt="50000"/>
          </a:blip>
          <a:srcRect t="5858" b="19142"/>
          <a:stretch/>
        </p:blipFill>
        <p:spPr>
          <a:xfrm>
            <a:off x="2" y="10"/>
            <a:ext cx="12191997" cy="6857990"/>
          </a:xfrm>
          <a:prstGeom prst="rect">
            <a:avLst/>
          </a:prstGeom>
        </p:spPr>
      </p:pic>
      <p:sp>
        <p:nvSpPr>
          <p:cNvPr id="5" name="Title 4">
            <a:extLst>
              <a:ext uri="{FF2B5EF4-FFF2-40B4-BE49-F238E27FC236}">
                <a16:creationId xmlns:a16="http://schemas.microsoft.com/office/drawing/2014/main" id="{196EEA90-BB98-D3E8-AB01-147A04D7DBF0}"/>
              </a:ext>
            </a:extLst>
          </p:cNvPr>
          <p:cNvSpPr>
            <a:spLocks noGrp="1"/>
          </p:cNvSpPr>
          <p:nvPr>
            <p:ph type="ctrTitle"/>
          </p:nvPr>
        </p:nvSpPr>
        <p:spPr>
          <a:xfrm>
            <a:off x="4387349" y="1200152"/>
            <a:ext cx="6897171" cy="4457696"/>
          </a:xfrm>
        </p:spPr>
        <p:txBody>
          <a:bodyPr anchor="ctr">
            <a:normAutofit/>
          </a:bodyPr>
          <a:lstStyle/>
          <a:p>
            <a:pPr algn="l"/>
            <a:r>
              <a:rPr lang="en-US" sz="8000">
                <a:solidFill>
                  <a:srgbClr val="FFFFFF"/>
                </a:solidFill>
              </a:rPr>
              <a:t>Thank you</a:t>
            </a:r>
          </a:p>
        </p:txBody>
      </p:sp>
      <p:sp>
        <p:nvSpPr>
          <p:cNvPr id="56"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5908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2D2E-7526-75C9-8D25-73B0213F53C4}"/>
              </a:ext>
            </a:extLst>
          </p:cNvPr>
          <p:cNvSpPr>
            <a:spLocks noGrp="1"/>
          </p:cNvSpPr>
          <p:nvPr>
            <p:ph type="title"/>
          </p:nvPr>
        </p:nvSpPr>
        <p:spPr>
          <a:xfrm>
            <a:off x="596348" y="410817"/>
            <a:ext cx="10757452" cy="967409"/>
          </a:xfrm>
        </p:spPr>
        <p:txBody>
          <a:bodyPr>
            <a:normAutofit/>
          </a:bodyPr>
          <a:lstStyle/>
          <a:p>
            <a:pPr algn="ctr"/>
            <a:r>
              <a:rPr lang="en-US" sz="4800" b="1" dirty="0">
                <a:solidFill>
                  <a:schemeClr val="accent5">
                    <a:lumMod val="50000"/>
                  </a:schemeClr>
                </a:solidFill>
              </a:rPr>
              <a:t>Filters</a:t>
            </a:r>
          </a:p>
        </p:txBody>
      </p:sp>
      <p:sp>
        <p:nvSpPr>
          <p:cNvPr id="3" name="Content Placeholder 2">
            <a:extLst>
              <a:ext uri="{FF2B5EF4-FFF2-40B4-BE49-F238E27FC236}">
                <a16:creationId xmlns:a16="http://schemas.microsoft.com/office/drawing/2014/main" id="{0100091B-C824-C7B4-E074-D38AC72AB22C}"/>
              </a:ext>
            </a:extLst>
          </p:cNvPr>
          <p:cNvSpPr>
            <a:spLocks noGrp="1"/>
          </p:cNvSpPr>
          <p:nvPr>
            <p:ph idx="1"/>
          </p:nvPr>
        </p:nvSpPr>
        <p:spPr>
          <a:xfrm>
            <a:off x="450574" y="1378226"/>
            <a:ext cx="10903226" cy="5068957"/>
          </a:xfrm>
        </p:spPr>
        <p:txBody>
          <a:bodyPr>
            <a:normAutofit lnSpcReduction="10000"/>
          </a:bodyPr>
          <a:lstStyle/>
          <a:p>
            <a:pPr marL="0" indent="0">
              <a:buNone/>
            </a:pPr>
            <a:r>
              <a:rPr lang="en-US" sz="3600" dirty="0">
                <a:solidFill>
                  <a:schemeClr val="accent6">
                    <a:lumMod val="50000"/>
                  </a:schemeClr>
                </a:solidFill>
              </a:rPr>
              <a:t>Microfiltration And Ultrafiltration Systems</a:t>
            </a:r>
          </a:p>
          <a:p>
            <a:r>
              <a:rPr lang="en-US" b="1" dirty="0"/>
              <a:t>What does microfiltration remove? </a:t>
            </a:r>
          </a:p>
          <a:p>
            <a:pPr marL="0" indent="0" algn="just">
              <a:buNone/>
            </a:pPr>
            <a:r>
              <a:rPr lang="en-US" dirty="0"/>
              <a:t>MF membranes are available in pore sizes ranging from 0.1 to 10 μm. </a:t>
            </a:r>
          </a:p>
          <a:p>
            <a:pPr marL="0" indent="0" algn="just">
              <a:buNone/>
            </a:pPr>
            <a:r>
              <a:rPr lang="en-US" dirty="0"/>
              <a:t>MF porosity is the highest in the membrane filtration family, with the result that MF membranes allow water, ions, dissolved organic material, small colloids, and viruses to pass through, while retaining larger contaminants such as:</a:t>
            </a:r>
          </a:p>
          <a:p>
            <a:pPr marL="0" indent="0" algn="just">
              <a:buNone/>
            </a:pPr>
            <a:r>
              <a:rPr lang="en-US" dirty="0"/>
              <a:t> •Algae </a:t>
            </a:r>
          </a:p>
          <a:p>
            <a:pPr marL="0" indent="0" algn="just">
              <a:buNone/>
            </a:pPr>
            <a:r>
              <a:rPr lang="en-US" dirty="0"/>
              <a:t>•Bacteria </a:t>
            </a:r>
          </a:p>
          <a:p>
            <a:pPr marL="0" indent="0" algn="just">
              <a:buNone/>
            </a:pPr>
            <a:r>
              <a:rPr lang="en-US" dirty="0"/>
              <a:t>•Pathogenic protozoa</a:t>
            </a:r>
          </a:p>
          <a:p>
            <a:pPr marL="0" indent="0" algn="just">
              <a:buNone/>
            </a:pPr>
            <a:r>
              <a:rPr lang="en-US" dirty="0"/>
              <a:t> •Sediment, including sand, clay, and complex metals/particles </a:t>
            </a:r>
          </a:p>
          <a:p>
            <a:pPr marL="0" indent="0">
              <a:buNone/>
            </a:pPr>
            <a:endParaRPr lang="en-US" dirty="0"/>
          </a:p>
        </p:txBody>
      </p:sp>
    </p:spTree>
    <p:extLst>
      <p:ext uri="{BB962C8B-B14F-4D97-AF65-F5344CB8AC3E}">
        <p14:creationId xmlns:p14="http://schemas.microsoft.com/office/powerpoint/2010/main" val="346292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D0F77-BB73-C42D-323A-CF12F1620E00}"/>
              </a:ext>
            </a:extLst>
          </p:cNvPr>
          <p:cNvSpPr>
            <a:spLocks noGrp="1"/>
          </p:cNvSpPr>
          <p:nvPr>
            <p:ph idx="1"/>
          </p:nvPr>
        </p:nvSpPr>
        <p:spPr>
          <a:xfrm>
            <a:off x="556592" y="728871"/>
            <a:ext cx="10455966" cy="5764694"/>
          </a:xfrm>
        </p:spPr>
        <p:txBody>
          <a:bodyPr>
            <a:normAutofit lnSpcReduction="10000"/>
          </a:bodyPr>
          <a:lstStyle/>
          <a:p>
            <a:r>
              <a:rPr lang="en-US" b="1" dirty="0"/>
              <a:t>What does ultrafiltration remove?</a:t>
            </a:r>
          </a:p>
          <a:p>
            <a:pPr marL="0" indent="0" algn="just">
              <a:buNone/>
            </a:pPr>
            <a:r>
              <a:rPr lang="en-US" dirty="0"/>
              <a:t> UF membranes are available in pore sizes ranging from 0.1 to 0.001 μm. Owing to the smaller pore size of its membranes, UF removes a more comprehensive range of contaminants than MF does, while leaving behind ions and organic compounds of low molecular weight. UF is suited for removal of very fine particles, including: </a:t>
            </a:r>
          </a:p>
          <a:p>
            <a:pPr marL="0" indent="0" algn="just">
              <a:buNone/>
            </a:pPr>
            <a:r>
              <a:rPr lang="en-US" dirty="0"/>
              <a:t>•Endotoxins </a:t>
            </a:r>
          </a:p>
          <a:p>
            <a:pPr marL="0" indent="0">
              <a:buNone/>
            </a:pPr>
            <a:r>
              <a:rPr lang="en-US" dirty="0"/>
              <a:t>•Plastics </a:t>
            </a:r>
          </a:p>
          <a:p>
            <a:pPr marL="0" indent="0">
              <a:buNone/>
            </a:pPr>
            <a:r>
              <a:rPr lang="en-US" dirty="0"/>
              <a:t>•Proteins </a:t>
            </a:r>
          </a:p>
          <a:p>
            <a:pPr marL="0" indent="0">
              <a:buNone/>
            </a:pPr>
            <a:r>
              <a:rPr lang="en-US" dirty="0"/>
              <a:t>•Silica</a:t>
            </a:r>
          </a:p>
          <a:p>
            <a:pPr marL="0" indent="0">
              <a:buNone/>
            </a:pPr>
            <a:r>
              <a:rPr lang="en-US" dirty="0"/>
              <a:t> •Silt</a:t>
            </a:r>
          </a:p>
          <a:p>
            <a:pPr marL="0" indent="0">
              <a:buNone/>
            </a:pPr>
            <a:r>
              <a:rPr lang="en-US" dirty="0"/>
              <a:t> •Smog </a:t>
            </a:r>
          </a:p>
          <a:p>
            <a:pPr marL="0" indent="0">
              <a:buNone/>
            </a:pPr>
            <a:r>
              <a:rPr lang="en-US" dirty="0"/>
              <a:t>•Viruses</a:t>
            </a:r>
          </a:p>
        </p:txBody>
      </p:sp>
    </p:spTree>
    <p:extLst>
      <p:ext uri="{BB962C8B-B14F-4D97-AF65-F5344CB8AC3E}">
        <p14:creationId xmlns:p14="http://schemas.microsoft.com/office/powerpoint/2010/main" val="374107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84DD7-7081-913F-6673-8687E669FE4B}"/>
              </a:ext>
            </a:extLst>
          </p:cNvPr>
          <p:cNvSpPr>
            <a:spLocks noGrp="1"/>
          </p:cNvSpPr>
          <p:nvPr>
            <p:ph idx="1"/>
          </p:nvPr>
        </p:nvSpPr>
        <p:spPr>
          <a:xfrm>
            <a:off x="622852" y="1414463"/>
            <a:ext cx="10730948" cy="4590221"/>
          </a:xfrm>
        </p:spPr>
        <p:txBody>
          <a:bodyPr/>
          <a:lstStyle/>
          <a:p>
            <a:r>
              <a:rPr lang="en-US" b="1" dirty="0"/>
              <a:t>How does MF/UF work?</a:t>
            </a:r>
          </a:p>
          <a:p>
            <a:pPr marL="0" indent="0" algn="just">
              <a:buNone/>
            </a:pPr>
            <a:r>
              <a:rPr lang="en-US" dirty="0"/>
              <a:t> MF and UF physically separate solids from liquid streams based on the principle of size-exclusion. As a feed stream is passed through the MF/UF membrane, any solids that are too large to pass through the membrane’s pores are retained, while any liquid or small particles are permitted to flow through. In either MF or UF, the portion of the feed stream that has passed through the filter membrane is referred to as the filtrate or permeate, while the remainder is known as the retentate. </a:t>
            </a:r>
          </a:p>
        </p:txBody>
      </p:sp>
    </p:spTree>
    <p:extLst>
      <p:ext uri="{BB962C8B-B14F-4D97-AF65-F5344CB8AC3E}">
        <p14:creationId xmlns:p14="http://schemas.microsoft.com/office/powerpoint/2010/main" val="372962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1BF4-3EEE-E04C-F0C5-5BB0FA4B3814}"/>
              </a:ext>
            </a:extLst>
          </p:cNvPr>
          <p:cNvSpPr>
            <a:spLocks noGrp="1"/>
          </p:cNvSpPr>
          <p:nvPr>
            <p:ph type="title"/>
          </p:nvPr>
        </p:nvSpPr>
        <p:spPr>
          <a:xfrm>
            <a:off x="838200" y="365127"/>
            <a:ext cx="10515600" cy="1192211"/>
          </a:xfrm>
        </p:spPr>
        <p:txBody>
          <a:bodyPr/>
          <a:lstStyle/>
          <a:p>
            <a:r>
              <a:rPr lang="en-US" b="1" dirty="0">
                <a:solidFill>
                  <a:schemeClr val="accent6">
                    <a:lumMod val="50000"/>
                  </a:schemeClr>
                </a:solidFill>
              </a:rPr>
              <a:t>What Is Filter Cartridge?</a:t>
            </a:r>
          </a:p>
        </p:txBody>
      </p:sp>
      <p:sp>
        <p:nvSpPr>
          <p:cNvPr id="3" name="Content Placeholder 2">
            <a:extLst>
              <a:ext uri="{FF2B5EF4-FFF2-40B4-BE49-F238E27FC236}">
                <a16:creationId xmlns:a16="http://schemas.microsoft.com/office/drawing/2014/main" id="{20AD0BF8-5D72-69F4-07C5-78A9A4D12285}"/>
              </a:ext>
            </a:extLst>
          </p:cNvPr>
          <p:cNvSpPr>
            <a:spLocks noGrp="1"/>
          </p:cNvSpPr>
          <p:nvPr>
            <p:ph idx="1"/>
          </p:nvPr>
        </p:nvSpPr>
        <p:spPr>
          <a:xfrm>
            <a:off x="471488" y="1457326"/>
            <a:ext cx="10882312" cy="4719638"/>
          </a:xfrm>
        </p:spPr>
        <p:txBody>
          <a:bodyPr>
            <a:normAutofit/>
          </a:bodyPr>
          <a:lstStyle/>
          <a:p>
            <a:r>
              <a:rPr lang="en-US" dirty="0"/>
              <a:t>Filter Cartridge is considered the heart of filter; it is inserted inside the housing and used to remove the contaminant/particles from water. </a:t>
            </a:r>
          </a:p>
          <a:p>
            <a:endParaRPr lang="en-US" dirty="0"/>
          </a:p>
        </p:txBody>
      </p:sp>
      <p:pic>
        <p:nvPicPr>
          <p:cNvPr id="5" name="Picture 4">
            <a:extLst>
              <a:ext uri="{FF2B5EF4-FFF2-40B4-BE49-F238E27FC236}">
                <a16:creationId xmlns:a16="http://schemas.microsoft.com/office/drawing/2014/main" id="{AFEB4C28-463C-9D2A-88A2-9EE32EB57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602" y="2547939"/>
            <a:ext cx="7284386" cy="4095749"/>
          </a:xfrm>
          <a:prstGeom prst="rect">
            <a:avLst/>
          </a:prstGeom>
        </p:spPr>
      </p:pic>
    </p:spTree>
    <p:extLst>
      <p:ext uri="{BB962C8B-B14F-4D97-AF65-F5344CB8AC3E}">
        <p14:creationId xmlns:p14="http://schemas.microsoft.com/office/powerpoint/2010/main" val="362149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2C4F-0853-ACD7-E52B-5F0B08A7888D}"/>
              </a:ext>
            </a:extLst>
          </p:cNvPr>
          <p:cNvSpPr>
            <a:spLocks noGrp="1"/>
          </p:cNvSpPr>
          <p:nvPr>
            <p:ph type="title"/>
          </p:nvPr>
        </p:nvSpPr>
        <p:spPr>
          <a:xfrm>
            <a:off x="571500" y="1071563"/>
            <a:ext cx="10782300" cy="757237"/>
          </a:xfrm>
        </p:spPr>
        <p:txBody>
          <a:bodyPr>
            <a:normAutofit fontScale="90000"/>
          </a:bodyPr>
          <a:lstStyle/>
          <a:p>
            <a:r>
              <a:rPr lang="en-US" b="1" dirty="0">
                <a:solidFill>
                  <a:schemeClr val="accent6">
                    <a:lumMod val="50000"/>
                  </a:schemeClr>
                </a:solidFill>
              </a:rPr>
              <a:t>What Are Different Types Of Filter Cartridge</a:t>
            </a:r>
            <a:br>
              <a:rPr lang="en-US" b="1" dirty="0">
                <a:solidFill>
                  <a:schemeClr val="accent6">
                    <a:lumMod val="50000"/>
                  </a:schemeClr>
                </a:solidFill>
              </a:rPr>
            </a:br>
            <a:endParaRPr lang="en-US" b="1" dirty="0">
              <a:solidFill>
                <a:schemeClr val="accent6">
                  <a:lumMod val="50000"/>
                </a:schemeClr>
              </a:solidFill>
            </a:endParaRPr>
          </a:p>
        </p:txBody>
      </p:sp>
      <p:sp>
        <p:nvSpPr>
          <p:cNvPr id="3" name="Content Placeholder 2">
            <a:extLst>
              <a:ext uri="{FF2B5EF4-FFF2-40B4-BE49-F238E27FC236}">
                <a16:creationId xmlns:a16="http://schemas.microsoft.com/office/drawing/2014/main" id="{5950EB63-D16D-FE6B-4EA6-C698F7C81CE1}"/>
              </a:ext>
            </a:extLst>
          </p:cNvPr>
          <p:cNvSpPr>
            <a:spLocks noGrp="1"/>
          </p:cNvSpPr>
          <p:nvPr>
            <p:ph idx="1"/>
          </p:nvPr>
        </p:nvSpPr>
        <p:spPr>
          <a:xfrm>
            <a:off x="461963" y="2014537"/>
            <a:ext cx="10891837" cy="4162425"/>
          </a:xfrm>
        </p:spPr>
        <p:txBody>
          <a:bodyPr/>
          <a:lstStyle/>
          <a:p>
            <a:r>
              <a:rPr lang="en-US" dirty="0"/>
              <a:t>Polypropylene Spun filter cartridge</a:t>
            </a:r>
          </a:p>
          <a:p>
            <a:r>
              <a:rPr lang="en-US" dirty="0"/>
              <a:t>Polypropylene wound filter cartridge</a:t>
            </a:r>
          </a:p>
          <a:p>
            <a:r>
              <a:rPr lang="en-US" dirty="0"/>
              <a:t>Polypropylene Pleated filter cartridge</a:t>
            </a:r>
          </a:p>
          <a:p>
            <a:r>
              <a:rPr lang="en-US" dirty="0"/>
              <a:t>PTFE polytetrafluorethylene </a:t>
            </a:r>
          </a:p>
          <a:p>
            <a:pPr marL="0" indent="0">
              <a:buNone/>
            </a:pPr>
            <a:r>
              <a:rPr lang="en-US" dirty="0"/>
              <a:t>pleated filter cartridge</a:t>
            </a:r>
          </a:p>
          <a:p>
            <a:r>
              <a:rPr lang="en-US" dirty="0"/>
              <a:t>Resin bonded filter cartridge</a:t>
            </a:r>
          </a:p>
          <a:p>
            <a:r>
              <a:rPr lang="en-US" dirty="0"/>
              <a:t>Stainless steel filter cartridge</a:t>
            </a:r>
          </a:p>
        </p:txBody>
      </p:sp>
      <p:pic>
        <p:nvPicPr>
          <p:cNvPr id="5" name="Picture 4" descr="A picture containing diagram&#10;&#10;Description automatically generated">
            <a:extLst>
              <a:ext uri="{FF2B5EF4-FFF2-40B4-BE49-F238E27FC236}">
                <a16:creationId xmlns:a16="http://schemas.microsoft.com/office/drawing/2014/main" id="{7BD54A71-B53E-2AE3-3986-4E8E56CAA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324" y="2014537"/>
            <a:ext cx="5634037" cy="4187650"/>
          </a:xfrm>
          <a:prstGeom prst="rect">
            <a:avLst/>
          </a:prstGeom>
        </p:spPr>
      </p:pic>
    </p:spTree>
    <p:extLst>
      <p:ext uri="{BB962C8B-B14F-4D97-AF65-F5344CB8AC3E}">
        <p14:creationId xmlns:p14="http://schemas.microsoft.com/office/powerpoint/2010/main" val="4153623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3,5-Diskette (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SketchLinesVTI">
  <a:themeElements>
    <a:clrScheme name="AnalogousFromLightSeedRightStep">
      <a:dk1>
        <a:srgbClr val="000000"/>
      </a:dk1>
      <a:lt1>
        <a:srgbClr val="FFFFFF"/>
      </a:lt1>
      <a:dk2>
        <a:srgbClr val="3C3122"/>
      </a:dk2>
      <a:lt2>
        <a:srgbClr val="E2E7E8"/>
      </a:lt2>
      <a:accent1>
        <a:srgbClr val="C2988F"/>
      </a:accent1>
      <a:accent2>
        <a:srgbClr val="B9A07D"/>
      </a:accent2>
      <a:accent3>
        <a:srgbClr val="A5A67D"/>
      </a:accent3>
      <a:accent4>
        <a:srgbClr val="94AC75"/>
      </a:accent4>
      <a:accent5>
        <a:srgbClr val="88AB81"/>
      </a:accent5>
      <a:accent6>
        <a:srgbClr val="77AF86"/>
      </a:accent6>
      <a:hlink>
        <a:srgbClr val="5A8B96"/>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3010</Words>
  <Application>Microsoft Office PowerPoint</Application>
  <PresentationFormat>Widescreen</PresentationFormat>
  <Paragraphs>373</Paragraphs>
  <Slides>40</Slides>
  <Notes>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40</vt:i4>
      </vt:variant>
    </vt:vector>
  </HeadingPairs>
  <TitlesOfParts>
    <vt:vector size="56" baseType="lpstr">
      <vt:lpstr>Meiryo</vt:lpstr>
      <vt:lpstr>Arial</vt:lpstr>
      <vt:lpstr>Calibri</vt:lpstr>
      <vt:lpstr>Calibri Light</vt:lpstr>
      <vt:lpstr>Cambria Math</vt:lpstr>
      <vt:lpstr>Corbel</vt:lpstr>
      <vt:lpstr>Monotype Sorts</vt:lpstr>
      <vt:lpstr>Symbol</vt:lpstr>
      <vt:lpstr>Times New Roman</vt:lpstr>
      <vt:lpstr>Office Theme</vt:lpstr>
      <vt:lpstr>1_Office Theme</vt:lpstr>
      <vt:lpstr>1_3,5-Diskette (A:)</vt:lpstr>
      <vt:lpstr>2_Office Theme</vt:lpstr>
      <vt:lpstr>SketchLinesVTI</vt:lpstr>
      <vt:lpstr>3_Office Theme</vt:lpstr>
      <vt:lpstr>4_Office Theme</vt:lpstr>
      <vt:lpstr>PowerPoint Presentation</vt:lpstr>
      <vt:lpstr>PowerPoint Presentation</vt:lpstr>
      <vt:lpstr>Content :</vt:lpstr>
      <vt:lpstr>PowerPoint Presentation</vt:lpstr>
      <vt:lpstr>Filters</vt:lpstr>
      <vt:lpstr>PowerPoint Presentation</vt:lpstr>
      <vt:lpstr>PowerPoint Presentation</vt:lpstr>
      <vt:lpstr>What Is Filter Cartridge?</vt:lpstr>
      <vt:lpstr>What Are Different Types Of Filter Cartridge </vt:lpstr>
      <vt:lpstr>What Are The Two Categories Of Cartridge Filter? </vt:lpstr>
      <vt:lpstr>PowerPoint Presentation</vt:lpstr>
      <vt:lpstr>How does Reverse Osmosis work? </vt:lpstr>
      <vt:lpstr>PowerPoint Presentation</vt:lpstr>
      <vt:lpstr>What will Reverse Osmosis remove from water? </vt:lpstr>
      <vt:lpstr>Water  Quality  Comparisons</vt:lpstr>
      <vt:lpstr>Size Range Of Solids vs Separation Process </vt:lpstr>
      <vt:lpstr>PowerPoint Presentation</vt:lpstr>
      <vt:lpstr>PowerPoint Presentation</vt:lpstr>
      <vt:lpstr>the difference between a 1 and 2 stage RO System </vt:lpstr>
      <vt:lpstr>PowerPoint Presentation</vt:lpstr>
      <vt:lpstr>The difference between a single pass and a double pass RO system</vt:lpstr>
      <vt:lpstr>PowerPoint Presentation</vt:lpstr>
      <vt:lpstr>PowerPoint Presentation</vt:lpstr>
      <vt:lpstr>PowerPoint Presentation</vt:lpstr>
      <vt:lpstr>PowerPoint Presentation</vt:lpstr>
      <vt:lpstr>Recovery vs. Concentration Factor</vt:lpstr>
      <vt:lpstr>PowerPoint Presentation</vt:lpstr>
      <vt:lpstr>PowerPoint Presentation</vt:lpstr>
      <vt:lpstr>PowerPoint Presentation</vt:lpstr>
      <vt:lpstr>Net Differential Pressure</vt:lpstr>
      <vt:lpstr>Net Driving Pressure (NDP)</vt:lpstr>
      <vt:lpstr>Silt Density Index (SDI) </vt:lpstr>
      <vt:lpstr>Silt Density  Index (SDI) </vt:lpstr>
      <vt:lpstr>Langelier Saturation Index (LSI)</vt:lpstr>
      <vt:lpstr>Factors Must Be Taken Into Consideration During The Design Process </vt:lpstr>
      <vt:lpstr>system design</vt:lpstr>
      <vt:lpstr>PowerPoint Presentation</vt:lpstr>
      <vt:lpstr>PowerPoint Presentation</vt:lpstr>
      <vt:lpstr>Design of large reverse osmosis systems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MahmoudAboZeid</dc:creator>
  <cp:lastModifiedBy>Sara Soliman Elsayed Mohamed</cp:lastModifiedBy>
  <cp:revision>15</cp:revision>
  <cp:lastPrinted>2022-10-20T13:31:00Z</cp:lastPrinted>
  <dcterms:created xsi:type="dcterms:W3CDTF">2022-06-04T15:10:39Z</dcterms:created>
  <dcterms:modified xsi:type="dcterms:W3CDTF">2022-10-23T11:42:31Z</dcterms:modified>
</cp:coreProperties>
</file>